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7"/>
    <p:sldMasterId id="2147483686" r:id="rId8"/>
  </p:sldMasterIdLst>
  <p:notesMasterIdLst>
    <p:notesMasterId r:id="rId43"/>
  </p:notesMasterIdLst>
  <p:sldIdLst>
    <p:sldId id="271" r:id="rId9"/>
    <p:sldId id="283" r:id="rId10"/>
    <p:sldId id="331" r:id="rId11"/>
    <p:sldId id="332" r:id="rId12"/>
    <p:sldId id="333" r:id="rId13"/>
    <p:sldId id="334" r:id="rId14"/>
    <p:sldId id="311" r:id="rId15"/>
    <p:sldId id="312" r:id="rId16"/>
    <p:sldId id="337" r:id="rId17"/>
    <p:sldId id="336" r:id="rId18"/>
    <p:sldId id="314" r:id="rId19"/>
    <p:sldId id="319" r:id="rId20"/>
    <p:sldId id="320" r:id="rId21"/>
    <p:sldId id="316" r:id="rId22"/>
    <p:sldId id="321" r:id="rId23"/>
    <p:sldId id="307" r:id="rId24"/>
    <p:sldId id="299" r:id="rId25"/>
    <p:sldId id="300" r:id="rId26"/>
    <p:sldId id="301" r:id="rId27"/>
    <p:sldId id="326" r:id="rId28"/>
    <p:sldId id="302" r:id="rId29"/>
    <p:sldId id="303" r:id="rId30"/>
    <p:sldId id="317" r:id="rId31"/>
    <p:sldId id="305" r:id="rId32"/>
    <p:sldId id="262" r:id="rId33"/>
    <p:sldId id="338" r:id="rId34"/>
    <p:sldId id="324" r:id="rId35"/>
    <p:sldId id="263" r:id="rId36"/>
    <p:sldId id="340" r:id="rId37"/>
    <p:sldId id="339" r:id="rId38"/>
    <p:sldId id="284" r:id="rId39"/>
    <p:sldId id="286" r:id="rId40"/>
    <p:sldId id="287" r:id="rId41"/>
    <p:sldId id="322" r:id="rId42"/>
  </p:sldIdLst>
  <p:sldSz cx="12436475" cy="699452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507F67F-03D5-442F-ACEB-851D32AFBF16}">
          <p14:sldIdLst>
            <p14:sldId id="271"/>
          </p14:sldIdLst>
        </p14:section>
        <p14:section name="History" id="{1B3CCBE3-85E1-445B-BC6A-E225FD43FEBF}">
          <p14:sldIdLst>
            <p14:sldId id="283"/>
            <p14:sldId id="331"/>
            <p14:sldId id="332"/>
            <p14:sldId id="333"/>
            <p14:sldId id="334"/>
          </p14:sldIdLst>
        </p14:section>
        <p14:section name="Overview of serverless and Functions" id="{1391F8E8-3E26-4EB2-8FA9-DBF29270F095}">
          <p14:sldIdLst>
            <p14:sldId id="311"/>
            <p14:sldId id="312"/>
            <p14:sldId id="337"/>
            <p14:sldId id="336"/>
          </p14:sldIdLst>
        </p14:section>
        <p14:section name="Functions feature highlights" id="{4C38EE6A-74A0-46D4-863C-0EDF6C89E76F}">
          <p14:sldIdLst>
            <p14:sldId id="314"/>
            <p14:sldId id="319"/>
            <p14:sldId id="320"/>
            <p14:sldId id="316"/>
            <p14:sldId id="321"/>
          </p14:sldIdLst>
        </p14:section>
        <p14:section name="Scenarios &amp; use cases" id="{B115B237-4C76-4AFB-BD7B-EEA2CD50481D}">
          <p14:sldIdLst>
            <p14:sldId id="307"/>
            <p14:sldId id="299"/>
            <p14:sldId id="300"/>
            <p14:sldId id="301"/>
            <p14:sldId id="326"/>
            <p14:sldId id="302"/>
            <p14:sldId id="303"/>
            <p14:sldId id="317"/>
            <p14:sldId id="305"/>
          </p14:sldIdLst>
        </p14:section>
        <p14:section name="Differentiators" id="{D03CD6E0-7780-4A83-B1F1-C86279F3705B}">
          <p14:sldIdLst>
            <p14:sldId id="262"/>
            <p14:sldId id="338"/>
            <p14:sldId id="324"/>
          </p14:sldIdLst>
        </p14:section>
        <p14:section name="Customer success stories" id="{DAC4E810-E189-4B0A-B35F-EF8FB19ED23D}">
          <p14:sldIdLst>
            <p14:sldId id="263"/>
            <p14:sldId id="340"/>
            <p14:sldId id="339"/>
            <p14:sldId id="284"/>
            <p14:sldId id="286"/>
            <p14:sldId id="287"/>
            <p14:sldId id="32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Raman Sharma" initials="RS" lastIdx="4" clrIdx="6">
    <p:extLst>
      <p:ext uri="{19B8F6BF-5375-455C-9EA6-DF929625EA0E}">
        <p15:presenceInfo xmlns:p15="http://schemas.microsoft.com/office/powerpoint/2012/main" userId="S::rasharm@microsoft.com::4f9c42e4-6128-4166-82e5-f5024735f50a" providerId="AD"/>
      </p:ext>
    </p:extLst>
  </p:cmAuthor>
  <p:cmAuthor id="1" name="Chris French (Synaxis Corporation)" initials="CF(C" lastIdx="15" clrIdx="0">
    <p:extLst>
      <p:ext uri="{19B8F6BF-5375-455C-9EA6-DF929625EA0E}">
        <p15:presenceInfo xmlns:p15="http://schemas.microsoft.com/office/powerpoint/2012/main" userId="Chris French (Synaxis Corporation)" providerId="None"/>
      </p:ext>
    </p:extLst>
  </p:cmAuthor>
  <p:cmAuthor id="2" name="Chris French" initials="CF" lastIdx="12" clrIdx="1">
    <p:extLst>
      <p:ext uri="{19B8F6BF-5375-455C-9EA6-DF929625EA0E}">
        <p15:presenceInfo xmlns:p15="http://schemas.microsoft.com/office/powerpoint/2012/main" userId="Chris French" providerId="None"/>
      </p:ext>
    </p:extLst>
  </p:cmAuthor>
  <p:cmAuthor id="3" name="Chris French (Synaxis Corporation)" initials="CF(C [2]" lastIdx="1" clrIdx="2">
    <p:extLst>
      <p:ext uri="{19B8F6BF-5375-455C-9EA6-DF929625EA0E}">
        <p15:presenceInfo xmlns:p15="http://schemas.microsoft.com/office/powerpoint/2012/main" userId="S-1-5-21-1438657580-2144415004-1681733944-1001" providerId="AD"/>
      </p:ext>
    </p:extLst>
  </p:cmAuthor>
  <p:cmAuthor id="4" name="Gorka Madariaga Nunez" initials="GMN" lastIdx="20" clrIdx="3">
    <p:extLst>
      <p:ext uri="{19B8F6BF-5375-455C-9EA6-DF929625EA0E}">
        <p15:presenceInfo xmlns:p15="http://schemas.microsoft.com/office/powerpoint/2012/main" userId="S::gorkma@microsoft.com::970d7a5c-98e1-4a18-bd0d-ac77f3b856ad" providerId="AD"/>
      </p:ext>
    </p:extLst>
  </p:cmAuthor>
  <p:cmAuthor id="5" name="Caitlyn Ryan" initials="CR" lastIdx="1" clrIdx="4">
    <p:extLst>
      <p:ext uri="{19B8F6BF-5375-455C-9EA6-DF929625EA0E}">
        <p15:presenceInfo xmlns:p15="http://schemas.microsoft.com/office/powerpoint/2012/main" userId="S-1-5-21-383413107-1061881802-891584314-12522" providerId="AD"/>
      </p:ext>
    </p:extLst>
  </p:cmAuthor>
  <p:cmAuthor id="6" name="David Griffith" initials="DG" lastIdx="2" clrIdx="5">
    <p:extLst>
      <p:ext uri="{19B8F6BF-5375-455C-9EA6-DF929625EA0E}">
        <p15:presenceInfo xmlns:p15="http://schemas.microsoft.com/office/powerpoint/2012/main" userId="S-1-5-21-383413107-1061881802-891584314-466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D78200"/>
    <a:srgbClr val="FF8C00"/>
    <a:srgbClr val="5C2D91"/>
    <a:srgbClr val="BAD80A"/>
    <a:srgbClr val="969696"/>
    <a:srgbClr val="0078D7"/>
    <a:srgbClr val="FFFFFF"/>
    <a:srgbClr val="00BCF2"/>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BD0F0F-8164-4613-ADF8-2B2A28B72D55}" v="316" dt="2018-07-10T23:30:26.3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8177" autoAdjust="0"/>
  </p:normalViewPr>
  <p:slideViewPr>
    <p:cSldViewPr snapToGrid="0">
      <p:cViewPr varScale="1">
        <p:scale>
          <a:sx n="113" d="100"/>
          <a:sy n="113" d="100"/>
        </p:scale>
        <p:origin x="426" y="102"/>
      </p:cViewPr>
      <p:guideLst/>
    </p:cSldViewPr>
  </p:slideViewPr>
  <p:outlineViewPr>
    <p:cViewPr>
      <p:scale>
        <a:sx n="33" d="100"/>
        <a:sy n="33" d="100"/>
      </p:scale>
      <p:origin x="0" y="-1668"/>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theme" Target="theme/theme1.xml"/><Relationship Id="rId7" Type="http://schemas.openxmlformats.org/officeDocument/2006/relationships/slideMaster" Target="slideMasters/slideMaster1.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presProps" Target="presProps.xml"/><Relationship Id="rId5" Type="http://schemas.openxmlformats.org/officeDocument/2006/relationships/customXml" Target="../customXml/item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microsoft.com/office/2015/10/relationships/revisionInfo" Target="revisionInfo.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Master" Target="slideMasters/slideMaster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D4D7F3-28D2-46F1-A809-B4DB3A0EBF15}" type="datetimeFigureOut">
              <a:rPr lang="en-US" smtClean="0"/>
              <a:t>9/17/2018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DDB1C8-BABC-4722-AFCC-130D14D20E88}" type="slidenum">
              <a:rPr lang="en-US" smtClean="0"/>
              <a:t>‹#›</a:t>
            </a:fld>
            <a:endParaRPr lang="en-US" dirty="0"/>
          </a:p>
        </p:txBody>
      </p:sp>
    </p:spTree>
    <p:extLst>
      <p:ext uri="{BB962C8B-B14F-4D97-AF65-F5344CB8AC3E}">
        <p14:creationId xmlns:p14="http://schemas.microsoft.com/office/powerpoint/2010/main" val="35799787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9DDDB1C8-BABC-4722-AFCC-130D14D20E88}" type="slidenum">
              <a:rPr lang="en-US" smtClean="0"/>
              <a:t>1</a:t>
            </a:fld>
            <a:endParaRPr lang="en-US" dirty="0"/>
          </a:p>
        </p:txBody>
      </p:sp>
    </p:spTree>
    <p:extLst>
      <p:ext uri="{BB962C8B-B14F-4D97-AF65-F5344CB8AC3E}">
        <p14:creationId xmlns:p14="http://schemas.microsoft.com/office/powerpoint/2010/main" val="2791422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9DDDB1C8-BABC-4722-AFCC-130D14D20E88}" type="slidenum">
              <a:rPr lang="en-US" smtClean="0"/>
              <a:t>11</a:t>
            </a:fld>
            <a:endParaRPr lang="en-US" dirty="0"/>
          </a:p>
        </p:txBody>
      </p:sp>
    </p:spTree>
    <p:extLst>
      <p:ext uri="{BB962C8B-B14F-4D97-AF65-F5344CB8AC3E}">
        <p14:creationId xmlns:p14="http://schemas.microsoft.com/office/powerpoint/2010/main" val="831600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u="none" dirty="0">
                <a:latin typeface="Segoe UI" panose="020B0502040204020203" pitchFamily="34" charset="0"/>
                <a:cs typeface="Segoe UI" panose="020B0502040204020203" pitchFamily="34" charset="0"/>
              </a:rPr>
              <a:t>Additional information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latin typeface="Segoe UI" panose="020B0502040204020203" pitchFamily="34" charset="0"/>
                <a:cs typeface="Segoe UI" panose="020B0502040204020203" pitchFamily="34" charset="0"/>
              </a:rPr>
              <a:t>Triggers and bindings – https://docs.microsoft.com/en-us/azure/azure-functions/functions-triggers-bindings</a:t>
            </a:r>
            <a:endParaRPr lang="en-US" sz="1000" b="1" dirty="0">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latin typeface="Segoe UI" panose="020B0502040204020203" pitchFamily="34" charset="0"/>
                <a:cs typeface="Segoe UI" panose="020B0502040204020203" pitchFamily="34" charset="0"/>
              </a:rPr>
              <a:t>Monitoring—https://azure.microsoft.com/en-us/services/application-insights/</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Local debugging—</a:t>
            </a:r>
            <a:r>
              <a:rPr lang="en-US" sz="1000" b="0" dirty="0">
                <a:latin typeface="Segoe UI" panose="020B0502040204020203" pitchFamily="34" charset="0"/>
                <a:cs typeface="Segoe UI" panose="020B0502040204020203" pitchFamily="34" charset="0"/>
              </a:rPr>
              <a:t>https://docs.microsoft.com/en-us/azure/azure-functions/functions-run-local#run-functions-locally</a:t>
            </a:r>
            <a:endParaRPr lang="en-US" sz="1000" dirty="0">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latin typeface="Segoe UI" panose="020B0502040204020203" pitchFamily="34" charset="0"/>
                <a:cs typeface="Segoe UI" panose="020B0502040204020203" pitchFamily="34" charset="0"/>
              </a:rPr>
              <a:t>CI/CD—</a:t>
            </a:r>
            <a:r>
              <a:rPr lang="en-US" sz="1000" b="0" dirty="0">
                <a:latin typeface="Segoe UI" panose="020B0502040204020203" pitchFamily="34" charset="0"/>
                <a:cs typeface="Segoe UI" panose="020B0502040204020203" pitchFamily="34" charset="0"/>
              </a:rPr>
              <a:t>https://docs.microsoft.com/en-us/azure/azure-functions/functions-continuous-deployment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latin typeface="Segoe UI" panose="020B0502040204020203" pitchFamily="34" charset="0"/>
                <a:cs typeface="Segoe UI" panose="020B0502040204020203" pitchFamily="34" charset="0"/>
              </a:rPr>
              <a:t>Run locally—https://docs.microsoft.com/en-us/azure/azure-functions/functions-run-local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t>Proxies</a:t>
            </a:r>
            <a:r>
              <a:rPr lang="en-US" sz="1000" b="0" dirty="0"/>
              <a:t>—</a:t>
            </a:r>
            <a:r>
              <a:rPr lang="en-US" sz="1000" dirty="0"/>
              <a:t>https://docs.microsoft.com/en-us/azure/azure-functions/functions-proxies</a:t>
            </a:r>
          </a:p>
        </p:txBody>
      </p:sp>
      <p:sp>
        <p:nvSpPr>
          <p:cNvPr id="4" name="Slide Number Placeholder 3"/>
          <p:cNvSpPr>
            <a:spLocks noGrp="1"/>
          </p:cNvSpPr>
          <p:nvPr>
            <p:ph type="sldNum" sz="quarter" idx="10"/>
          </p:nvPr>
        </p:nvSpPr>
        <p:spPr/>
        <p:txBody>
          <a:bodyPr/>
          <a:lstStyle/>
          <a:p>
            <a:fld id="{9DDDB1C8-BABC-4722-AFCC-130D14D20E88}" type="slidenum">
              <a:rPr lang="en-US" smtClean="0"/>
              <a:t>12</a:t>
            </a:fld>
            <a:endParaRPr lang="en-US" dirty="0"/>
          </a:p>
        </p:txBody>
      </p:sp>
    </p:spTree>
    <p:extLst>
      <p:ext uri="{BB962C8B-B14F-4D97-AF65-F5344CB8AC3E}">
        <p14:creationId xmlns:p14="http://schemas.microsoft.com/office/powerpoint/2010/main" val="36611017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dirty="0">
                <a:latin typeface="Segoe UI" panose="020B0502040204020203" pitchFamily="34" charset="0"/>
                <a:cs typeface="Segoe UI" panose="020B0502040204020203" pitchFamily="34" charset="0"/>
              </a:rPr>
              <a:t>There is a lot of code you can save thanks to the Functions programming model based on triggers and bindings, as this code to connect to different services (either for trigger data and input/output operations) is done by the platform, improving your development time as you don’t lose a minute on connections code that tend to be reused a lot of times.</a:t>
            </a:r>
          </a:p>
          <a:p>
            <a:endParaRPr lang="en-US" sz="1000" b="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latin typeface="Segoe UI" panose="020B0502040204020203" pitchFamily="34" charset="0"/>
                <a:cs typeface="Segoe UI" panose="020B0502040204020203" pitchFamily="34" charset="0"/>
              </a:rPr>
              <a:t>See the full list of services with </a:t>
            </a:r>
            <a:r>
              <a:rPr lang="en-US" sz="1000" dirty="0">
                <a:latin typeface="Segoe UI" panose="020B0502040204020203" pitchFamily="34" charset="0"/>
                <a:cs typeface="Segoe UI" panose="020B0502040204020203" pitchFamily="34" charset="0"/>
              </a:rPr>
              <a:t>Triggers and bindings – https://docs.microsoft.com/en-us/azure/azure-functions/functions-triggers-bindings</a:t>
            </a:r>
            <a:endParaRPr lang="en-US" sz="1000" b="1"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9DDDB1C8-BABC-4722-AFCC-130D14D20E88}" type="slidenum">
              <a:rPr lang="en-US" smtClean="0"/>
              <a:t>13</a:t>
            </a:fld>
            <a:endParaRPr lang="en-US" dirty="0"/>
          </a:p>
        </p:txBody>
      </p:sp>
    </p:spTree>
    <p:extLst>
      <p:ext uri="{BB962C8B-B14F-4D97-AF65-F5344CB8AC3E}">
        <p14:creationId xmlns:p14="http://schemas.microsoft.com/office/powerpoint/2010/main" val="6524021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none" dirty="0"/>
              <a:t>Additional information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Languages—</a:t>
            </a:r>
            <a:r>
              <a:rPr lang="en-US" dirty="0"/>
              <a:t>https://docs.microsoft.com/en-us/azure/azure-functions/supported-languages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Dev options—</a:t>
            </a:r>
          </a:p>
          <a:p>
            <a:pPr marL="347472"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Azure Functions portal—https://docs.microsoft.com/en-us/azure/azure-functions/functions-create-first-azure-function</a:t>
            </a:r>
          </a:p>
          <a:p>
            <a:pPr marL="347472"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Visual Studio—https://docs.microsoft.com/en-us/azure/azure-functions/functions-develop-vs</a:t>
            </a:r>
          </a:p>
          <a:p>
            <a:pPr marL="347472"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Visual Studio Code—https://code.visualstudio.com/docs</a:t>
            </a:r>
          </a:p>
          <a:p>
            <a:pPr marL="347472"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CLI—https://docs.microsoft.com/en-us/azure/azure-functions/functions-create-first-azure-function-azure-cli</a:t>
            </a:r>
          </a:p>
          <a:p>
            <a:pPr marL="347472"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Java/Maven—https://docs.microsoft.com/en-us/azure/azure-functions/functions-create-first-java-maven</a:t>
            </a:r>
          </a:p>
          <a:p>
            <a:pPr marL="0" marR="0" lvl="0" indent="-17373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Hosting options—</a:t>
            </a:r>
            <a:r>
              <a:rPr lang="en-US" dirty="0"/>
              <a:t>https://azure.microsoft.com/en-us/pricing/details/functions/</a:t>
            </a:r>
          </a:p>
          <a:p>
            <a:pPr marL="0" marR="0" lvl="0" indent="-17373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Durable Functions</a:t>
            </a:r>
            <a:r>
              <a:rPr lang="en-US" b="0" dirty="0"/>
              <a:t>—</a:t>
            </a:r>
            <a:r>
              <a:rPr lang="en-US" dirty="0"/>
              <a:t>https://docs.microsoft.com/en-us/azure/azure-functions/durable-functions-overview</a:t>
            </a:r>
          </a:p>
          <a:p>
            <a:pPr marL="0" marR="0" lvl="0" indent="-17373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17373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p>
          <a:p>
            <a:endParaRPr lang="en-US" dirty="0"/>
          </a:p>
        </p:txBody>
      </p:sp>
      <p:sp>
        <p:nvSpPr>
          <p:cNvPr id="4" name="Slide Number Placeholder 3"/>
          <p:cNvSpPr>
            <a:spLocks noGrp="1"/>
          </p:cNvSpPr>
          <p:nvPr>
            <p:ph type="sldNum" sz="quarter" idx="10"/>
          </p:nvPr>
        </p:nvSpPr>
        <p:spPr/>
        <p:txBody>
          <a:bodyPr/>
          <a:lstStyle/>
          <a:p>
            <a:fld id="{9DDDB1C8-BABC-4722-AFCC-130D14D20E88}" type="slidenum">
              <a:rPr lang="en-US" smtClean="0"/>
              <a:t>14</a:t>
            </a:fld>
            <a:endParaRPr lang="en-US" dirty="0"/>
          </a:p>
        </p:txBody>
      </p:sp>
    </p:spTree>
    <p:extLst>
      <p:ext uri="{BB962C8B-B14F-4D97-AF65-F5344CB8AC3E}">
        <p14:creationId xmlns:p14="http://schemas.microsoft.com/office/powerpoint/2010/main" val="24079539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b="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9DDDB1C8-BABC-4722-AFCC-130D14D20E88}" type="slidenum">
              <a:rPr lang="en-US" smtClean="0"/>
              <a:t>15</a:t>
            </a:fld>
            <a:endParaRPr lang="en-US" dirty="0"/>
          </a:p>
        </p:txBody>
      </p:sp>
    </p:spTree>
    <p:extLst>
      <p:ext uri="{BB962C8B-B14F-4D97-AF65-F5344CB8AC3E}">
        <p14:creationId xmlns:p14="http://schemas.microsoft.com/office/powerpoint/2010/main" val="38494362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9DDDB1C8-BABC-4722-AFCC-130D14D20E88}" type="slidenum">
              <a:rPr lang="en-US" smtClean="0"/>
              <a:t>16</a:t>
            </a:fld>
            <a:endParaRPr lang="en-US" dirty="0"/>
          </a:p>
        </p:txBody>
      </p:sp>
    </p:spTree>
    <p:extLst>
      <p:ext uri="{BB962C8B-B14F-4D97-AF65-F5344CB8AC3E}">
        <p14:creationId xmlns:p14="http://schemas.microsoft.com/office/powerpoint/2010/main" val="3780829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9DDDB1C8-BABC-4722-AFCC-130D14D20E88}" type="slidenum">
              <a:rPr lang="en-US" smtClean="0"/>
              <a:t>17</a:t>
            </a:fld>
            <a:endParaRPr lang="en-US" dirty="0"/>
          </a:p>
        </p:txBody>
      </p:sp>
    </p:spTree>
    <p:extLst>
      <p:ext uri="{BB962C8B-B14F-4D97-AF65-F5344CB8AC3E}">
        <p14:creationId xmlns:p14="http://schemas.microsoft.com/office/powerpoint/2010/main" val="13487439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9DDDB1C8-BABC-4722-AFCC-130D14D20E88}" type="slidenum">
              <a:rPr lang="en-US" smtClean="0"/>
              <a:t>18</a:t>
            </a:fld>
            <a:endParaRPr lang="en-US" dirty="0"/>
          </a:p>
        </p:txBody>
      </p:sp>
    </p:spTree>
    <p:extLst>
      <p:ext uri="{BB962C8B-B14F-4D97-AF65-F5344CB8AC3E}">
        <p14:creationId xmlns:p14="http://schemas.microsoft.com/office/powerpoint/2010/main" val="630112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9DDDB1C8-BABC-4722-AFCC-130D14D20E88}" type="slidenum">
              <a:rPr lang="en-US" smtClean="0"/>
              <a:t>19</a:t>
            </a:fld>
            <a:endParaRPr lang="en-US" dirty="0"/>
          </a:p>
        </p:txBody>
      </p:sp>
    </p:spTree>
    <p:extLst>
      <p:ext uri="{BB962C8B-B14F-4D97-AF65-F5344CB8AC3E}">
        <p14:creationId xmlns:p14="http://schemas.microsoft.com/office/powerpoint/2010/main" val="2299861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1842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latin typeface="Segoe UI" panose="020B0502040204020203" pitchFamily="34" charset="0"/>
                <a:cs typeface="Segoe UI" panose="020B0502040204020203" pitchFamily="34" charset="0"/>
              </a:rPr>
              <a:t>Speaker guidance: </a:t>
            </a:r>
            <a:r>
              <a:rPr lang="en-US" sz="1000" dirty="0">
                <a:latin typeface="Segoe UI" panose="020B0502040204020203" pitchFamily="34" charset="0"/>
                <a:cs typeface="Segoe UI" panose="020B0502040204020203" pitchFamily="34" charset="0"/>
              </a:rPr>
              <a:t>This slide has FOUR (4) clicks of animation—one for each compute option.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39808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9DDDB1C8-BABC-4722-AFCC-130D14D20E88}" type="slidenum">
              <a:rPr lang="en-US" smtClean="0"/>
              <a:t>21</a:t>
            </a:fld>
            <a:endParaRPr lang="en-US" dirty="0"/>
          </a:p>
        </p:txBody>
      </p:sp>
    </p:spTree>
    <p:extLst>
      <p:ext uri="{BB962C8B-B14F-4D97-AF65-F5344CB8AC3E}">
        <p14:creationId xmlns:p14="http://schemas.microsoft.com/office/powerpoint/2010/main" val="6010709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9DDDB1C8-BABC-4722-AFCC-130D14D20E88}" type="slidenum">
              <a:rPr lang="en-US" smtClean="0"/>
              <a:t>22</a:t>
            </a:fld>
            <a:endParaRPr lang="en-US" dirty="0"/>
          </a:p>
        </p:txBody>
      </p:sp>
    </p:spTree>
    <p:extLst>
      <p:ext uri="{BB962C8B-B14F-4D97-AF65-F5344CB8AC3E}">
        <p14:creationId xmlns:p14="http://schemas.microsoft.com/office/powerpoint/2010/main" val="9804835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9DDDB1C8-BABC-4722-AFCC-130D14D20E88}" type="slidenum">
              <a:rPr lang="en-US" smtClean="0"/>
              <a:t>23</a:t>
            </a:fld>
            <a:endParaRPr lang="en-US" dirty="0"/>
          </a:p>
        </p:txBody>
      </p:sp>
    </p:spTree>
    <p:extLst>
      <p:ext uri="{BB962C8B-B14F-4D97-AF65-F5344CB8AC3E}">
        <p14:creationId xmlns:p14="http://schemas.microsoft.com/office/powerpoint/2010/main" val="21119388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9DDDB1C8-BABC-4722-AFCC-130D14D20E88}" type="slidenum">
              <a:rPr lang="en-US" smtClean="0"/>
              <a:t>24</a:t>
            </a:fld>
            <a:endParaRPr lang="en-US" dirty="0"/>
          </a:p>
        </p:txBody>
      </p:sp>
    </p:spTree>
    <p:extLst>
      <p:ext uri="{BB962C8B-B14F-4D97-AF65-F5344CB8AC3E}">
        <p14:creationId xmlns:p14="http://schemas.microsoft.com/office/powerpoint/2010/main" val="22331381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u="none" dirty="0">
                <a:latin typeface="Segoe UI" panose="020B0502040204020203" pitchFamily="34" charset="0"/>
                <a:cs typeface="Segoe UI" panose="020B0502040204020203" pitchFamily="34" charset="0"/>
              </a:rPr>
              <a:t>Speaker guidance:</a:t>
            </a:r>
            <a:r>
              <a:rPr lang="en-US" sz="1000" u="none" dirty="0">
                <a:latin typeface="Segoe UI" panose="020B0502040204020203" pitchFamily="34" charset="0"/>
                <a:cs typeface="Segoe UI" panose="020B0502040204020203" pitchFamily="34" charset="0"/>
              </a:rPr>
              <a:t> This slide emphasizes the content from the previous features slides. You can use it to reiterate certain value points or, if you’re short on time, use it as a replacement for the feature slides. If neither, delete.</a:t>
            </a:r>
          </a:p>
        </p:txBody>
      </p:sp>
      <p:sp>
        <p:nvSpPr>
          <p:cNvPr id="4" name="Slide Number Placeholder 3"/>
          <p:cNvSpPr>
            <a:spLocks noGrp="1"/>
          </p:cNvSpPr>
          <p:nvPr>
            <p:ph type="sldNum" sz="quarter" idx="10"/>
          </p:nvPr>
        </p:nvSpPr>
        <p:spPr/>
        <p:txBody>
          <a:bodyPr/>
          <a:lstStyle/>
          <a:p>
            <a:fld id="{9DDDB1C8-BABC-4722-AFCC-130D14D20E88}" type="slidenum">
              <a:rPr lang="en-US" smtClean="0"/>
              <a:t>25</a:t>
            </a:fld>
            <a:endParaRPr lang="en-US" dirty="0"/>
          </a:p>
        </p:txBody>
      </p:sp>
    </p:spTree>
    <p:extLst>
      <p:ext uri="{BB962C8B-B14F-4D97-AF65-F5344CB8AC3E}">
        <p14:creationId xmlns:p14="http://schemas.microsoft.com/office/powerpoint/2010/main" val="6727790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3000"/>
              </a:spcAft>
            </a:pPr>
            <a:r>
              <a:rPr lang="en-US" sz="1000" dirty="0">
                <a:gradFill>
                  <a:gsLst>
                    <a:gs pos="1250">
                      <a:schemeClr val="bg1"/>
                    </a:gs>
                    <a:gs pos="100000">
                      <a:schemeClr val="bg1"/>
                    </a:gs>
                  </a:gsLst>
                  <a:lin ang="5400000" scaled="0"/>
                </a:gradFill>
              </a:rPr>
              <a:t>Azure Functions spans in about 10 separate projects on GitHub</a:t>
            </a:r>
          </a:p>
          <a:p>
            <a:pPr>
              <a:lnSpc>
                <a:spcPct val="90000"/>
              </a:lnSpc>
              <a:spcAft>
                <a:spcPts val="3000"/>
              </a:spcAft>
            </a:pPr>
            <a:r>
              <a:rPr lang="en-US" sz="1000" dirty="0">
                <a:gradFill>
                  <a:gsLst>
                    <a:gs pos="1250">
                      <a:schemeClr val="bg1"/>
                    </a:gs>
                    <a:gs pos="100000">
                      <a:schemeClr val="bg1"/>
                    </a:gs>
                  </a:gsLst>
                  <a:lin ang="5400000" scaled="0"/>
                </a:gradFill>
              </a:rPr>
              <a:t>About 60 contributors from the community across hundreds of commits</a:t>
            </a:r>
          </a:p>
          <a:p>
            <a:pPr>
              <a:lnSpc>
                <a:spcPct val="90000"/>
              </a:lnSpc>
              <a:spcAft>
                <a:spcPts val="3000"/>
              </a:spcAft>
            </a:pPr>
            <a:r>
              <a:rPr lang="en-US" sz="1000" dirty="0">
                <a:gradFill>
                  <a:gsLst>
                    <a:gs pos="1250">
                      <a:schemeClr val="bg1"/>
                    </a:gs>
                    <a:gs pos="100000">
                      <a:schemeClr val="bg1"/>
                    </a:gs>
                  </a:gsLst>
                  <a:lin ang="5400000" scaled="0"/>
                </a:gradFill>
              </a:rPr>
              <a:t>All issues and sprints are triaged and tracked fully in the open, </a:t>
            </a:r>
            <a:r>
              <a:rPr lang="en-US" sz="1200" kern="1200" dirty="0">
                <a:solidFill>
                  <a:schemeClr val="tx1"/>
                </a:solidFill>
                <a:effectLst/>
                <a:latin typeface="+mn-lt"/>
                <a:ea typeface="+mn-ea"/>
                <a:cs typeface="+mn-cs"/>
              </a:rPr>
              <a:t>anyone can see exactly what code is running in the cloud and what is being worked on next</a:t>
            </a:r>
          </a:p>
          <a:p>
            <a:pPr>
              <a:lnSpc>
                <a:spcPct val="90000"/>
              </a:lnSpc>
              <a:spcAft>
                <a:spcPts val="3000"/>
              </a:spcAft>
            </a:pPr>
            <a:endParaRPr lang="en-US" sz="1200" kern="1200" dirty="0">
              <a:solidFill>
                <a:schemeClr val="tx1"/>
              </a:solidFill>
              <a:effectLst/>
              <a:latin typeface="+mn-lt"/>
              <a:ea typeface="+mn-ea"/>
              <a:cs typeface="+mn-cs"/>
            </a:endParaRPr>
          </a:p>
          <a:p>
            <a:pPr>
              <a:lnSpc>
                <a:spcPct val="90000"/>
              </a:lnSpc>
              <a:spcAft>
                <a:spcPts val="3000"/>
              </a:spcAft>
            </a:pPr>
            <a:r>
              <a:rPr lang="en-US" sz="1200" kern="1200" dirty="0">
                <a:solidFill>
                  <a:schemeClr val="tx1"/>
                </a:solidFill>
                <a:effectLst/>
                <a:latin typeface="+mn-lt"/>
                <a:ea typeface="+mn-ea"/>
                <a:cs typeface="+mn-cs"/>
              </a:rPr>
              <a:t>More info in </a:t>
            </a:r>
            <a:r>
              <a:rPr lang="en-US" sz="1200" kern="1200">
                <a:solidFill>
                  <a:schemeClr val="tx1"/>
                </a:solidFill>
                <a:effectLst/>
                <a:latin typeface="+mn-lt"/>
                <a:ea typeface="+mn-ea"/>
                <a:cs typeface="+mn-cs"/>
              </a:rPr>
              <a:t>-  https</a:t>
            </a:r>
            <a:r>
              <a:rPr lang="en-US" sz="1200" kern="1200" dirty="0">
                <a:solidFill>
                  <a:schemeClr val="tx1"/>
                </a:solidFill>
                <a:effectLst/>
                <a:latin typeface="+mn-lt"/>
                <a:ea typeface="+mn-ea"/>
                <a:cs typeface="+mn-cs"/>
              </a:rPr>
              <a:t>://github.com/Azure/Azure-Functions</a:t>
            </a:r>
          </a:p>
          <a:p>
            <a:pPr>
              <a:lnSpc>
                <a:spcPct val="90000"/>
              </a:lnSpc>
              <a:spcAft>
                <a:spcPts val="3000"/>
              </a:spcAft>
            </a:pPr>
            <a:endParaRPr lang="en-US" sz="1000" dirty="0">
              <a:gradFill>
                <a:gsLst>
                  <a:gs pos="1250">
                    <a:schemeClr val="bg1"/>
                  </a:gs>
                  <a:gs pos="100000">
                    <a:schemeClr val="bg1"/>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45676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9DDDB1C8-BABC-4722-AFCC-130D14D20E88}" type="slidenum">
              <a:rPr lang="en-US" smtClean="0"/>
              <a:t>27</a:t>
            </a:fld>
            <a:endParaRPr lang="en-US" dirty="0"/>
          </a:p>
        </p:txBody>
      </p:sp>
    </p:spTree>
    <p:extLst>
      <p:ext uri="{BB962C8B-B14F-4D97-AF65-F5344CB8AC3E}">
        <p14:creationId xmlns:p14="http://schemas.microsoft.com/office/powerpoint/2010/main" val="12814289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latin typeface="Segoe UI" panose="020B0502040204020203" pitchFamily="34" charset="0"/>
                <a:cs typeface="Segoe UI" panose="020B0502040204020203" pitchFamily="34" charset="0"/>
              </a:rPr>
              <a:t>Case study source: </a:t>
            </a:r>
            <a:r>
              <a:rPr lang="en-US" sz="1000" dirty="0">
                <a:latin typeface="Segoe UI" panose="020B0502040204020203" pitchFamily="34" charset="0"/>
                <a:cs typeface="Segoe UI" panose="020B0502040204020203" pitchFamily="34" charset="0"/>
              </a:rPr>
              <a:t>https://customers.microsoft.com/en-us/story/direct-one-professional-services-azure</a:t>
            </a:r>
          </a:p>
        </p:txBody>
      </p:sp>
      <p:sp>
        <p:nvSpPr>
          <p:cNvPr id="4" name="Slide Number Placeholder 3"/>
          <p:cNvSpPr>
            <a:spLocks noGrp="1"/>
          </p:cNvSpPr>
          <p:nvPr>
            <p:ph type="sldNum" sz="quarter" idx="10"/>
          </p:nvPr>
        </p:nvSpPr>
        <p:spPr/>
        <p:txBody>
          <a:bodyPr/>
          <a:lstStyle/>
          <a:p>
            <a:fld id="{9DDDB1C8-BABC-4722-AFCC-130D14D20E88}" type="slidenum">
              <a:rPr lang="en-US" smtClean="0"/>
              <a:t>28</a:t>
            </a:fld>
            <a:endParaRPr lang="en-US" dirty="0"/>
          </a:p>
        </p:txBody>
      </p:sp>
    </p:spTree>
    <p:extLst>
      <p:ext uri="{BB962C8B-B14F-4D97-AF65-F5344CB8AC3E}">
        <p14:creationId xmlns:p14="http://schemas.microsoft.com/office/powerpoint/2010/main" val="5179651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latin typeface="Segoe UI" panose="020B0502040204020203" pitchFamily="34" charset="0"/>
                <a:cs typeface="Segoe UI" panose="020B0502040204020203" pitchFamily="34" charset="0"/>
              </a:rPr>
              <a:t>Case study source: </a:t>
            </a:r>
            <a:r>
              <a:rPr lang="en-US" sz="1000" dirty="0">
                <a:latin typeface="Segoe UI" panose="020B0502040204020203" pitchFamily="34" charset="0"/>
                <a:cs typeface="Segoe UI" panose="020B0502040204020203" pitchFamily="34" charset="0"/>
              </a:rPr>
              <a:t>https://customers.microsoft.com/en-us/story/direct-one-professional-services-azure</a:t>
            </a:r>
          </a:p>
        </p:txBody>
      </p:sp>
      <p:sp>
        <p:nvSpPr>
          <p:cNvPr id="4" name="Slide Number Placeholder 3"/>
          <p:cNvSpPr>
            <a:spLocks noGrp="1"/>
          </p:cNvSpPr>
          <p:nvPr>
            <p:ph type="sldNum" sz="quarter" idx="10"/>
          </p:nvPr>
        </p:nvSpPr>
        <p:spPr/>
        <p:txBody>
          <a:bodyPr/>
          <a:lstStyle/>
          <a:p>
            <a:fld id="{9DDDB1C8-BABC-4722-AFCC-130D14D20E88}" type="slidenum">
              <a:rPr lang="en-US" smtClean="0"/>
              <a:t>29</a:t>
            </a:fld>
            <a:endParaRPr lang="en-US" dirty="0"/>
          </a:p>
        </p:txBody>
      </p:sp>
    </p:spTree>
    <p:extLst>
      <p:ext uri="{BB962C8B-B14F-4D97-AF65-F5344CB8AC3E}">
        <p14:creationId xmlns:p14="http://schemas.microsoft.com/office/powerpoint/2010/main" val="29764447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latin typeface="Segoe UI" panose="020B0502040204020203" pitchFamily="34" charset="0"/>
                <a:cs typeface="Segoe UI" panose="020B0502040204020203" pitchFamily="34" charset="0"/>
              </a:rPr>
              <a:t>Case study source: </a:t>
            </a:r>
            <a:r>
              <a:rPr lang="en-US" sz="1000" dirty="0">
                <a:latin typeface="Segoe UI" panose="020B0502040204020203" pitchFamily="34" charset="0"/>
                <a:cs typeface="Segoe UI" panose="020B0502040204020203" pitchFamily="34" charset="0"/>
              </a:rPr>
              <a:t>https://customers.microsoft.com/en-us/story/fujifilm-software-co-ltd</a:t>
            </a:r>
          </a:p>
        </p:txBody>
      </p:sp>
      <p:sp>
        <p:nvSpPr>
          <p:cNvPr id="4" name="Slide Number Placeholder 3"/>
          <p:cNvSpPr>
            <a:spLocks noGrp="1"/>
          </p:cNvSpPr>
          <p:nvPr>
            <p:ph type="sldNum" sz="quarter" idx="10"/>
          </p:nvPr>
        </p:nvSpPr>
        <p:spPr/>
        <p:txBody>
          <a:bodyPr/>
          <a:lstStyle/>
          <a:p>
            <a:fld id="{9DDDB1C8-BABC-4722-AFCC-130D14D20E88}" type="slidenum">
              <a:rPr lang="en-US" smtClean="0"/>
              <a:t>30</a:t>
            </a:fld>
            <a:endParaRPr lang="en-US" dirty="0"/>
          </a:p>
        </p:txBody>
      </p:sp>
    </p:spTree>
    <p:extLst>
      <p:ext uri="{BB962C8B-B14F-4D97-AF65-F5344CB8AC3E}">
        <p14:creationId xmlns:p14="http://schemas.microsoft.com/office/powerpoint/2010/main" val="3821104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16554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latin typeface="Segoe UI" panose="020B0502040204020203" pitchFamily="34" charset="0"/>
                <a:cs typeface="Segoe UI" panose="020B0502040204020203" pitchFamily="34" charset="0"/>
              </a:rPr>
              <a:t>Case study source: </a:t>
            </a:r>
            <a:r>
              <a:rPr lang="en-US" sz="1000" dirty="0">
                <a:latin typeface="Segoe UI" panose="020B0502040204020203" pitchFamily="34" charset="0"/>
                <a:cs typeface="Segoe UI" panose="020B0502040204020203" pitchFamily="34" charset="0"/>
              </a:rPr>
              <a:t>https://customers.microsoft.com/en-us/story/quest</a:t>
            </a:r>
          </a:p>
        </p:txBody>
      </p:sp>
      <p:sp>
        <p:nvSpPr>
          <p:cNvPr id="4" name="Slide Number Placeholder 3"/>
          <p:cNvSpPr>
            <a:spLocks noGrp="1"/>
          </p:cNvSpPr>
          <p:nvPr>
            <p:ph type="sldNum" sz="quarter" idx="10"/>
          </p:nvPr>
        </p:nvSpPr>
        <p:spPr/>
        <p:txBody>
          <a:bodyPr/>
          <a:lstStyle/>
          <a:p>
            <a:fld id="{9DDDB1C8-BABC-4722-AFCC-130D14D20E88}" type="slidenum">
              <a:rPr lang="en-US" smtClean="0"/>
              <a:t>31</a:t>
            </a:fld>
            <a:endParaRPr lang="en-US" dirty="0"/>
          </a:p>
        </p:txBody>
      </p:sp>
    </p:spTree>
    <p:extLst>
      <p:ext uri="{BB962C8B-B14F-4D97-AF65-F5344CB8AC3E}">
        <p14:creationId xmlns:p14="http://schemas.microsoft.com/office/powerpoint/2010/main" val="35429758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latin typeface="Segoe UI" panose="020B0502040204020203" pitchFamily="34" charset="0"/>
                <a:cs typeface="Segoe UI" panose="020B0502040204020203" pitchFamily="34" charset="0"/>
              </a:rPr>
              <a:t>Case study source: </a:t>
            </a:r>
            <a:r>
              <a:rPr lang="en-US" sz="1000" dirty="0">
                <a:latin typeface="Segoe UI" panose="020B0502040204020203" pitchFamily="34" charset="0"/>
                <a:cs typeface="Segoe UI" panose="020B0502040204020203" pitchFamily="34" charset="0"/>
              </a:rPr>
              <a:t>https://customers.microsoft.com/en-us/story/plexure-dev-azure</a:t>
            </a:r>
          </a:p>
        </p:txBody>
      </p:sp>
      <p:sp>
        <p:nvSpPr>
          <p:cNvPr id="4" name="Slide Number Placeholder 3"/>
          <p:cNvSpPr>
            <a:spLocks noGrp="1"/>
          </p:cNvSpPr>
          <p:nvPr>
            <p:ph type="sldNum" sz="quarter" idx="10"/>
          </p:nvPr>
        </p:nvSpPr>
        <p:spPr/>
        <p:txBody>
          <a:bodyPr/>
          <a:lstStyle/>
          <a:p>
            <a:fld id="{9DDDB1C8-BABC-4722-AFCC-130D14D20E88}" type="slidenum">
              <a:rPr lang="en-US" smtClean="0"/>
              <a:t>32</a:t>
            </a:fld>
            <a:endParaRPr lang="en-US" dirty="0"/>
          </a:p>
        </p:txBody>
      </p:sp>
    </p:spTree>
    <p:extLst>
      <p:ext uri="{BB962C8B-B14F-4D97-AF65-F5344CB8AC3E}">
        <p14:creationId xmlns:p14="http://schemas.microsoft.com/office/powerpoint/2010/main" val="5156446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latin typeface="Segoe UI" panose="020B0502040204020203" pitchFamily="34" charset="0"/>
                <a:cs typeface="Segoe UI" panose="020B0502040204020203" pitchFamily="34" charset="0"/>
              </a:rPr>
              <a:t>Case study source:</a:t>
            </a:r>
            <a:r>
              <a:rPr lang="en-US" sz="1000" dirty="0">
                <a:latin typeface="Segoe UI" panose="020B0502040204020203" pitchFamily="34" charset="0"/>
                <a:cs typeface="Segoe UI" panose="020B0502040204020203" pitchFamily="34" charset="0"/>
              </a:rPr>
              <a:t> https://customers.microsoft.com/en-us/story/carmax</a:t>
            </a:r>
          </a:p>
        </p:txBody>
      </p:sp>
      <p:sp>
        <p:nvSpPr>
          <p:cNvPr id="4" name="Slide Number Placeholder 3"/>
          <p:cNvSpPr>
            <a:spLocks noGrp="1"/>
          </p:cNvSpPr>
          <p:nvPr>
            <p:ph type="sldNum" sz="quarter" idx="10"/>
          </p:nvPr>
        </p:nvSpPr>
        <p:spPr/>
        <p:txBody>
          <a:bodyPr/>
          <a:lstStyle/>
          <a:p>
            <a:fld id="{9DDDB1C8-BABC-4722-AFCC-130D14D20E88}" type="slidenum">
              <a:rPr lang="en-US" smtClean="0"/>
              <a:t>33</a:t>
            </a:fld>
            <a:endParaRPr lang="en-US" dirty="0"/>
          </a:p>
        </p:txBody>
      </p:sp>
    </p:spTree>
    <p:extLst>
      <p:ext uri="{BB962C8B-B14F-4D97-AF65-F5344CB8AC3E}">
        <p14:creationId xmlns:p14="http://schemas.microsoft.com/office/powerpoint/2010/main" val="7073168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latin typeface="Segoe UI" panose="020B0502040204020203" pitchFamily="34" charset="0"/>
                <a:cs typeface="Segoe UI" panose="020B0502040204020203" pitchFamily="34" charset="0"/>
              </a:rPr>
              <a:t>Case study source: </a:t>
            </a:r>
            <a:r>
              <a:rPr lang="en-US" sz="1000" dirty="0">
                <a:latin typeface="Segoe UI" panose="020B0502040204020203" pitchFamily="34" charset="0"/>
                <a:cs typeface="Segoe UI" panose="020B0502040204020203" pitchFamily="34" charset="0"/>
              </a:rPr>
              <a:t>http://customers.microsoft.com/en-us/story/zeiss-manufacturing-azure</a:t>
            </a:r>
          </a:p>
        </p:txBody>
      </p:sp>
      <p:sp>
        <p:nvSpPr>
          <p:cNvPr id="4" name="Slide Number Placeholder 3"/>
          <p:cNvSpPr>
            <a:spLocks noGrp="1"/>
          </p:cNvSpPr>
          <p:nvPr>
            <p:ph type="sldNum" sz="quarter" idx="10"/>
          </p:nvPr>
        </p:nvSpPr>
        <p:spPr/>
        <p:txBody>
          <a:bodyPr/>
          <a:lstStyle/>
          <a:p>
            <a:fld id="{9DDDB1C8-BABC-4722-AFCC-130D14D20E88}" type="slidenum">
              <a:rPr lang="en-US" smtClean="0"/>
              <a:t>34</a:t>
            </a:fld>
            <a:endParaRPr lang="en-US" dirty="0"/>
          </a:p>
        </p:txBody>
      </p:sp>
    </p:spTree>
    <p:extLst>
      <p:ext uri="{BB962C8B-B14F-4D97-AF65-F5344CB8AC3E}">
        <p14:creationId xmlns:p14="http://schemas.microsoft.com/office/powerpoint/2010/main" val="1092497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6324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6018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8931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9DDDB1C8-BABC-4722-AFCC-130D14D20E88}" type="slidenum">
              <a:rPr lang="en-US" smtClean="0"/>
              <a:t>7</a:t>
            </a:fld>
            <a:endParaRPr lang="en-US" dirty="0"/>
          </a:p>
        </p:txBody>
      </p:sp>
    </p:spTree>
    <p:extLst>
      <p:ext uri="{BB962C8B-B14F-4D97-AF65-F5344CB8AC3E}">
        <p14:creationId xmlns:p14="http://schemas.microsoft.com/office/powerpoint/2010/main" val="11246018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9DDDB1C8-BABC-4722-AFCC-130D14D20E88}" type="slidenum">
              <a:rPr lang="en-US" smtClean="0"/>
              <a:t>8</a:t>
            </a:fld>
            <a:endParaRPr lang="en-US" dirty="0"/>
          </a:p>
        </p:txBody>
      </p:sp>
    </p:spTree>
    <p:extLst>
      <p:ext uri="{BB962C8B-B14F-4D97-AF65-F5344CB8AC3E}">
        <p14:creationId xmlns:p14="http://schemas.microsoft.com/office/powerpoint/2010/main" val="3108346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on top of the </a:t>
            </a:r>
            <a:r>
              <a:rPr lang="en-US" dirty="0" err="1"/>
              <a:t>FaaS</a:t>
            </a:r>
            <a:r>
              <a:rPr lang="en-US" dirty="0"/>
              <a:t> programming model, Azure Functions keep all the mentioned features and extend your possibilities with additional capabilities that help to reduce your development time and boost productivity, while using best in class tools.</a:t>
            </a:r>
          </a:p>
        </p:txBody>
      </p:sp>
      <p:sp>
        <p:nvSpPr>
          <p:cNvPr id="4" name="Slide Number Placeholder 3"/>
          <p:cNvSpPr>
            <a:spLocks noGrp="1"/>
          </p:cNvSpPr>
          <p:nvPr>
            <p:ph type="sldNum" sz="quarter" idx="10"/>
          </p:nvPr>
        </p:nvSpPr>
        <p:spPr/>
        <p:txBody>
          <a:bodyPr/>
          <a:lstStyle/>
          <a:p>
            <a:fld id="{9DDDB1C8-BABC-4722-AFCC-130D14D20E88}" type="slidenum">
              <a:rPr lang="en-US" smtClean="0"/>
              <a:t>10</a:t>
            </a:fld>
            <a:endParaRPr lang="en-US" dirty="0"/>
          </a:p>
        </p:txBody>
      </p:sp>
    </p:spTree>
    <p:extLst>
      <p:ext uri="{BB962C8B-B14F-4D97-AF65-F5344CB8AC3E}">
        <p14:creationId xmlns:p14="http://schemas.microsoft.com/office/powerpoint/2010/main" val="18967521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81221262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9511278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70611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7959717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whit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620" y="1620"/>
          <a:ext cx="1619" cy="1619"/>
        </p:xfrm>
        <a:graphic>
          <a:graphicData uri="http://schemas.openxmlformats.org/presentationml/2006/ole">
            <mc:AlternateContent xmlns:mc="http://schemas.openxmlformats.org/markup-compatibility/2006">
              <mc:Choice xmlns:v="urn:schemas-microsoft-com:vml" Requires="v">
                <p:oleObj spid="_x0000_s1027"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620" y="1620"/>
                        <a:ext cx="1619" cy="1619"/>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72">
                <a:solidFill>
                  <a:schemeClr val="tx2"/>
                </a:solidFill>
              </a:defRPr>
            </a:lvl1pPr>
          </a:lstStyle>
          <a:p>
            <a:r>
              <a:rPr lang="en-US"/>
              <a:t>Click to edit Master title style</a:t>
            </a:r>
          </a:p>
        </p:txBody>
      </p:sp>
    </p:spTree>
    <p:extLst>
      <p:ext uri="{BB962C8B-B14F-4D97-AF65-F5344CB8AC3E}">
        <p14:creationId xmlns:p14="http://schemas.microsoft.com/office/powerpoint/2010/main" val="2311290464"/>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51493571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44697118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33673438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296819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76742871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20035905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56793551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652729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99004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7378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596823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6864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9628367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Only whit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620" y="1620"/>
          <a:ext cx="1619" cy="1619"/>
        </p:xfrm>
        <a:graphic>
          <a:graphicData uri="http://schemas.openxmlformats.org/presentationml/2006/ole">
            <mc:AlternateContent xmlns:mc="http://schemas.openxmlformats.org/markup-compatibility/2006">
              <mc:Choice xmlns:v="urn:schemas-microsoft-com:vml" Requires="v">
                <p:oleObj spid="_x0000_s2051"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620" y="1620"/>
                        <a:ext cx="1619" cy="1619"/>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72">
                <a:solidFill>
                  <a:schemeClr val="tx2"/>
                </a:solidFill>
              </a:defRPr>
            </a:lvl1pPr>
          </a:lstStyle>
          <a:p>
            <a:r>
              <a:rPr lang="en-US"/>
              <a:t>Click to edit Master title style</a:t>
            </a:r>
          </a:p>
        </p:txBody>
      </p:sp>
    </p:spTree>
    <p:extLst>
      <p:ext uri="{BB962C8B-B14F-4D97-AF65-F5344CB8AC3E}">
        <p14:creationId xmlns:p14="http://schemas.microsoft.com/office/powerpoint/2010/main" val="1023489878"/>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8748101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297915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56551598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77931470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785730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8896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0676299"/>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799682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9431066"/>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emf"/><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2.emf"/><Relationship Id="rId5" Type="http://schemas.openxmlformats.org/officeDocument/2006/relationships/image" Target="../media/image15.sv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3" Type="http://schemas.openxmlformats.org/officeDocument/2006/relationships/image" Target="../media/image16.jpeg"/><Relationship Id="rId7" Type="http://schemas.openxmlformats.org/officeDocument/2006/relationships/image" Target="../media/image21.svg"/><Relationship Id="rId12"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sv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svg"/><Relationship Id="rId14" Type="http://schemas.openxmlformats.org/officeDocument/2006/relationships/image" Target="../media/image28.emf"/></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0.jpeg"/><Relationship Id="rId7" Type="http://schemas.openxmlformats.org/officeDocument/2006/relationships/image" Target="../media/image15.sv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32.sv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4.jpeg"/><Relationship Id="rId7" Type="http://schemas.openxmlformats.org/officeDocument/2006/relationships/image" Target="../media/image36.sv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15.sv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3.png"/><Relationship Id="rId7"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jpeg"/><Relationship Id="rId9"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2.sv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47.png"/><Relationship Id="rId11" Type="http://schemas.openxmlformats.org/officeDocument/2006/relationships/image" Target="../media/image51.png"/><Relationship Id="rId5" Type="http://schemas.openxmlformats.org/officeDocument/2006/relationships/image" Target="../media/image46.svg"/><Relationship Id="rId10" Type="http://schemas.openxmlformats.org/officeDocument/2006/relationships/image" Target="../media/image33.png"/><Relationship Id="rId4" Type="http://schemas.openxmlformats.org/officeDocument/2006/relationships/image" Target="../media/image45.png"/><Relationship Id="rId9" Type="http://schemas.openxmlformats.org/officeDocument/2006/relationships/image" Target="../media/image50.png"/></Relationships>
</file>

<file path=ppt/slides/_rels/slide22.xml.rels><?xml version="1.0" encoding="UTF-8" standalone="yes"?>
<Relationships xmlns="http://schemas.openxmlformats.org/package/2006/relationships"><Relationship Id="rId8" Type="http://schemas.openxmlformats.org/officeDocument/2006/relationships/image" Target="../media/image56.emf"/><Relationship Id="rId3" Type="http://schemas.openxmlformats.org/officeDocument/2006/relationships/image" Target="../media/image53.jpeg"/><Relationship Id="rId7" Type="http://schemas.openxmlformats.org/officeDocument/2006/relationships/image" Target="../media/image15.sv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14.png"/><Relationship Id="rId11" Type="http://schemas.openxmlformats.org/officeDocument/2006/relationships/image" Target="../media/image33.png"/><Relationship Id="rId5" Type="http://schemas.openxmlformats.org/officeDocument/2006/relationships/image" Target="../media/image55.svg"/><Relationship Id="rId10" Type="http://schemas.openxmlformats.org/officeDocument/2006/relationships/image" Target="../media/image58.emf"/><Relationship Id="rId4" Type="http://schemas.openxmlformats.org/officeDocument/2006/relationships/image" Target="../media/image54.png"/><Relationship Id="rId9" Type="http://schemas.openxmlformats.org/officeDocument/2006/relationships/image" Target="../media/image57.emf"/></Relationships>
</file>

<file path=ppt/slides/_rels/slide23.xml.rels><?xml version="1.0" encoding="UTF-8" standalone="yes"?>
<Relationships xmlns="http://schemas.openxmlformats.org/package/2006/relationships"><Relationship Id="rId3" Type="http://schemas.openxmlformats.org/officeDocument/2006/relationships/image" Target="../media/image59.jpeg"/><Relationship Id="rId7"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60.png"/><Relationship Id="rId5" Type="http://schemas.openxmlformats.org/officeDocument/2006/relationships/image" Target="../media/image49.sv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jpeg"/><Relationship Id="rId7"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64.png"/><Relationship Id="rId5" Type="http://schemas.openxmlformats.org/officeDocument/2006/relationships/image" Target="../media/image63.svg"/><Relationship Id="rId4" Type="http://schemas.openxmlformats.org/officeDocument/2006/relationships/image" Target="../media/image62.png"/><Relationship Id="rId9"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69.emf"/><Relationship Id="rId4" Type="http://schemas.openxmlformats.org/officeDocument/2006/relationships/image" Target="../media/image68.png"/></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25.xml"/><Relationship Id="rId4" Type="http://schemas.openxmlformats.org/officeDocument/2006/relationships/image" Target="../media/image71.svg"/></Relationships>
</file>

<file path=ppt/slides/_rels/slide27.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hyperlink" Target="https://azure.microsoft.com/en-us/services/event-grid/" TargetMode="External"/><Relationship Id="rId3" Type="http://schemas.openxmlformats.org/officeDocument/2006/relationships/image" Target="../media/image72.png"/><Relationship Id="rId7" Type="http://schemas.openxmlformats.org/officeDocument/2006/relationships/hyperlink" Target="https://azure.microsoft.com/en-us/services/storage/?v=16.50" TargetMode="External"/><Relationship Id="rId12" Type="http://schemas.openxmlformats.org/officeDocument/2006/relationships/image" Target="../media/image76.png"/><Relationship Id="rId17" Type="http://schemas.openxmlformats.org/officeDocument/2006/relationships/image" Target="../media/image79.png"/><Relationship Id="rId2" Type="http://schemas.openxmlformats.org/officeDocument/2006/relationships/notesSlide" Target="../notesSlides/notesSlide26.xml"/><Relationship Id="rId16" Type="http://schemas.openxmlformats.org/officeDocument/2006/relationships/image" Target="../media/image78.png"/><Relationship Id="rId1" Type="http://schemas.openxmlformats.org/officeDocument/2006/relationships/slideLayout" Target="../slideLayouts/slideLayout12.xml"/><Relationship Id="rId6" Type="http://schemas.microsoft.com/office/2007/relationships/hdphoto" Target="../media/hdphoto1.wdp"/><Relationship Id="rId11" Type="http://schemas.openxmlformats.org/officeDocument/2006/relationships/hyperlink" Target="https://azure.microsoft.com/en-us/services/stream-analytics/" TargetMode="External"/><Relationship Id="rId5" Type="http://schemas.openxmlformats.org/officeDocument/2006/relationships/image" Target="../media/image73.png"/><Relationship Id="rId15" Type="http://schemas.openxmlformats.org/officeDocument/2006/relationships/hyperlink" Target="https://azure.microsoft.com/en-us/services/active-directory/" TargetMode="External"/><Relationship Id="rId10" Type="http://schemas.openxmlformats.org/officeDocument/2006/relationships/image" Target="../media/image75.png"/><Relationship Id="rId4" Type="http://schemas.openxmlformats.org/officeDocument/2006/relationships/hyperlink" Target="https://azure.microsoft.com/en-us/services/cosmos-db/" TargetMode="External"/><Relationship Id="rId9" Type="http://schemas.openxmlformats.org/officeDocument/2006/relationships/hyperlink" Target="https://azure.microsoft.com/en-us/services/bot-service/" TargetMode="External"/><Relationship Id="rId14" Type="http://schemas.openxmlformats.org/officeDocument/2006/relationships/image" Target="../media/image77.png"/></Relationships>
</file>

<file path=ppt/slides/_rels/slide2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81.jpg"/></Relationships>
</file>

<file path=ppt/slides/_rels/slide2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84.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86.png"/></Relationships>
</file>

<file path=ppt/slides/_rels/slide31.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2.png"/></Relationships>
</file>

<file path=ppt/slides/_rels/slide3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90.jpeg"/><Relationship Id="rId4" Type="http://schemas.openxmlformats.org/officeDocument/2006/relationships/image" Target="../media/image82.png"/></Relationships>
</file>

<file path=ppt/slides/_rels/slide3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92.jpeg"/></Relationships>
</file>

<file path=ppt/slides/_rels/slide3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9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7.emf"/><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in a white room&#10;&#10;Description generated with high confidence">
            <a:extLst>
              <a:ext uri="{FF2B5EF4-FFF2-40B4-BE49-F238E27FC236}">
                <a16:creationId xmlns:a16="http://schemas.microsoft.com/office/drawing/2014/main" id="{7D269055-9357-4DC0-9B88-A69FA938832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12435840" cy="3494513"/>
          </a:xfrm>
          <a:prstGeom prst="rect">
            <a:avLst/>
          </a:prstGeom>
        </p:spPr>
      </p:pic>
      <p:cxnSp>
        <p:nvCxnSpPr>
          <p:cNvPr id="4" name="Straight Connector 3">
            <a:extLst>
              <a:ext uri="{FF2B5EF4-FFF2-40B4-BE49-F238E27FC236}">
                <a16:creationId xmlns:a16="http://schemas.microsoft.com/office/drawing/2014/main" id="{CC242B7A-3E74-4F92-90A4-6187FAE97D8E}"/>
              </a:ext>
            </a:extLst>
          </p:cNvPr>
          <p:cNvCxnSpPr/>
          <p:nvPr/>
        </p:nvCxnSpPr>
        <p:spPr>
          <a:xfrm>
            <a:off x="0" y="3497262"/>
            <a:ext cx="12436475" cy="0"/>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1293276-515D-4121-B2DB-08892D757E96}"/>
              </a:ext>
            </a:extLst>
          </p:cNvPr>
          <p:cNvSpPr txBox="1"/>
          <p:nvPr/>
        </p:nvSpPr>
        <p:spPr>
          <a:xfrm>
            <a:off x="188346" y="3728656"/>
            <a:ext cx="3951659" cy="769441"/>
          </a:xfrm>
          <a:prstGeom prst="rect">
            <a:avLst/>
          </a:prstGeom>
          <a:noFill/>
        </p:spPr>
        <p:txBody>
          <a:bodyPr wrap="none" rtlCol="0">
            <a:spAutoFit/>
          </a:bodyPr>
          <a:lstStyle/>
          <a:p>
            <a:r>
              <a:rPr lang="en-US" sz="4400" dirty="0">
                <a:gradFill>
                  <a:gsLst>
                    <a:gs pos="1250">
                      <a:schemeClr val="tx2"/>
                    </a:gs>
                    <a:gs pos="100000">
                      <a:schemeClr val="tx2"/>
                    </a:gs>
                  </a:gsLst>
                  <a:lin ang="5400000" scaled="0"/>
                </a:gradFill>
                <a:latin typeface="Segoe UI Light" panose="020B0502040204020203" pitchFamily="34" charset="0"/>
                <a:cs typeface="Segoe UI Light" panose="020B0502040204020203" pitchFamily="34" charset="0"/>
              </a:rPr>
              <a:t>Azure Functions</a:t>
            </a:r>
          </a:p>
        </p:txBody>
      </p:sp>
      <p:sp>
        <p:nvSpPr>
          <p:cNvPr id="6" name="TextBox 5">
            <a:extLst>
              <a:ext uri="{FF2B5EF4-FFF2-40B4-BE49-F238E27FC236}">
                <a16:creationId xmlns:a16="http://schemas.microsoft.com/office/drawing/2014/main" id="{D78E6239-4B79-4194-AA90-E863FBD314E7}"/>
              </a:ext>
            </a:extLst>
          </p:cNvPr>
          <p:cNvSpPr txBox="1"/>
          <p:nvPr/>
        </p:nvSpPr>
        <p:spPr>
          <a:xfrm>
            <a:off x="188346" y="4393686"/>
            <a:ext cx="5005100" cy="338554"/>
          </a:xfrm>
          <a:prstGeom prst="rect">
            <a:avLst/>
          </a:prstGeom>
          <a:noFill/>
        </p:spPr>
        <p:txBody>
          <a:bodyPr wrap="square" rtlCol="0">
            <a:spAutoFit/>
          </a:bodyPr>
          <a:lstStyle/>
          <a:p>
            <a:r>
              <a:rPr lang="en-US" sz="1600" dirty="0">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t>Build apps faster with serverless technologies</a:t>
            </a:r>
          </a:p>
        </p:txBody>
      </p:sp>
      <p:sp>
        <p:nvSpPr>
          <p:cNvPr id="9" name="TextBox 8">
            <a:extLst>
              <a:ext uri="{FF2B5EF4-FFF2-40B4-BE49-F238E27FC236}">
                <a16:creationId xmlns:a16="http://schemas.microsoft.com/office/drawing/2014/main" id="{C6229261-DB4F-4D77-B6FE-325CDE116D5F}"/>
              </a:ext>
            </a:extLst>
          </p:cNvPr>
          <p:cNvSpPr txBox="1"/>
          <p:nvPr/>
        </p:nvSpPr>
        <p:spPr>
          <a:xfrm>
            <a:off x="188346" y="6212928"/>
            <a:ext cx="1773434" cy="584775"/>
          </a:xfrm>
          <a:prstGeom prst="rect">
            <a:avLst/>
          </a:prstGeom>
          <a:noFill/>
        </p:spPr>
        <p:txBody>
          <a:bodyPr wrap="none" rtlCol="0">
            <a:spAutoFit/>
          </a:bodyPr>
          <a:lstStyle/>
          <a:p>
            <a:r>
              <a:rPr lang="en-US" sz="1600" dirty="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[Presenter name]</a:t>
            </a:r>
          </a:p>
          <a:p>
            <a:r>
              <a:rPr lang="en-US" sz="1600" dirty="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Microsoft</a:t>
            </a:r>
          </a:p>
        </p:txBody>
      </p:sp>
      <p:pic>
        <p:nvPicPr>
          <p:cNvPr id="11" name="Picture 10">
            <a:extLst>
              <a:ext uri="{FF2B5EF4-FFF2-40B4-BE49-F238E27FC236}">
                <a16:creationId xmlns:a16="http://schemas.microsoft.com/office/drawing/2014/main" id="{0BED155C-EFE0-406D-AD7A-715129C94ED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0529604" y="6327008"/>
            <a:ext cx="1665028" cy="386687"/>
          </a:xfrm>
          <a:prstGeom prst="rect">
            <a:avLst/>
          </a:prstGeom>
        </p:spPr>
      </p:pic>
    </p:spTree>
    <p:extLst>
      <p:ext uri="{BB962C8B-B14F-4D97-AF65-F5344CB8AC3E}">
        <p14:creationId xmlns:p14="http://schemas.microsoft.com/office/powerpoint/2010/main" val="309960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61C95-B144-4623-B24F-3F5B653740BE}"/>
              </a:ext>
            </a:extLst>
          </p:cNvPr>
          <p:cNvSpPr>
            <a:spLocks noGrp="1"/>
          </p:cNvSpPr>
          <p:nvPr>
            <p:ph type="title"/>
          </p:nvPr>
        </p:nvSpPr>
        <p:spPr>
          <a:xfrm>
            <a:off x="274639" y="295276"/>
            <a:ext cx="7589831" cy="917575"/>
          </a:xfrm>
        </p:spPr>
        <p:txBody>
          <a:bodyPr/>
          <a:lstStyle/>
          <a:p>
            <a:r>
              <a:rPr lang="en-US" dirty="0">
                <a:gradFill>
                  <a:gsLst>
                    <a:gs pos="1250">
                      <a:srgbClr val="505050"/>
                    </a:gs>
                    <a:gs pos="100000">
                      <a:srgbClr val="505050"/>
                    </a:gs>
                  </a:gsLst>
                  <a:lin ang="5400000" scaled="0"/>
                </a:gradFill>
              </a:rPr>
              <a:t>What is Azure Functions?</a:t>
            </a:r>
            <a:br>
              <a:rPr lang="en-US" dirty="0">
                <a:gradFill>
                  <a:gsLst>
                    <a:gs pos="1250">
                      <a:srgbClr val="505050"/>
                    </a:gs>
                    <a:gs pos="100000">
                      <a:srgbClr val="505050"/>
                    </a:gs>
                  </a:gsLst>
                  <a:lin ang="5400000" scaled="0"/>
                </a:gradFill>
              </a:rPr>
            </a:br>
            <a:r>
              <a:rPr lang="en-US" sz="1800"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An event-based, serverless compute experience that accelerates app development</a:t>
            </a:r>
            <a:endParaRPr lang="en-US" dirty="0"/>
          </a:p>
        </p:txBody>
      </p:sp>
      <p:pic>
        <p:nvPicPr>
          <p:cNvPr id="3" name="Picture 2" descr="A group of people sitting at a table&#10;&#10;Description generated with very high confidence">
            <a:extLst>
              <a:ext uri="{FF2B5EF4-FFF2-40B4-BE49-F238E27FC236}">
                <a16:creationId xmlns:a16="http://schemas.microsoft.com/office/drawing/2014/main" id="{578FC818-2412-4667-85D1-7F653E1AE0F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864475" y="-1"/>
            <a:ext cx="4572000" cy="6994525"/>
          </a:xfrm>
          <a:prstGeom prst="rect">
            <a:avLst/>
          </a:prstGeom>
        </p:spPr>
      </p:pic>
      <p:cxnSp>
        <p:nvCxnSpPr>
          <p:cNvPr id="4" name="Straight Connector 3">
            <a:extLst>
              <a:ext uri="{FF2B5EF4-FFF2-40B4-BE49-F238E27FC236}">
                <a16:creationId xmlns:a16="http://schemas.microsoft.com/office/drawing/2014/main" id="{BFEF7176-8A9C-4E1B-8CC4-D02D39C8E4F2}"/>
              </a:ext>
            </a:extLst>
          </p:cNvPr>
          <p:cNvCxnSpPr>
            <a:cxnSpLocks/>
          </p:cNvCxnSpPr>
          <p:nvPr/>
        </p:nvCxnSpPr>
        <p:spPr>
          <a:xfrm>
            <a:off x="7864476" y="-1"/>
            <a:ext cx="0" cy="6994528"/>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F7F28C1-B612-49F6-B9D9-E04520837DDB}"/>
              </a:ext>
            </a:extLst>
          </p:cNvPr>
          <p:cNvSpPr txBox="1"/>
          <p:nvPr/>
        </p:nvSpPr>
        <p:spPr>
          <a:xfrm>
            <a:off x="274626" y="1839431"/>
            <a:ext cx="7589830" cy="627864"/>
          </a:xfrm>
          <a:prstGeom prst="rect">
            <a:avLst/>
          </a:prstGeom>
          <a:noFill/>
        </p:spPr>
        <p:txBody>
          <a:bodyPr wrap="square" lIns="91440" tIns="146304" rIns="91440" bIns="146304" rtlCol="0">
            <a:spAutoFit/>
          </a:bodyPr>
          <a:lstStyle/>
          <a:p>
            <a:pPr algn="ctr">
              <a:lnSpc>
                <a:spcPct val="90000"/>
              </a:lnSpc>
              <a:spcAft>
                <a:spcPts val="600"/>
              </a:spcAft>
            </a:pPr>
            <a:r>
              <a:rPr lang="en-US" sz="2400" b="1"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Azure Functions = </a:t>
            </a:r>
            <a:r>
              <a:rPr lang="en-US" sz="2400" b="1" dirty="0" err="1">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FaaS</a:t>
            </a:r>
            <a:r>
              <a:rPr lang="en-US" sz="2400" b="1"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a:t>
            </a:r>
          </a:p>
        </p:txBody>
      </p:sp>
      <p:grpSp>
        <p:nvGrpSpPr>
          <p:cNvPr id="68" name="Group 67">
            <a:extLst>
              <a:ext uri="{FF2B5EF4-FFF2-40B4-BE49-F238E27FC236}">
                <a16:creationId xmlns:a16="http://schemas.microsoft.com/office/drawing/2014/main" id="{D78DB761-2570-4CC2-85EC-F3E0B0FFBAA7}"/>
              </a:ext>
            </a:extLst>
          </p:cNvPr>
          <p:cNvGrpSpPr/>
          <p:nvPr/>
        </p:nvGrpSpPr>
        <p:grpSpPr>
          <a:xfrm>
            <a:off x="554700" y="2760743"/>
            <a:ext cx="5227137" cy="821763"/>
            <a:chOff x="1166012" y="2407341"/>
            <a:chExt cx="5227137" cy="821763"/>
          </a:xfrm>
        </p:grpSpPr>
        <p:sp>
          <p:nvSpPr>
            <p:cNvPr id="40" name="TextBox 39">
              <a:extLst>
                <a:ext uri="{FF2B5EF4-FFF2-40B4-BE49-F238E27FC236}">
                  <a16:creationId xmlns:a16="http://schemas.microsoft.com/office/drawing/2014/main" id="{74039C9E-DED4-4F63-9521-B13CDB9D0DD5}"/>
                </a:ext>
              </a:extLst>
            </p:cNvPr>
            <p:cNvSpPr txBox="1"/>
            <p:nvPr/>
          </p:nvSpPr>
          <p:spPr>
            <a:xfrm>
              <a:off x="2086516" y="2407341"/>
              <a:ext cx="4306633" cy="821763"/>
            </a:xfrm>
            <a:prstGeom prst="rect">
              <a:avLst/>
            </a:prstGeom>
            <a:noFill/>
          </p:spPr>
          <p:txBody>
            <a:bodyPr wrap="square" rtlCol="0">
              <a:spAutoFit/>
            </a:bodyPr>
            <a:lstStyle/>
            <a:p>
              <a:pPr>
                <a:lnSpc>
                  <a:spcPct val="90000"/>
                </a:lnSpc>
                <a:spcAft>
                  <a:spcPts val="600"/>
                </a:spcAft>
              </a:pPr>
              <a:r>
                <a:rPr lang="en-US" sz="1600"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Integrated programming model </a:t>
              </a:r>
            </a:p>
            <a:p>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Use built-in triggers and bindings to define when</a:t>
              </a:r>
              <a:b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br>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a function is invoked and to what data it connects</a:t>
              </a:r>
            </a:p>
          </p:txBody>
        </p:sp>
        <p:sp>
          <p:nvSpPr>
            <p:cNvPr id="51" name="binary" title="Icon of binary code, ones and zeros">
              <a:extLst>
                <a:ext uri="{FF2B5EF4-FFF2-40B4-BE49-F238E27FC236}">
                  <a16:creationId xmlns:a16="http://schemas.microsoft.com/office/drawing/2014/main" id="{334DF678-0646-41CA-888A-FF46FC13FC0B}"/>
                </a:ext>
              </a:extLst>
            </p:cNvPr>
            <p:cNvSpPr>
              <a:spLocks noChangeAspect="1" noEditPoints="1"/>
            </p:cNvSpPr>
            <p:nvPr/>
          </p:nvSpPr>
          <p:spPr bwMode="auto">
            <a:xfrm>
              <a:off x="1166012" y="2624900"/>
              <a:ext cx="441192" cy="38097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9" name="Group 68">
            <a:extLst>
              <a:ext uri="{FF2B5EF4-FFF2-40B4-BE49-F238E27FC236}">
                <a16:creationId xmlns:a16="http://schemas.microsoft.com/office/drawing/2014/main" id="{29EAAD16-963B-4E29-B953-6D05B24A935B}"/>
              </a:ext>
            </a:extLst>
          </p:cNvPr>
          <p:cNvGrpSpPr/>
          <p:nvPr/>
        </p:nvGrpSpPr>
        <p:grpSpPr>
          <a:xfrm>
            <a:off x="537092" y="4070025"/>
            <a:ext cx="5950228" cy="821763"/>
            <a:chOff x="1148404" y="3888442"/>
            <a:chExt cx="5950228" cy="821763"/>
          </a:xfrm>
        </p:grpSpPr>
        <p:sp>
          <p:nvSpPr>
            <p:cNvPr id="35" name="TextBox 34">
              <a:extLst>
                <a:ext uri="{FF2B5EF4-FFF2-40B4-BE49-F238E27FC236}">
                  <a16:creationId xmlns:a16="http://schemas.microsoft.com/office/drawing/2014/main" id="{CFF074DF-5B7B-43B1-9E90-78DC9FAF1E06}"/>
                </a:ext>
              </a:extLst>
            </p:cNvPr>
            <p:cNvSpPr txBox="1"/>
            <p:nvPr/>
          </p:nvSpPr>
          <p:spPr>
            <a:xfrm>
              <a:off x="2086516" y="3888442"/>
              <a:ext cx="5012116" cy="821763"/>
            </a:xfrm>
            <a:prstGeom prst="rect">
              <a:avLst/>
            </a:prstGeom>
            <a:noFill/>
          </p:spPr>
          <p:txBody>
            <a:bodyPr wrap="square" rtlCol="0">
              <a:spAutoFit/>
            </a:bodyPr>
            <a:lstStyle/>
            <a:p>
              <a:pPr>
                <a:lnSpc>
                  <a:spcPct val="90000"/>
                </a:lnSpc>
                <a:spcAft>
                  <a:spcPts val="600"/>
                </a:spcAft>
              </a:pPr>
              <a:r>
                <a:rPr lang="en-US" sz="1600"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Enhanced development experience</a:t>
              </a:r>
            </a:p>
            <a:p>
              <a:pPr>
                <a:spcAft>
                  <a:spcPts val="300"/>
                </a:spcAft>
              </a:pPr>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Code, test and </a:t>
              </a:r>
              <a:r>
                <a:rPr lang="en-US" sz="140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debug locally </a:t>
              </a:r>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using your preferred editor or the easy-to-use web based interface including monitoring</a:t>
              </a:r>
            </a:p>
          </p:txBody>
        </p:sp>
        <p:sp>
          <p:nvSpPr>
            <p:cNvPr id="52" name="Website" title="Icon of multiple app windows">
              <a:extLst>
                <a:ext uri="{FF2B5EF4-FFF2-40B4-BE49-F238E27FC236}">
                  <a16:creationId xmlns:a16="http://schemas.microsoft.com/office/drawing/2014/main" id="{129A72C6-2E71-469C-938E-32707BF32FE2}"/>
                </a:ext>
              </a:extLst>
            </p:cNvPr>
            <p:cNvSpPr>
              <a:spLocks noChangeAspect="1" noEditPoints="1"/>
            </p:cNvSpPr>
            <p:nvPr/>
          </p:nvSpPr>
          <p:spPr bwMode="auto">
            <a:xfrm>
              <a:off x="1148404" y="4090605"/>
              <a:ext cx="476408" cy="417438"/>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0" name="Group 69">
            <a:extLst>
              <a:ext uri="{FF2B5EF4-FFF2-40B4-BE49-F238E27FC236}">
                <a16:creationId xmlns:a16="http://schemas.microsoft.com/office/drawing/2014/main" id="{9573B0D1-BB98-431D-B55A-902F7FC7B09A}"/>
              </a:ext>
            </a:extLst>
          </p:cNvPr>
          <p:cNvGrpSpPr/>
          <p:nvPr/>
        </p:nvGrpSpPr>
        <p:grpSpPr>
          <a:xfrm>
            <a:off x="618568" y="5379306"/>
            <a:ext cx="5647700" cy="807913"/>
            <a:chOff x="1229880" y="5379306"/>
            <a:chExt cx="5647700" cy="807913"/>
          </a:xfrm>
        </p:grpSpPr>
        <p:sp>
          <p:nvSpPr>
            <p:cNvPr id="30" name="TextBox 29">
              <a:extLst>
                <a:ext uri="{FF2B5EF4-FFF2-40B4-BE49-F238E27FC236}">
                  <a16:creationId xmlns:a16="http://schemas.microsoft.com/office/drawing/2014/main" id="{392D337E-D610-4E38-BB1F-4A1A6D8BA0C7}"/>
                </a:ext>
              </a:extLst>
            </p:cNvPr>
            <p:cNvSpPr txBox="1"/>
            <p:nvPr/>
          </p:nvSpPr>
          <p:spPr>
            <a:xfrm>
              <a:off x="2086516" y="5379306"/>
              <a:ext cx="4791064" cy="807913"/>
            </a:xfrm>
            <a:prstGeom prst="rect">
              <a:avLst/>
            </a:prstGeom>
            <a:noFill/>
          </p:spPr>
          <p:txBody>
            <a:bodyPr wrap="square" rtlCol="0">
              <a:spAutoFit/>
            </a:bodyPr>
            <a:lstStyle/>
            <a:p>
              <a:pPr>
                <a:spcAft>
                  <a:spcPts val="300"/>
                </a:spcAft>
              </a:pPr>
              <a:r>
                <a:rPr lang="en-US" sz="1600"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Hosting options flexibility</a:t>
              </a:r>
              <a:endPar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a:p>
              <a:pPr>
                <a:spcAft>
                  <a:spcPts val="300"/>
                </a:spcAft>
              </a:pPr>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Choose the deployment model that better fits your business needs without compromising development experience</a:t>
              </a:r>
            </a:p>
          </p:txBody>
        </p:sp>
        <p:sp>
          <p:nvSpPr>
            <p:cNvPr id="54" name="arrow_16" title="Icon of two arrows that crisscross">
              <a:extLst>
                <a:ext uri="{FF2B5EF4-FFF2-40B4-BE49-F238E27FC236}">
                  <a16:creationId xmlns:a16="http://schemas.microsoft.com/office/drawing/2014/main" id="{9D3BA2BE-99E2-490A-BDF9-AD7BFEF89D81}"/>
                </a:ext>
              </a:extLst>
            </p:cNvPr>
            <p:cNvSpPr>
              <a:spLocks noChangeAspect="1" noEditPoints="1"/>
            </p:cNvSpPr>
            <p:nvPr/>
          </p:nvSpPr>
          <p:spPr bwMode="auto">
            <a:xfrm rot="16200000">
              <a:off x="1173966" y="5626534"/>
              <a:ext cx="425286" cy="313458"/>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cxnSp>
        <p:nvCxnSpPr>
          <p:cNvPr id="21" name="Straight Connector 20">
            <a:extLst>
              <a:ext uri="{FF2B5EF4-FFF2-40B4-BE49-F238E27FC236}">
                <a16:creationId xmlns:a16="http://schemas.microsoft.com/office/drawing/2014/main" id="{A6D711FA-1335-4E2E-A1FE-B5B4495D09E1}"/>
              </a:ext>
            </a:extLst>
          </p:cNvPr>
          <p:cNvCxnSpPr>
            <a:cxnSpLocks/>
          </p:cNvCxnSpPr>
          <p:nvPr/>
        </p:nvCxnSpPr>
        <p:spPr>
          <a:xfrm>
            <a:off x="1323125" y="4039458"/>
            <a:ext cx="0" cy="91440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6AE6D56-E601-4EBB-A8E6-FE21E70E862C}"/>
              </a:ext>
            </a:extLst>
          </p:cNvPr>
          <p:cNvCxnSpPr>
            <a:cxnSpLocks/>
          </p:cNvCxnSpPr>
          <p:nvPr/>
        </p:nvCxnSpPr>
        <p:spPr>
          <a:xfrm>
            <a:off x="1323125" y="5334002"/>
            <a:ext cx="0" cy="91440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3104BF9-0AAF-4F33-A725-EB2C348B0748}"/>
              </a:ext>
            </a:extLst>
          </p:cNvPr>
          <p:cNvCxnSpPr>
            <a:cxnSpLocks/>
          </p:cNvCxnSpPr>
          <p:nvPr/>
        </p:nvCxnSpPr>
        <p:spPr>
          <a:xfrm>
            <a:off x="1323125" y="2729921"/>
            <a:ext cx="0" cy="91440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537665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descr="A person sitting in front of a computer&#10;&#10;Description generated with high confidence">
            <a:extLst>
              <a:ext uri="{FF2B5EF4-FFF2-40B4-BE49-F238E27FC236}">
                <a16:creationId xmlns:a16="http://schemas.microsoft.com/office/drawing/2014/main" id="{260B03F5-0C9C-4674-BC2B-7B71E1EAEDF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12435840" cy="1763553"/>
          </a:xfrm>
          <a:prstGeom prst="rect">
            <a:avLst/>
          </a:prstGeom>
        </p:spPr>
      </p:pic>
      <p:cxnSp>
        <p:nvCxnSpPr>
          <p:cNvPr id="5" name="Straight Connector 4">
            <a:extLst>
              <a:ext uri="{FF2B5EF4-FFF2-40B4-BE49-F238E27FC236}">
                <a16:creationId xmlns:a16="http://schemas.microsoft.com/office/drawing/2014/main" id="{FB9D8C4E-C789-45FB-9C19-076ACF3E10E7}"/>
              </a:ext>
            </a:extLst>
          </p:cNvPr>
          <p:cNvCxnSpPr>
            <a:cxnSpLocks/>
          </p:cNvCxnSpPr>
          <p:nvPr/>
        </p:nvCxnSpPr>
        <p:spPr>
          <a:xfrm>
            <a:off x="0" y="1725612"/>
            <a:ext cx="12436475" cy="0"/>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E3C65ED-ECF2-473E-8147-8D67B67CA088}"/>
              </a:ext>
            </a:extLst>
          </p:cNvPr>
          <p:cNvSpPr txBox="1"/>
          <p:nvPr/>
        </p:nvSpPr>
        <p:spPr>
          <a:xfrm>
            <a:off x="274639" y="1902414"/>
            <a:ext cx="7196201" cy="1569019"/>
          </a:xfrm>
          <a:prstGeom prst="rect">
            <a:avLst/>
          </a:prstGeom>
          <a:noFill/>
        </p:spPr>
        <p:txBody>
          <a:bodyPr wrap="none" rtlCol="0">
            <a:spAutoFit/>
          </a:bodyPr>
          <a:lstStyle/>
          <a:p>
            <a:r>
              <a:rPr lang="en-US" sz="4798" spc="-150" dirty="0">
                <a:ln w="3175">
                  <a:noFill/>
                </a:ln>
                <a:gradFill>
                  <a:gsLst>
                    <a:gs pos="1250">
                      <a:schemeClr val="tx2"/>
                    </a:gs>
                    <a:gs pos="100000">
                      <a:schemeClr val="tx2"/>
                    </a:gs>
                  </a:gsLst>
                  <a:lin ang="5400000" scaled="0"/>
                </a:gradFill>
                <a:latin typeface="+mj-lt"/>
                <a:cs typeface="Segoe UI" pitchFamily="34" charset="0"/>
              </a:rPr>
              <a:t>Focus</a:t>
            </a:r>
            <a:r>
              <a:rPr lang="en-US" sz="4798" spc="-150" dirty="0">
                <a:ln w="3175">
                  <a:noFill/>
                </a:ln>
                <a:gradFill>
                  <a:gsLst>
                    <a:gs pos="1250">
                      <a:schemeClr val="tx1"/>
                    </a:gs>
                    <a:gs pos="100000">
                      <a:schemeClr val="tx1"/>
                    </a:gs>
                  </a:gsLst>
                  <a:lin ang="5400000" scaled="0"/>
                </a:gradFill>
                <a:latin typeface="+mj-lt"/>
                <a:cs typeface="Segoe UI" pitchFamily="34" charset="0"/>
              </a:rPr>
              <a:t> on code, not plumbing</a:t>
            </a:r>
          </a:p>
          <a:p>
            <a:endParaRPr lang="en-US" sz="4798" spc="-150" dirty="0">
              <a:ln w="3175">
                <a:noFill/>
              </a:ln>
              <a:gradFill>
                <a:gsLst>
                  <a:gs pos="1250">
                    <a:schemeClr val="tx1"/>
                  </a:gs>
                  <a:gs pos="100000">
                    <a:schemeClr val="tx1"/>
                  </a:gs>
                </a:gsLst>
                <a:lin ang="5400000" scaled="0"/>
              </a:gradFill>
              <a:latin typeface="+mj-lt"/>
              <a:cs typeface="Segoe UI" pitchFamily="34" charset="0"/>
            </a:endParaRPr>
          </a:p>
        </p:txBody>
      </p:sp>
      <p:cxnSp>
        <p:nvCxnSpPr>
          <p:cNvPr id="16" name="Straight Connector 15">
            <a:extLst>
              <a:ext uri="{FF2B5EF4-FFF2-40B4-BE49-F238E27FC236}">
                <a16:creationId xmlns:a16="http://schemas.microsoft.com/office/drawing/2014/main" id="{D1019EF0-235A-4E10-8A91-700DA2C491E4}"/>
              </a:ext>
            </a:extLst>
          </p:cNvPr>
          <p:cNvCxnSpPr>
            <a:cxnSpLocks/>
          </p:cNvCxnSpPr>
          <p:nvPr/>
        </p:nvCxnSpPr>
        <p:spPr>
          <a:xfrm>
            <a:off x="4148518" y="4062741"/>
            <a:ext cx="0" cy="114300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2170E3B-6AC0-4084-85C0-0BA07EA8A5C0}"/>
              </a:ext>
            </a:extLst>
          </p:cNvPr>
          <p:cNvCxnSpPr>
            <a:cxnSpLocks/>
          </p:cNvCxnSpPr>
          <p:nvPr/>
        </p:nvCxnSpPr>
        <p:spPr>
          <a:xfrm>
            <a:off x="7951119" y="4062741"/>
            <a:ext cx="0" cy="114300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F0D88F8-08E1-4943-A3F2-53830661FD7E}"/>
              </a:ext>
            </a:extLst>
          </p:cNvPr>
          <p:cNvSpPr txBox="1"/>
          <p:nvPr/>
        </p:nvSpPr>
        <p:spPr>
          <a:xfrm>
            <a:off x="1330418" y="4487395"/>
            <a:ext cx="1832359" cy="584775"/>
          </a:xfrm>
          <a:prstGeom prst="rect">
            <a:avLst/>
          </a:prstGeom>
          <a:noFill/>
        </p:spPr>
        <p:txBody>
          <a:bodyPr wrap="none" rtlCol="0">
            <a:spAutoFit/>
          </a:bodyPr>
          <a:lstStyle/>
          <a:p>
            <a:pPr algn="ctr"/>
            <a:r>
              <a:rPr lang="en-US" sz="1600"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No infrastructure </a:t>
            </a:r>
            <a:br>
              <a:rPr lang="en-US" sz="1600"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br>
            <a:r>
              <a:rPr lang="en-US" sz="1600"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management</a:t>
            </a:r>
          </a:p>
        </p:txBody>
      </p:sp>
      <p:sp>
        <p:nvSpPr>
          <p:cNvPr id="23" name="TextBox 22">
            <a:extLst>
              <a:ext uri="{FF2B5EF4-FFF2-40B4-BE49-F238E27FC236}">
                <a16:creationId xmlns:a16="http://schemas.microsoft.com/office/drawing/2014/main" id="{D7D613F7-9BCD-4CBB-AE11-F22C42C0A99B}"/>
              </a:ext>
            </a:extLst>
          </p:cNvPr>
          <p:cNvSpPr txBox="1"/>
          <p:nvPr/>
        </p:nvSpPr>
        <p:spPr>
          <a:xfrm>
            <a:off x="8551759" y="4487395"/>
            <a:ext cx="2583657" cy="584775"/>
          </a:xfrm>
          <a:prstGeom prst="rect">
            <a:avLst/>
          </a:prstGeom>
          <a:noFill/>
        </p:spPr>
        <p:txBody>
          <a:bodyPr wrap="none" rtlCol="0">
            <a:spAutoFit/>
          </a:bodyPr>
          <a:lstStyle/>
          <a:p>
            <a:pPr algn="ctr"/>
            <a:r>
              <a:rPr lang="en-US" sz="1600"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No wasted resources, </a:t>
            </a:r>
            <a:br>
              <a:rPr lang="en-US" sz="1600"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br>
            <a:r>
              <a:rPr lang="en-US" sz="1600"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pay only for what you use</a:t>
            </a:r>
          </a:p>
        </p:txBody>
      </p:sp>
      <p:sp>
        <p:nvSpPr>
          <p:cNvPr id="32" name="TextBox 31">
            <a:extLst>
              <a:ext uri="{FF2B5EF4-FFF2-40B4-BE49-F238E27FC236}">
                <a16:creationId xmlns:a16="http://schemas.microsoft.com/office/drawing/2014/main" id="{DAE5EBE0-2ECC-434E-B78A-35FB461E6503}"/>
              </a:ext>
            </a:extLst>
          </p:cNvPr>
          <p:cNvSpPr txBox="1"/>
          <p:nvPr/>
        </p:nvSpPr>
        <p:spPr>
          <a:xfrm>
            <a:off x="5137304" y="4487395"/>
            <a:ext cx="1833708" cy="584775"/>
          </a:xfrm>
          <a:prstGeom prst="rect">
            <a:avLst/>
          </a:prstGeom>
          <a:noFill/>
        </p:spPr>
        <p:txBody>
          <a:bodyPr wrap="none" rtlCol="0">
            <a:spAutoFit/>
          </a:bodyPr>
          <a:lstStyle/>
          <a:p>
            <a:pPr algn="ctr"/>
            <a:r>
              <a:rPr lang="en-US" sz="1600"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Auto-scale based </a:t>
            </a:r>
            <a:br>
              <a:rPr lang="en-US" sz="1600"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br>
            <a:r>
              <a:rPr lang="en-US" sz="1600"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on your workload</a:t>
            </a:r>
          </a:p>
        </p:txBody>
      </p:sp>
      <p:grpSp>
        <p:nvGrpSpPr>
          <p:cNvPr id="35" name="Group 81">
            <a:extLst>
              <a:ext uri="{FF2B5EF4-FFF2-40B4-BE49-F238E27FC236}">
                <a16:creationId xmlns:a16="http://schemas.microsoft.com/office/drawing/2014/main" id="{A46AC3FC-97DD-4606-ADDC-9D88D282C970}"/>
              </a:ext>
            </a:extLst>
          </p:cNvPr>
          <p:cNvGrpSpPr>
            <a:grpSpLocks noChangeAspect="1"/>
          </p:cNvGrpSpPr>
          <p:nvPr/>
        </p:nvGrpSpPr>
        <p:grpSpPr bwMode="auto">
          <a:xfrm>
            <a:off x="9614020" y="3740001"/>
            <a:ext cx="459136" cy="594360"/>
            <a:chOff x="15271" y="4801"/>
            <a:chExt cx="1460" cy="1890"/>
          </a:xfrm>
          <a:solidFill>
            <a:srgbClr val="0078D7"/>
          </a:solidFill>
        </p:grpSpPr>
        <p:sp>
          <p:nvSpPr>
            <p:cNvPr id="36" name="Freeform 82">
              <a:extLst>
                <a:ext uri="{FF2B5EF4-FFF2-40B4-BE49-F238E27FC236}">
                  <a16:creationId xmlns:a16="http://schemas.microsoft.com/office/drawing/2014/main" id="{3E7A45A4-979F-4385-B767-BAC17065AA0E}"/>
                </a:ext>
              </a:extLst>
            </p:cNvPr>
            <p:cNvSpPr>
              <a:spLocks noEditPoints="1"/>
            </p:cNvSpPr>
            <p:nvPr/>
          </p:nvSpPr>
          <p:spPr bwMode="auto">
            <a:xfrm>
              <a:off x="15271" y="4801"/>
              <a:ext cx="1460" cy="1890"/>
            </a:xfrm>
            <a:custGeom>
              <a:avLst/>
              <a:gdLst>
                <a:gd name="T0" fmla="*/ 564 w 618"/>
                <a:gd name="T1" fmla="*/ 87 h 800"/>
                <a:gd name="T2" fmla="*/ 476 w 618"/>
                <a:gd name="T3" fmla="*/ 87 h 800"/>
                <a:gd name="T4" fmla="*/ 476 w 618"/>
                <a:gd name="T5" fmla="*/ 68 h 800"/>
                <a:gd name="T6" fmla="*/ 408 w 618"/>
                <a:gd name="T7" fmla="*/ 0 h 800"/>
                <a:gd name="T8" fmla="*/ 210 w 618"/>
                <a:gd name="T9" fmla="*/ 0 h 800"/>
                <a:gd name="T10" fmla="*/ 142 w 618"/>
                <a:gd name="T11" fmla="*/ 68 h 800"/>
                <a:gd name="T12" fmla="*/ 142 w 618"/>
                <a:gd name="T13" fmla="*/ 87 h 800"/>
                <a:gd name="T14" fmla="*/ 54 w 618"/>
                <a:gd name="T15" fmla="*/ 87 h 800"/>
                <a:gd name="T16" fmla="*/ 0 w 618"/>
                <a:gd name="T17" fmla="*/ 140 h 800"/>
                <a:gd name="T18" fmla="*/ 0 w 618"/>
                <a:gd name="T19" fmla="*/ 175 h 800"/>
                <a:gd name="T20" fmla="*/ 33 w 618"/>
                <a:gd name="T21" fmla="*/ 175 h 800"/>
                <a:gd name="T22" fmla="*/ 33 w 618"/>
                <a:gd name="T23" fmla="*/ 716 h 800"/>
                <a:gd name="T24" fmla="*/ 117 w 618"/>
                <a:gd name="T25" fmla="*/ 800 h 800"/>
                <a:gd name="T26" fmla="*/ 501 w 618"/>
                <a:gd name="T27" fmla="*/ 800 h 800"/>
                <a:gd name="T28" fmla="*/ 585 w 618"/>
                <a:gd name="T29" fmla="*/ 716 h 800"/>
                <a:gd name="T30" fmla="*/ 585 w 618"/>
                <a:gd name="T31" fmla="*/ 175 h 800"/>
                <a:gd name="T32" fmla="*/ 618 w 618"/>
                <a:gd name="T33" fmla="*/ 175 h 800"/>
                <a:gd name="T34" fmla="*/ 618 w 618"/>
                <a:gd name="T35" fmla="*/ 140 h 800"/>
                <a:gd name="T36" fmla="*/ 564 w 618"/>
                <a:gd name="T37" fmla="*/ 87 h 800"/>
                <a:gd name="T38" fmla="*/ 191 w 618"/>
                <a:gd name="T39" fmla="*/ 68 h 800"/>
                <a:gd name="T40" fmla="*/ 210 w 618"/>
                <a:gd name="T41" fmla="*/ 49 h 800"/>
                <a:gd name="T42" fmla="*/ 408 w 618"/>
                <a:gd name="T43" fmla="*/ 49 h 800"/>
                <a:gd name="T44" fmla="*/ 427 w 618"/>
                <a:gd name="T45" fmla="*/ 68 h 800"/>
                <a:gd name="T46" fmla="*/ 427 w 618"/>
                <a:gd name="T47" fmla="*/ 87 h 800"/>
                <a:gd name="T48" fmla="*/ 191 w 618"/>
                <a:gd name="T49" fmla="*/ 87 h 800"/>
                <a:gd name="T50" fmla="*/ 191 w 618"/>
                <a:gd name="T51" fmla="*/ 68 h 800"/>
                <a:gd name="T52" fmla="*/ 524 w 618"/>
                <a:gd name="T53" fmla="*/ 716 h 800"/>
                <a:gd name="T54" fmla="*/ 501 w 618"/>
                <a:gd name="T55" fmla="*/ 739 h 800"/>
                <a:gd name="T56" fmla="*/ 117 w 618"/>
                <a:gd name="T57" fmla="*/ 739 h 800"/>
                <a:gd name="T58" fmla="*/ 94 w 618"/>
                <a:gd name="T59" fmla="*/ 716 h 800"/>
                <a:gd name="T60" fmla="*/ 94 w 618"/>
                <a:gd name="T61" fmla="*/ 175 h 800"/>
                <a:gd name="T62" fmla="*/ 524 w 618"/>
                <a:gd name="T63" fmla="*/ 175 h 800"/>
                <a:gd name="T64" fmla="*/ 524 w 618"/>
                <a:gd name="T65" fmla="*/ 716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8" h="800">
                  <a:moveTo>
                    <a:pt x="564" y="87"/>
                  </a:moveTo>
                  <a:cubicBezTo>
                    <a:pt x="476" y="87"/>
                    <a:pt x="476" y="87"/>
                    <a:pt x="476" y="87"/>
                  </a:cubicBezTo>
                  <a:cubicBezTo>
                    <a:pt x="476" y="68"/>
                    <a:pt x="476" y="68"/>
                    <a:pt x="476" y="68"/>
                  </a:cubicBezTo>
                  <a:cubicBezTo>
                    <a:pt x="476" y="30"/>
                    <a:pt x="446" y="0"/>
                    <a:pt x="408" y="0"/>
                  </a:cubicBezTo>
                  <a:cubicBezTo>
                    <a:pt x="210" y="0"/>
                    <a:pt x="210" y="0"/>
                    <a:pt x="210" y="0"/>
                  </a:cubicBezTo>
                  <a:cubicBezTo>
                    <a:pt x="172" y="0"/>
                    <a:pt x="142" y="30"/>
                    <a:pt x="142" y="68"/>
                  </a:cubicBezTo>
                  <a:cubicBezTo>
                    <a:pt x="142" y="87"/>
                    <a:pt x="142" y="87"/>
                    <a:pt x="142" y="87"/>
                  </a:cubicBezTo>
                  <a:cubicBezTo>
                    <a:pt x="54" y="87"/>
                    <a:pt x="54" y="87"/>
                    <a:pt x="54" y="87"/>
                  </a:cubicBezTo>
                  <a:cubicBezTo>
                    <a:pt x="24" y="87"/>
                    <a:pt x="0" y="111"/>
                    <a:pt x="0" y="140"/>
                  </a:cubicBezTo>
                  <a:cubicBezTo>
                    <a:pt x="0" y="175"/>
                    <a:pt x="0" y="175"/>
                    <a:pt x="0" y="175"/>
                  </a:cubicBezTo>
                  <a:cubicBezTo>
                    <a:pt x="33" y="175"/>
                    <a:pt x="33" y="175"/>
                    <a:pt x="33" y="175"/>
                  </a:cubicBezTo>
                  <a:cubicBezTo>
                    <a:pt x="33" y="716"/>
                    <a:pt x="33" y="716"/>
                    <a:pt x="33" y="716"/>
                  </a:cubicBezTo>
                  <a:cubicBezTo>
                    <a:pt x="33" y="762"/>
                    <a:pt x="71" y="800"/>
                    <a:pt x="117" y="800"/>
                  </a:cubicBezTo>
                  <a:cubicBezTo>
                    <a:pt x="501" y="800"/>
                    <a:pt x="501" y="800"/>
                    <a:pt x="501" y="800"/>
                  </a:cubicBezTo>
                  <a:cubicBezTo>
                    <a:pt x="547" y="800"/>
                    <a:pt x="585" y="762"/>
                    <a:pt x="585" y="716"/>
                  </a:cubicBezTo>
                  <a:cubicBezTo>
                    <a:pt x="585" y="175"/>
                    <a:pt x="585" y="175"/>
                    <a:pt x="585" y="175"/>
                  </a:cubicBezTo>
                  <a:cubicBezTo>
                    <a:pt x="618" y="175"/>
                    <a:pt x="618" y="175"/>
                    <a:pt x="618" y="175"/>
                  </a:cubicBezTo>
                  <a:cubicBezTo>
                    <a:pt x="618" y="140"/>
                    <a:pt x="618" y="140"/>
                    <a:pt x="618" y="140"/>
                  </a:cubicBezTo>
                  <a:cubicBezTo>
                    <a:pt x="618" y="111"/>
                    <a:pt x="594" y="87"/>
                    <a:pt x="564" y="87"/>
                  </a:cubicBezTo>
                  <a:close/>
                  <a:moveTo>
                    <a:pt x="191" y="68"/>
                  </a:moveTo>
                  <a:cubicBezTo>
                    <a:pt x="191" y="57"/>
                    <a:pt x="199" y="49"/>
                    <a:pt x="210" y="49"/>
                  </a:cubicBezTo>
                  <a:cubicBezTo>
                    <a:pt x="408" y="49"/>
                    <a:pt x="408" y="49"/>
                    <a:pt x="408" y="49"/>
                  </a:cubicBezTo>
                  <a:cubicBezTo>
                    <a:pt x="419" y="49"/>
                    <a:pt x="427" y="57"/>
                    <a:pt x="427" y="68"/>
                  </a:cubicBezTo>
                  <a:cubicBezTo>
                    <a:pt x="427" y="87"/>
                    <a:pt x="427" y="87"/>
                    <a:pt x="427" y="87"/>
                  </a:cubicBezTo>
                  <a:cubicBezTo>
                    <a:pt x="191" y="87"/>
                    <a:pt x="191" y="87"/>
                    <a:pt x="191" y="87"/>
                  </a:cubicBezTo>
                  <a:lnTo>
                    <a:pt x="191" y="68"/>
                  </a:lnTo>
                  <a:close/>
                  <a:moveTo>
                    <a:pt x="524" y="716"/>
                  </a:moveTo>
                  <a:cubicBezTo>
                    <a:pt x="524" y="729"/>
                    <a:pt x="513" y="739"/>
                    <a:pt x="501" y="739"/>
                  </a:cubicBezTo>
                  <a:cubicBezTo>
                    <a:pt x="117" y="739"/>
                    <a:pt x="117" y="739"/>
                    <a:pt x="117" y="739"/>
                  </a:cubicBezTo>
                  <a:cubicBezTo>
                    <a:pt x="105" y="739"/>
                    <a:pt x="94" y="729"/>
                    <a:pt x="94" y="716"/>
                  </a:cubicBezTo>
                  <a:cubicBezTo>
                    <a:pt x="94" y="175"/>
                    <a:pt x="94" y="175"/>
                    <a:pt x="94" y="175"/>
                  </a:cubicBezTo>
                  <a:cubicBezTo>
                    <a:pt x="524" y="175"/>
                    <a:pt x="524" y="175"/>
                    <a:pt x="524" y="175"/>
                  </a:cubicBezTo>
                  <a:lnTo>
                    <a:pt x="524" y="7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39" name="Rectangle 83">
              <a:extLst>
                <a:ext uri="{FF2B5EF4-FFF2-40B4-BE49-F238E27FC236}">
                  <a16:creationId xmlns:a16="http://schemas.microsoft.com/office/drawing/2014/main" id="{219F4D03-78CE-4D9E-997D-5EC021B95715}"/>
                </a:ext>
              </a:extLst>
            </p:cNvPr>
            <p:cNvSpPr>
              <a:spLocks noChangeArrowheads="1"/>
            </p:cNvSpPr>
            <p:nvPr/>
          </p:nvSpPr>
          <p:spPr bwMode="auto">
            <a:xfrm>
              <a:off x="15930" y="5274"/>
              <a:ext cx="144" cy="12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41" name="Rectangle 84">
              <a:extLst>
                <a:ext uri="{FF2B5EF4-FFF2-40B4-BE49-F238E27FC236}">
                  <a16:creationId xmlns:a16="http://schemas.microsoft.com/office/drawing/2014/main" id="{2CB98860-AF6D-486C-8EB7-829F84C61EE9}"/>
                </a:ext>
              </a:extLst>
            </p:cNvPr>
            <p:cNvSpPr>
              <a:spLocks noChangeArrowheads="1"/>
            </p:cNvSpPr>
            <p:nvPr/>
          </p:nvSpPr>
          <p:spPr bwMode="auto">
            <a:xfrm>
              <a:off x="16251" y="5274"/>
              <a:ext cx="144" cy="12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42" name="Rectangle 85">
              <a:extLst>
                <a:ext uri="{FF2B5EF4-FFF2-40B4-BE49-F238E27FC236}">
                  <a16:creationId xmlns:a16="http://schemas.microsoft.com/office/drawing/2014/main" id="{049F4DE9-2AC0-412C-80DA-A26781C4C2AD}"/>
                </a:ext>
              </a:extLst>
            </p:cNvPr>
            <p:cNvSpPr>
              <a:spLocks noChangeArrowheads="1"/>
            </p:cNvSpPr>
            <p:nvPr/>
          </p:nvSpPr>
          <p:spPr bwMode="auto">
            <a:xfrm>
              <a:off x="15606" y="5274"/>
              <a:ext cx="144" cy="12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grpSp>
      <p:grpSp>
        <p:nvGrpSpPr>
          <p:cNvPr id="43" name="Group 42">
            <a:extLst>
              <a:ext uri="{FF2B5EF4-FFF2-40B4-BE49-F238E27FC236}">
                <a16:creationId xmlns:a16="http://schemas.microsoft.com/office/drawing/2014/main" id="{2EC0B2F4-697D-45A4-A8EA-68CB359560CF}"/>
              </a:ext>
            </a:extLst>
          </p:cNvPr>
          <p:cNvGrpSpPr/>
          <p:nvPr/>
        </p:nvGrpSpPr>
        <p:grpSpPr>
          <a:xfrm>
            <a:off x="5767281" y="3782666"/>
            <a:ext cx="573754" cy="551695"/>
            <a:chOff x="7860760" y="1415401"/>
            <a:chExt cx="623243" cy="599281"/>
          </a:xfrm>
          <a:solidFill>
            <a:srgbClr val="0078D7"/>
          </a:solidFill>
        </p:grpSpPr>
        <p:sp>
          <p:nvSpPr>
            <p:cNvPr id="44" name="Freeform: Shape 43">
              <a:extLst>
                <a:ext uri="{FF2B5EF4-FFF2-40B4-BE49-F238E27FC236}">
                  <a16:creationId xmlns:a16="http://schemas.microsoft.com/office/drawing/2014/main" id="{48E545E1-8225-4D10-A12E-5CB64227C4FA}"/>
                </a:ext>
              </a:extLst>
            </p:cNvPr>
            <p:cNvSpPr/>
            <p:nvPr/>
          </p:nvSpPr>
          <p:spPr>
            <a:xfrm>
              <a:off x="8028502" y="1415401"/>
              <a:ext cx="446918" cy="446918"/>
            </a:xfrm>
            <a:custGeom>
              <a:avLst/>
              <a:gdLst>
                <a:gd name="connsiteX0" fmla="*/ 0 w 446918"/>
                <a:gd name="connsiteY0" fmla="*/ 0 h 446918"/>
                <a:gd name="connsiteX1" fmla="*/ 446918 w 446918"/>
                <a:gd name="connsiteY1" fmla="*/ 0 h 446918"/>
                <a:gd name="connsiteX2" fmla="*/ 446918 w 446918"/>
                <a:gd name="connsiteY2" fmla="*/ 446918 h 446918"/>
                <a:gd name="connsiteX3" fmla="*/ 158236 w 446918"/>
                <a:gd name="connsiteY3" fmla="*/ 446918 h 446918"/>
                <a:gd name="connsiteX4" fmla="*/ 158236 w 446918"/>
                <a:gd name="connsiteY4" fmla="*/ 391053 h 446918"/>
                <a:gd name="connsiteX5" fmla="*/ 391053 w 446918"/>
                <a:gd name="connsiteY5" fmla="*/ 391053 h 446918"/>
                <a:gd name="connsiteX6" fmla="*/ 391053 w 446918"/>
                <a:gd name="connsiteY6" fmla="*/ 55865 h 446918"/>
                <a:gd name="connsiteX7" fmla="*/ 55865 w 446918"/>
                <a:gd name="connsiteY7" fmla="*/ 55865 h 446918"/>
                <a:gd name="connsiteX8" fmla="*/ 55865 w 446918"/>
                <a:gd name="connsiteY8" fmla="*/ 306243 h 446918"/>
                <a:gd name="connsiteX9" fmla="*/ 0 w 446918"/>
                <a:gd name="connsiteY9" fmla="*/ 306243 h 44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6918" h="446918">
                  <a:moveTo>
                    <a:pt x="0" y="0"/>
                  </a:moveTo>
                  <a:lnTo>
                    <a:pt x="446918" y="0"/>
                  </a:lnTo>
                  <a:lnTo>
                    <a:pt x="446918" y="446918"/>
                  </a:lnTo>
                  <a:lnTo>
                    <a:pt x="158236" y="446918"/>
                  </a:lnTo>
                  <a:lnTo>
                    <a:pt x="158236" y="391053"/>
                  </a:lnTo>
                  <a:lnTo>
                    <a:pt x="391053" y="391053"/>
                  </a:lnTo>
                  <a:lnTo>
                    <a:pt x="391053" y="55865"/>
                  </a:lnTo>
                  <a:lnTo>
                    <a:pt x="55865" y="55865"/>
                  </a:lnTo>
                  <a:lnTo>
                    <a:pt x="55865" y="306243"/>
                  </a:lnTo>
                  <a:lnTo>
                    <a:pt x="0" y="306243"/>
                  </a:lnTo>
                  <a:close/>
                </a:path>
              </a:pathLst>
            </a:custGeom>
            <a:grp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45" name="Freeform: Shape 44">
              <a:extLst>
                <a:ext uri="{FF2B5EF4-FFF2-40B4-BE49-F238E27FC236}">
                  <a16:creationId xmlns:a16="http://schemas.microsoft.com/office/drawing/2014/main" id="{CE052E9F-65D6-46A1-B6E5-0EEBBEBF327C}"/>
                </a:ext>
              </a:extLst>
            </p:cNvPr>
            <p:cNvSpPr/>
            <p:nvPr/>
          </p:nvSpPr>
          <p:spPr>
            <a:xfrm>
              <a:off x="7890516" y="1744642"/>
              <a:ext cx="270040" cy="270040"/>
            </a:xfrm>
            <a:custGeom>
              <a:avLst/>
              <a:gdLst>
                <a:gd name="connsiteX0" fmla="*/ 0 w 270040"/>
                <a:gd name="connsiteY0" fmla="*/ 0 h 270040"/>
                <a:gd name="connsiteX1" fmla="*/ 184107 w 270040"/>
                <a:gd name="connsiteY1" fmla="*/ 0 h 270040"/>
                <a:gd name="connsiteX2" fmla="*/ 131301 w 270040"/>
                <a:gd name="connsiteY2" fmla="*/ 52806 h 270040"/>
                <a:gd name="connsiteX3" fmla="*/ 52806 w 270040"/>
                <a:gd name="connsiteY3" fmla="*/ 52806 h 270040"/>
                <a:gd name="connsiteX4" fmla="*/ 52806 w 270040"/>
                <a:gd name="connsiteY4" fmla="*/ 217234 h 270040"/>
                <a:gd name="connsiteX5" fmla="*/ 217234 w 270040"/>
                <a:gd name="connsiteY5" fmla="*/ 217234 h 270040"/>
                <a:gd name="connsiteX6" fmla="*/ 217234 w 270040"/>
                <a:gd name="connsiteY6" fmla="*/ 105995 h 270040"/>
                <a:gd name="connsiteX7" fmla="*/ 270040 w 270040"/>
                <a:gd name="connsiteY7" fmla="*/ 53189 h 270040"/>
                <a:gd name="connsiteX8" fmla="*/ 270040 w 270040"/>
                <a:gd name="connsiteY8" fmla="*/ 270040 h 270040"/>
                <a:gd name="connsiteX9" fmla="*/ 0 w 270040"/>
                <a:gd name="connsiteY9" fmla="*/ 270040 h 27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040" h="270040">
                  <a:moveTo>
                    <a:pt x="0" y="0"/>
                  </a:moveTo>
                  <a:lnTo>
                    <a:pt x="184107" y="0"/>
                  </a:lnTo>
                  <a:lnTo>
                    <a:pt x="131301" y="52806"/>
                  </a:lnTo>
                  <a:lnTo>
                    <a:pt x="52806" y="52806"/>
                  </a:lnTo>
                  <a:lnTo>
                    <a:pt x="52806" y="217234"/>
                  </a:lnTo>
                  <a:lnTo>
                    <a:pt x="217234" y="217234"/>
                  </a:lnTo>
                  <a:lnTo>
                    <a:pt x="217234" y="105995"/>
                  </a:lnTo>
                  <a:lnTo>
                    <a:pt x="270040" y="53189"/>
                  </a:lnTo>
                  <a:lnTo>
                    <a:pt x="270040" y="270040"/>
                  </a:lnTo>
                  <a:lnTo>
                    <a:pt x="0" y="270040"/>
                  </a:lnTo>
                  <a:close/>
                </a:path>
              </a:pathLst>
            </a:custGeom>
            <a:grp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46" name="Freeform: Shape 45">
              <a:extLst>
                <a:ext uri="{FF2B5EF4-FFF2-40B4-BE49-F238E27FC236}">
                  <a16:creationId xmlns:a16="http://schemas.microsoft.com/office/drawing/2014/main" id="{20553C1B-2681-459B-BB7F-A25C1281DBB3}"/>
                </a:ext>
              </a:extLst>
            </p:cNvPr>
            <p:cNvSpPr/>
            <p:nvPr/>
          </p:nvSpPr>
          <p:spPr>
            <a:xfrm rot="18900000">
              <a:off x="7860760" y="1610359"/>
              <a:ext cx="623243" cy="209664"/>
            </a:xfrm>
            <a:custGeom>
              <a:avLst/>
              <a:gdLst>
                <a:gd name="connsiteX0" fmla="*/ 518411 w 623243"/>
                <a:gd name="connsiteY0" fmla="*/ 0 h 209664"/>
                <a:gd name="connsiteX1" fmla="*/ 623243 w 623243"/>
                <a:gd name="connsiteY1" fmla="*/ 104832 h 209664"/>
                <a:gd name="connsiteX2" fmla="*/ 518411 w 623243"/>
                <a:gd name="connsiteY2" fmla="*/ 209664 h 209664"/>
                <a:gd name="connsiteX3" fmla="*/ 518411 w 623243"/>
                <a:gd name="connsiteY3" fmla="*/ 126939 h 209664"/>
                <a:gd name="connsiteX4" fmla="*/ 0 w 623243"/>
                <a:gd name="connsiteY4" fmla="*/ 126939 h 209664"/>
                <a:gd name="connsiteX5" fmla="*/ 44214 w 623243"/>
                <a:gd name="connsiteY5" fmla="*/ 82725 h 209664"/>
                <a:gd name="connsiteX6" fmla="*/ 518411 w 623243"/>
                <a:gd name="connsiteY6" fmla="*/ 82725 h 209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3243" h="209664">
                  <a:moveTo>
                    <a:pt x="518411" y="0"/>
                  </a:moveTo>
                  <a:lnTo>
                    <a:pt x="623243" y="104832"/>
                  </a:lnTo>
                  <a:lnTo>
                    <a:pt x="518411" y="209664"/>
                  </a:lnTo>
                  <a:lnTo>
                    <a:pt x="518411" y="126939"/>
                  </a:lnTo>
                  <a:lnTo>
                    <a:pt x="0" y="126939"/>
                  </a:lnTo>
                  <a:lnTo>
                    <a:pt x="44214" y="82725"/>
                  </a:lnTo>
                  <a:lnTo>
                    <a:pt x="518411" y="82725"/>
                  </a:lnTo>
                  <a:close/>
                </a:path>
              </a:pathLst>
            </a:custGeom>
            <a:grp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47" name="Rectangle 1">
            <a:extLst>
              <a:ext uri="{FF2B5EF4-FFF2-40B4-BE49-F238E27FC236}">
                <a16:creationId xmlns:a16="http://schemas.microsoft.com/office/drawing/2014/main" id="{812326ED-CFBE-44F7-9786-C6544A5854F9}"/>
              </a:ext>
            </a:extLst>
          </p:cNvPr>
          <p:cNvSpPr>
            <a:spLocks noChangeAspect="1"/>
          </p:cNvSpPr>
          <p:nvPr/>
        </p:nvSpPr>
        <p:spPr bwMode="auto">
          <a:xfrm>
            <a:off x="1949417" y="3786329"/>
            <a:ext cx="594360" cy="548032"/>
          </a:xfrm>
          <a:custGeom>
            <a:avLst/>
            <a:gdLst/>
            <a:ahLst/>
            <a:cxnLst/>
            <a:rect l="l" t="t" r="r" b="b"/>
            <a:pathLst>
              <a:path w="1631629" h="1504449">
                <a:moveTo>
                  <a:pt x="575213" y="0"/>
                </a:moveTo>
                <a:lnTo>
                  <a:pt x="1056416" y="0"/>
                </a:lnTo>
                <a:lnTo>
                  <a:pt x="1056416" y="398871"/>
                </a:lnTo>
                <a:lnTo>
                  <a:pt x="838674" y="398871"/>
                </a:lnTo>
                <a:lnTo>
                  <a:pt x="838674" y="502831"/>
                </a:lnTo>
                <a:lnTo>
                  <a:pt x="1413889" y="502831"/>
                </a:lnTo>
                <a:lnTo>
                  <a:pt x="1413889" y="548552"/>
                </a:lnTo>
                <a:lnTo>
                  <a:pt x="1413887" y="548552"/>
                </a:lnTo>
                <a:lnTo>
                  <a:pt x="1413887" y="618081"/>
                </a:lnTo>
                <a:lnTo>
                  <a:pt x="1631629" y="618081"/>
                </a:lnTo>
                <a:lnTo>
                  <a:pt x="1631629" y="859473"/>
                </a:lnTo>
                <a:lnTo>
                  <a:pt x="1239011" y="859473"/>
                </a:lnTo>
                <a:lnTo>
                  <a:pt x="1239011" y="1054144"/>
                </a:lnTo>
                <a:lnTo>
                  <a:pt x="1297471" y="1054144"/>
                </a:lnTo>
                <a:lnTo>
                  <a:pt x="1297471" y="956308"/>
                </a:lnTo>
                <a:lnTo>
                  <a:pt x="1626578" y="956308"/>
                </a:lnTo>
                <a:lnTo>
                  <a:pt x="1626578" y="1197700"/>
                </a:lnTo>
                <a:lnTo>
                  <a:pt x="1297471" y="1197700"/>
                </a:lnTo>
                <a:lnTo>
                  <a:pt x="1297471" y="1099863"/>
                </a:lnTo>
                <a:lnTo>
                  <a:pt x="1239011" y="1099863"/>
                </a:lnTo>
                <a:lnTo>
                  <a:pt x="1239011" y="1360894"/>
                </a:lnTo>
                <a:lnTo>
                  <a:pt x="1297471" y="1360894"/>
                </a:lnTo>
                <a:lnTo>
                  <a:pt x="1297471" y="1263057"/>
                </a:lnTo>
                <a:lnTo>
                  <a:pt x="1626578" y="1263057"/>
                </a:lnTo>
                <a:lnTo>
                  <a:pt x="1626578" y="1504449"/>
                </a:lnTo>
                <a:lnTo>
                  <a:pt x="1297471" y="1504449"/>
                </a:lnTo>
                <a:lnTo>
                  <a:pt x="1297471" y="1406613"/>
                </a:lnTo>
                <a:lnTo>
                  <a:pt x="1239011" y="1406613"/>
                </a:lnTo>
                <a:lnTo>
                  <a:pt x="1214557" y="1406613"/>
                </a:lnTo>
                <a:lnTo>
                  <a:pt x="1193292" y="1406613"/>
                </a:lnTo>
                <a:lnTo>
                  <a:pt x="1193292" y="859473"/>
                </a:lnTo>
                <a:lnTo>
                  <a:pt x="1150426" y="859473"/>
                </a:lnTo>
                <a:lnTo>
                  <a:pt x="1150426" y="618081"/>
                </a:lnTo>
                <a:lnTo>
                  <a:pt x="1368168" y="618081"/>
                </a:lnTo>
                <a:lnTo>
                  <a:pt x="1368168" y="548552"/>
                </a:lnTo>
                <a:lnTo>
                  <a:pt x="838674" y="548552"/>
                </a:lnTo>
                <a:lnTo>
                  <a:pt x="838674" y="618081"/>
                </a:lnTo>
                <a:lnTo>
                  <a:pt x="1056416" y="618081"/>
                </a:lnTo>
                <a:lnTo>
                  <a:pt x="1056416" y="859473"/>
                </a:lnTo>
                <a:lnTo>
                  <a:pt x="665382" y="859473"/>
                </a:lnTo>
                <a:lnTo>
                  <a:pt x="665382" y="1054144"/>
                </a:lnTo>
                <a:lnTo>
                  <a:pt x="725375" y="1054144"/>
                </a:lnTo>
                <a:lnTo>
                  <a:pt x="725375" y="956308"/>
                </a:lnTo>
                <a:lnTo>
                  <a:pt x="1054482" y="956308"/>
                </a:lnTo>
                <a:lnTo>
                  <a:pt x="1054482" y="1197700"/>
                </a:lnTo>
                <a:lnTo>
                  <a:pt x="725375" y="1197700"/>
                </a:lnTo>
                <a:lnTo>
                  <a:pt x="725375" y="1099863"/>
                </a:lnTo>
                <a:lnTo>
                  <a:pt x="665382" y="1099863"/>
                </a:lnTo>
                <a:lnTo>
                  <a:pt x="653864" y="1099863"/>
                </a:lnTo>
                <a:lnTo>
                  <a:pt x="619663" y="1099863"/>
                </a:lnTo>
                <a:lnTo>
                  <a:pt x="619663" y="859473"/>
                </a:lnTo>
                <a:lnTo>
                  <a:pt x="575213" y="859473"/>
                </a:lnTo>
                <a:lnTo>
                  <a:pt x="575213" y="618081"/>
                </a:lnTo>
                <a:lnTo>
                  <a:pt x="792955" y="618081"/>
                </a:lnTo>
                <a:lnTo>
                  <a:pt x="792955" y="548552"/>
                </a:lnTo>
                <a:lnTo>
                  <a:pt x="263461" y="548552"/>
                </a:lnTo>
                <a:lnTo>
                  <a:pt x="263461" y="618081"/>
                </a:lnTo>
                <a:lnTo>
                  <a:pt x="481203" y="618081"/>
                </a:lnTo>
                <a:lnTo>
                  <a:pt x="481203" y="859473"/>
                </a:lnTo>
                <a:lnTo>
                  <a:pt x="87546" y="859473"/>
                </a:lnTo>
                <a:lnTo>
                  <a:pt x="87546" y="1054144"/>
                </a:lnTo>
                <a:lnTo>
                  <a:pt x="152095" y="1054144"/>
                </a:lnTo>
                <a:lnTo>
                  <a:pt x="152095" y="956308"/>
                </a:lnTo>
                <a:lnTo>
                  <a:pt x="481202" y="956308"/>
                </a:lnTo>
                <a:lnTo>
                  <a:pt x="481202" y="1197700"/>
                </a:lnTo>
                <a:lnTo>
                  <a:pt x="152095" y="1197700"/>
                </a:lnTo>
                <a:lnTo>
                  <a:pt x="152095" y="1099863"/>
                </a:lnTo>
                <a:lnTo>
                  <a:pt x="87546" y="1099863"/>
                </a:lnTo>
                <a:lnTo>
                  <a:pt x="87546" y="1360894"/>
                </a:lnTo>
                <a:lnTo>
                  <a:pt x="152095" y="1360894"/>
                </a:lnTo>
                <a:lnTo>
                  <a:pt x="152095" y="1263057"/>
                </a:lnTo>
                <a:lnTo>
                  <a:pt x="481202" y="1263057"/>
                </a:lnTo>
                <a:lnTo>
                  <a:pt x="481202" y="1504449"/>
                </a:lnTo>
                <a:lnTo>
                  <a:pt x="152095" y="1504449"/>
                </a:lnTo>
                <a:lnTo>
                  <a:pt x="152095" y="1406613"/>
                </a:lnTo>
                <a:lnTo>
                  <a:pt x="87546" y="1406613"/>
                </a:lnTo>
                <a:lnTo>
                  <a:pt x="66947" y="1406613"/>
                </a:lnTo>
                <a:lnTo>
                  <a:pt x="41827" y="1406613"/>
                </a:lnTo>
                <a:lnTo>
                  <a:pt x="41827" y="859473"/>
                </a:lnTo>
                <a:lnTo>
                  <a:pt x="0" y="859473"/>
                </a:lnTo>
                <a:lnTo>
                  <a:pt x="0" y="618081"/>
                </a:lnTo>
                <a:lnTo>
                  <a:pt x="217742" y="618081"/>
                </a:lnTo>
                <a:lnTo>
                  <a:pt x="217742" y="545232"/>
                </a:lnTo>
                <a:lnTo>
                  <a:pt x="217742" y="545232"/>
                </a:lnTo>
                <a:lnTo>
                  <a:pt x="217742" y="502831"/>
                </a:lnTo>
                <a:lnTo>
                  <a:pt x="792955" y="502831"/>
                </a:lnTo>
                <a:lnTo>
                  <a:pt x="792955" y="398871"/>
                </a:lnTo>
                <a:lnTo>
                  <a:pt x="575213" y="398871"/>
                </a:ln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endParaRPr lang="en-US" dirty="0" err="1">
              <a:solidFill>
                <a:schemeClr val="tx1"/>
              </a:solidFill>
            </a:endParaRPr>
          </a:p>
        </p:txBody>
      </p:sp>
    </p:spTree>
    <p:extLst>
      <p:ext uri="{BB962C8B-B14F-4D97-AF65-F5344CB8AC3E}">
        <p14:creationId xmlns:p14="http://schemas.microsoft.com/office/powerpoint/2010/main" val="406025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descr="A person sitting at a desk&#10;&#10;Description generated with very high confidence">
            <a:extLst>
              <a:ext uri="{FF2B5EF4-FFF2-40B4-BE49-F238E27FC236}">
                <a16:creationId xmlns:a16="http://schemas.microsoft.com/office/drawing/2014/main" id="{72925E28-7938-4DB2-8B49-DF370BE33CE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12436475" cy="1725610"/>
          </a:xfrm>
          <a:prstGeom prst="rect">
            <a:avLst/>
          </a:prstGeom>
        </p:spPr>
      </p:pic>
      <p:cxnSp>
        <p:nvCxnSpPr>
          <p:cNvPr id="5" name="Straight Connector 4">
            <a:extLst>
              <a:ext uri="{FF2B5EF4-FFF2-40B4-BE49-F238E27FC236}">
                <a16:creationId xmlns:a16="http://schemas.microsoft.com/office/drawing/2014/main" id="{FB9D8C4E-C789-45FB-9C19-076ACF3E10E7}"/>
              </a:ext>
            </a:extLst>
          </p:cNvPr>
          <p:cNvCxnSpPr>
            <a:cxnSpLocks/>
          </p:cNvCxnSpPr>
          <p:nvPr/>
        </p:nvCxnSpPr>
        <p:spPr>
          <a:xfrm>
            <a:off x="0" y="1725612"/>
            <a:ext cx="12436475" cy="0"/>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E3C65ED-ECF2-473E-8147-8D67B67CA088}"/>
              </a:ext>
            </a:extLst>
          </p:cNvPr>
          <p:cNvSpPr txBox="1"/>
          <p:nvPr/>
        </p:nvSpPr>
        <p:spPr>
          <a:xfrm>
            <a:off x="274639" y="1902414"/>
            <a:ext cx="7409401" cy="830677"/>
          </a:xfrm>
          <a:prstGeom prst="rect">
            <a:avLst/>
          </a:prstGeom>
          <a:noFill/>
        </p:spPr>
        <p:txBody>
          <a:bodyPr wrap="none" rtlCol="0">
            <a:spAutoFit/>
          </a:bodyPr>
          <a:lstStyle/>
          <a:p>
            <a:r>
              <a:rPr lang="en-US" sz="4798" spc="-150" dirty="0">
                <a:ln w="3175">
                  <a:noFill/>
                </a:ln>
                <a:gradFill>
                  <a:gsLst>
                    <a:gs pos="1250">
                      <a:schemeClr val="tx1"/>
                    </a:gs>
                    <a:gs pos="100000">
                      <a:schemeClr val="tx1"/>
                    </a:gs>
                  </a:gsLst>
                  <a:lin ang="5400000" scaled="0"/>
                </a:gradFill>
                <a:latin typeface="+mj-lt"/>
                <a:cs typeface="Segoe UI" pitchFamily="34" charset="0"/>
              </a:rPr>
              <a:t>Boost development</a:t>
            </a:r>
            <a:r>
              <a:rPr lang="en-US" sz="4400" dirty="0">
                <a:solidFill>
                  <a:schemeClr val="tx1">
                    <a:lumMod val="65000"/>
                    <a:lumOff val="35000"/>
                  </a:schemeClr>
                </a:solidFill>
                <a:latin typeface="Segoe UI Light" panose="020B0502040204020203" pitchFamily="34" charset="0"/>
                <a:cs typeface="Segoe UI Light" panose="020B0502040204020203" pitchFamily="34" charset="0"/>
              </a:rPr>
              <a:t> </a:t>
            </a:r>
            <a:r>
              <a:rPr lang="en-US" sz="4798" spc="-150" dirty="0">
                <a:ln w="3175">
                  <a:noFill/>
                </a:ln>
                <a:gradFill>
                  <a:gsLst>
                    <a:gs pos="1250">
                      <a:schemeClr val="tx2"/>
                    </a:gs>
                    <a:gs pos="100000">
                      <a:schemeClr val="tx2"/>
                    </a:gs>
                  </a:gsLst>
                  <a:lin ang="5400000" scaled="0"/>
                </a:gradFill>
                <a:latin typeface="+mj-lt"/>
                <a:cs typeface="Segoe UI" pitchFamily="34" charset="0"/>
              </a:rPr>
              <a:t>efficiency</a:t>
            </a:r>
          </a:p>
        </p:txBody>
      </p:sp>
      <p:grpSp>
        <p:nvGrpSpPr>
          <p:cNvPr id="79" name="Group 78">
            <a:extLst>
              <a:ext uri="{FF2B5EF4-FFF2-40B4-BE49-F238E27FC236}">
                <a16:creationId xmlns:a16="http://schemas.microsoft.com/office/drawing/2014/main" id="{4A8CDDCC-A8C1-4ECF-A82E-55461E826DC2}"/>
              </a:ext>
            </a:extLst>
          </p:cNvPr>
          <p:cNvGrpSpPr/>
          <p:nvPr/>
        </p:nvGrpSpPr>
        <p:grpSpPr>
          <a:xfrm>
            <a:off x="6454763" y="5634535"/>
            <a:ext cx="5715479" cy="822960"/>
            <a:chOff x="470263" y="3064901"/>
            <a:chExt cx="5715479" cy="822960"/>
          </a:xfrm>
        </p:grpSpPr>
        <p:sp>
          <p:nvSpPr>
            <p:cNvPr id="80" name="TextBox 79">
              <a:extLst>
                <a:ext uri="{FF2B5EF4-FFF2-40B4-BE49-F238E27FC236}">
                  <a16:creationId xmlns:a16="http://schemas.microsoft.com/office/drawing/2014/main" id="{32572E4D-7C96-4877-A841-E6522E975EE7}"/>
                </a:ext>
              </a:extLst>
            </p:cNvPr>
            <p:cNvSpPr txBox="1"/>
            <p:nvPr/>
          </p:nvSpPr>
          <p:spPr>
            <a:xfrm>
              <a:off x="1888062" y="3068577"/>
              <a:ext cx="4297680" cy="815608"/>
            </a:xfrm>
            <a:prstGeom prst="rect">
              <a:avLst/>
            </a:prstGeom>
            <a:noFill/>
          </p:spPr>
          <p:txBody>
            <a:bodyPr wrap="square" rtlCol="0">
              <a:spAutoFit/>
            </a:bodyPr>
            <a:lstStyle/>
            <a:p>
              <a:pPr>
                <a:spcAft>
                  <a:spcPts val="300"/>
                </a:spcAft>
              </a:pPr>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Integrate with Azure Application Insights</a:t>
              </a:r>
            </a:p>
            <a:p>
              <a:pPr>
                <a:spcAft>
                  <a:spcPts val="300"/>
                </a:spcAft>
              </a:pPr>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Get near real-time details about function apps</a:t>
              </a:r>
            </a:p>
            <a:p>
              <a:pPr>
                <a:spcAft>
                  <a:spcPts val="300"/>
                </a:spcAft>
              </a:pPr>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See metrics around failures, executions, etc.</a:t>
              </a:r>
            </a:p>
          </p:txBody>
        </p:sp>
        <p:cxnSp>
          <p:nvCxnSpPr>
            <p:cNvPr id="81" name="Straight Connector 80">
              <a:extLst>
                <a:ext uri="{FF2B5EF4-FFF2-40B4-BE49-F238E27FC236}">
                  <a16:creationId xmlns:a16="http://schemas.microsoft.com/office/drawing/2014/main" id="{B912231B-EE6C-47D5-A739-2DC2B506C764}"/>
                </a:ext>
              </a:extLst>
            </p:cNvPr>
            <p:cNvCxnSpPr/>
            <p:nvPr/>
          </p:nvCxnSpPr>
          <p:spPr>
            <a:xfrm>
              <a:off x="1749781" y="3064901"/>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2D5CE8E3-9BD1-4D86-B323-690FD8336BD6}"/>
                </a:ext>
              </a:extLst>
            </p:cNvPr>
            <p:cNvSpPr txBox="1"/>
            <p:nvPr/>
          </p:nvSpPr>
          <p:spPr>
            <a:xfrm>
              <a:off x="470263" y="3508608"/>
              <a:ext cx="1256338" cy="338554"/>
            </a:xfrm>
            <a:prstGeom prst="rect">
              <a:avLst/>
            </a:prstGeom>
            <a:noFill/>
          </p:spPr>
          <p:txBody>
            <a:bodyPr wrap="square" rtlCol="0">
              <a:spAutoFit/>
            </a:bodyPr>
            <a:lstStyle/>
            <a:p>
              <a:pPr algn="ctr"/>
              <a:r>
                <a:rPr lang="en-US" sz="1600"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Monitoring</a:t>
              </a:r>
            </a:p>
          </p:txBody>
        </p:sp>
        <p:sp>
          <p:nvSpPr>
            <p:cNvPr id="83" name="Freeform 115">
              <a:extLst>
                <a:ext uri="{FF2B5EF4-FFF2-40B4-BE49-F238E27FC236}">
                  <a16:creationId xmlns:a16="http://schemas.microsoft.com/office/drawing/2014/main" id="{325BFB27-D3C9-43E7-95FE-86E888C06CB9}"/>
                </a:ext>
              </a:extLst>
            </p:cNvPr>
            <p:cNvSpPr>
              <a:spLocks noChangeAspect="1" noEditPoints="1"/>
            </p:cNvSpPr>
            <p:nvPr/>
          </p:nvSpPr>
          <p:spPr bwMode="black">
            <a:xfrm>
              <a:off x="921538" y="3123888"/>
              <a:ext cx="353789" cy="347472"/>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rgbClr val="0078D7"/>
            </a:solidFill>
            <a:ln>
              <a:noFill/>
            </a:ln>
            <a:extLst/>
          </p:spPr>
          <p:txBody>
            <a:bodyPr vert="horz" wrap="square" lIns="69953" tIns="34976" rIns="69953" bIns="34976" numCol="1" anchor="t" anchorCtr="0" compatLnSpc="1">
              <a:prstTxWarp prst="textNoShape">
                <a:avLst/>
              </a:prstTxWarp>
            </a:bodyPr>
            <a:lstStyle/>
            <a:p>
              <a:endParaRPr lang="en-US" sz="1350" dirty="0">
                <a:solidFill>
                  <a:srgbClr val="000000"/>
                </a:solidFill>
              </a:endParaRPr>
            </a:p>
          </p:txBody>
        </p:sp>
      </p:grpSp>
      <p:grpSp>
        <p:nvGrpSpPr>
          <p:cNvPr id="6" name="Group 5">
            <a:extLst>
              <a:ext uri="{FF2B5EF4-FFF2-40B4-BE49-F238E27FC236}">
                <a16:creationId xmlns:a16="http://schemas.microsoft.com/office/drawing/2014/main" id="{E5063EC8-AD46-40F5-86D5-F2FED980E874}"/>
              </a:ext>
            </a:extLst>
          </p:cNvPr>
          <p:cNvGrpSpPr/>
          <p:nvPr/>
        </p:nvGrpSpPr>
        <p:grpSpPr>
          <a:xfrm>
            <a:off x="470263" y="5634535"/>
            <a:ext cx="5715479" cy="823023"/>
            <a:chOff x="470263" y="5634535"/>
            <a:chExt cx="5715479" cy="823023"/>
          </a:xfrm>
        </p:grpSpPr>
        <p:sp>
          <p:nvSpPr>
            <p:cNvPr id="88" name="TextBox 87">
              <a:extLst>
                <a:ext uri="{FF2B5EF4-FFF2-40B4-BE49-F238E27FC236}">
                  <a16:creationId xmlns:a16="http://schemas.microsoft.com/office/drawing/2014/main" id="{87E322A9-D253-46C2-9536-C59F3BF61317}"/>
                </a:ext>
              </a:extLst>
            </p:cNvPr>
            <p:cNvSpPr txBox="1"/>
            <p:nvPr/>
          </p:nvSpPr>
          <p:spPr>
            <a:xfrm>
              <a:off x="1888062" y="5641950"/>
              <a:ext cx="4297680" cy="815608"/>
            </a:xfrm>
            <a:prstGeom prst="rect">
              <a:avLst/>
            </a:prstGeom>
            <a:noFill/>
          </p:spPr>
          <p:txBody>
            <a:bodyPr wrap="square" rtlCol="0">
              <a:spAutoFit/>
            </a:bodyPr>
            <a:lstStyle/>
            <a:p>
              <a:pPr>
                <a:spcAft>
                  <a:spcPts val="300"/>
                </a:spcAft>
              </a:pPr>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Save time with built-in DevOps</a:t>
              </a:r>
            </a:p>
            <a:p>
              <a:pPr>
                <a:spcAft>
                  <a:spcPts val="300"/>
                </a:spcAft>
              </a:pPr>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Deploy functions using App Service for CI</a:t>
              </a:r>
            </a:p>
            <a:p>
              <a:pPr>
                <a:spcAft>
                  <a:spcPts val="300"/>
                </a:spcAft>
              </a:pPr>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Leverage Microsoft, partner services for CD</a:t>
              </a:r>
            </a:p>
          </p:txBody>
        </p:sp>
        <p:grpSp>
          <p:nvGrpSpPr>
            <p:cNvPr id="95" name="Group 94">
              <a:extLst>
                <a:ext uri="{FF2B5EF4-FFF2-40B4-BE49-F238E27FC236}">
                  <a16:creationId xmlns:a16="http://schemas.microsoft.com/office/drawing/2014/main" id="{C1CC2DB9-C879-4B40-B201-E7BE7996B155}"/>
                </a:ext>
              </a:extLst>
            </p:cNvPr>
            <p:cNvGrpSpPr/>
            <p:nvPr/>
          </p:nvGrpSpPr>
          <p:grpSpPr>
            <a:xfrm>
              <a:off x="470263" y="5634535"/>
              <a:ext cx="1279518" cy="822960"/>
              <a:chOff x="6317586" y="4336711"/>
              <a:chExt cx="1279518" cy="822960"/>
            </a:xfrm>
          </p:grpSpPr>
          <p:cxnSp>
            <p:nvCxnSpPr>
              <p:cNvPr id="89" name="Straight Connector 88">
                <a:extLst>
                  <a:ext uri="{FF2B5EF4-FFF2-40B4-BE49-F238E27FC236}">
                    <a16:creationId xmlns:a16="http://schemas.microsoft.com/office/drawing/2014/main" id="{789C68BB-0DCE-403F-B7AC-A0537AD43A8B}"/>
                  </a:ext>
                </a:extLst>
              </p:cNvPr>
              <p:cNvCxnSpPr/>
              <p:nvPr/>
            </p:nvCxnSpPr>
            <p:spPr>
              <a:xfrm>
                <a:off x="7597104" y="4336711"/>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77A8363D-D790-459A-9EE7-BF9BE4056E39}"/>
                  </a:ext>
                </a:extLst>
              </p:cNvPr>
              <p:cNvSpPr txBox="1"/>
              <p:nvPr/>
            </p:nvSpPr>
            <p:spPr>
              <a:xfrm>
                <a:off x="6317586" y="4780418"/>
                <a:ext cx="1256338" cy="338554"/>
              </a:xfrm>
              <a:prstGeom prst="rect">
                <a:avLst/>
              </a:prstGeom>
              <a:noFill/>
            </p:spPr>
            <p:txBody>
              <a:bodyPr wrap="square" rtlCol="0">
                <a:spAutoFit/>
              </a:bodyPr>
              <a:lstStyle/>
              <a:p>
                <a:pPr algn="ctr"/>
                <a:r>
                  <a:rPr lang="en-US" sz="1600"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CI/CD</a:t>
                </a:r>
              </a:p>
            </p:txBody>
          </p:sp>
          <p:pic>
            <p:nvPicPr>
              <p:cNvPr id="94" name="Picture 93">
                <a:extLst>
                  <a:ext uri="{FF2B5EF4-FFF2-40B4-BE49-F238E27FC236}">
                    <a16:creationId xmlns:a16="http://schemas.microsoft.com/office/drawing/2014/main" id="{EE224652-0EDA-4F78-A20D-BB5E243FB1D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762875" y="4536019"/>
                <a:ext cx="365760" cy="207151"/>
              </a:xfrm>
              <a:prstGeom prst="rect">
                <a:avLst/>
              </a:prstGeom>
            </p:spPr>
          </p:pic>
        </p:grpSp>
      </p:grpSp>
      <p:sp>
        <p:nvSpPr>
          <p:cNvPr id="33" name="TextBox 32">
            <a:extLst>
              <a:ext uri="{FF2B5EF4-FFF2-40B4-BE49-F238E27FC236}">
                <a16:creationId xmlns:a16="http://schemas.microsoft.com/office/drawing/2014/main" id="{430060D4-85B9-46C1-86D4-D7C30D901E3A}"/>
              </a:ext>
            </a:extLst>
          </p:cNvPr>
          <p:cNvSpPr txBox="1"/>
          <p:nvPr/>
        </p:nvSpPr>
        <p:spPr>
          <a:xfrm>
            <a:off x="1888062" y="3306020"/>
            <a:ext cx="4297680" cy="815608"/>
          </a:xfrm>
          <a:prstGeom prst="rect">
            <a:avLst/>
          </a:prstGeom>
          <a:noFill/>
        </p:spPr>
        <p:txBody>
          <a:bodyPr wrap="square" rtlCol="0">
            <a:spAutoFit/>
          </a:bodyPr>
          <a:lstStyle/>
          <a:p>
            <a:pPr>
              <a:spcAft>
                <a:spcPts val="300"/>
              </a:spcAft>
            </a:pPr>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Use triggers to define how functions are invoked</a:t>
            </a:r>
          </a:p>
          <a:p>
            <a:pPr>
              <a:spcAft>
                <a:spcPts val="300"/>
              </a:spcAft>
            </a:pPr>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Avoid hardcoding with preconfigured JSON files</a:t>
            </a:r>
          </a:p>
          <a:p>
            <a:pPr>
              <a:spcAft>
                <a:spcPts val="300"/>
              </a:spcAft>
            </a:pPr>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Build serverless APIs using HTTP triggers</a:t>
            </a:r>
          </a:p>
        </p:txBody>
      </p:sp>
      <p:cxnSp>
        <p:nvCxnSpPr>
          <p:cNvPr id="34" name="Straight Connector 33">
            <a:extLst>
              <a:ext uri="{FF2B5EF4-FFF2-40B4-BE49-F238E27FC236}">
                <a16:creationId xmlns:a16="http://schemas.microsoft.com/office/drawing/2014/main" id="{D02F8D0B-D5EB-4EB6-B74F-5C7D1A367B88}"/>
              </a:ext>
            </a:extLst>
          </p:cNvPr>
          <p:cNvCxnSpPr/>
          <p:nvPr/>
        </p:nvCxnSpPr>
        <p:spPr>
          <a:xfrm>
            <a:off x="1749781" y="3302344"/>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F79A6CA8-3FEF-486B-9942-C8EED478073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65034" y="3343043"/>
            <a:ext cx="334415" cy="365760"/>
          </a:xfrm>
          <a:prstGeom prst="rect">
            <a:avLst/>
          </a:prstGeom>
        </p:spPr>
      </p:pic>
      <p:sp>
        <p:nvSpPr>
          <p:cNvPr id="38" name="TextBox 37">
            <a:extLst>
              <a:ext uri="{FF2B5EF4-FFF2-40B4-BE49-F238E27FC236}">
                <a16:creationId xmlns:a16="http://schemas.microsoft.com/office/drawing/2014/main" id="{BCBA54EB-AF5B-43E9-8760-D160707187F1}"/>
              </a:ext>
            </a:extLst>
          </p:cNvPr>
          <p:cNvSpPr txBox="1"/>
          <p:nvPr/>
        </p:nvSpPr>
        <p:spPr>
          <a:xfrm>
            <a:off x="537881" y="3746051"/>
            <a:ext cx="1188720" cy="338554"/>
          </a:xfrm>
          <a:prstGeom prst="rect">
            <a:avLst/>
          </a:prstGeom>
          <a:noFill/>
        </p:spPr>
        <p:txBody>
          <a:bodyPr wrap="square" rtlCol="0">
            <a:spAutoFit/>
          </a:bodyPr>
          <a:lstStyle/>
          <a:p>
            <a:pPr algn="ctr"/>
            <a:r>
              <a:rPr lang="en-US" sz="1600"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Triggers</a:t>
            </a:r>
          </a:p>
        </p:txBody>
      </p:sp>
      <p:sp>
        <p:nvSpPr>
          <p:cNvPr id="41" name="TextBox 40">
            <a:extLst>
              <a:ext uri="{FF2B5EF4-FFF2-40B4-BE49-F238E27FC236}">
                <a16:creationId xmlns:a16="http://schemas.microsoft.com/office/drawing/2014/main" id="{BA9FCC21-7484-407B-9C59-D6A22D412E06}"/>
              </a:ext>
            </a:extLst>
          </p:cNvPr>
          <p:cNvSpPr txBox="1"/>
          <p:nvPr/>
        </p:nvSpPr>
        <p:spPr>
          <a:xfrm>
            <a:off x="7872562" y="3306020"/>
            <a:ext cx="4297680" cy="815608"/>
          </a:xfrm>
          <a:prstGeom prst="rect">
            <a:avLst/>
          </a:prstGeom>
          <a:noFill/>
        </p:spPr>
        <p:txBody>
          <a:bodyPr wrap="square" rtlCol="0">
            <a:spAutoFit/>
          </a:bodyPr>
          <a:lstStyle/>
          <a:p>
            <a:pPr>
              <a:spcAft>
                <a:spcPts val="300"/>
              </a:spcAft>
            </a:pPr>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Connect to data with input and output bindings</a:t>
            </a:r>
          </a:p>
          <a:p>
            <a:pPr>
              <a:spcAft>
                <a:spcPts val="300"/>
              </a:spcAft>
            </a:pPr>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Bind to Azure solutions and third-party services</a:t>
            </a:r>
          </a:p>
          <a:p>
            <a:pPr>
              <a:spcAft>
                <a:spcPts val="300"/>
              </a:spcAft>
            </a:pPr>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Use HTTP bindings in tandem with HTTP triggers</a:t>
            </a:r>
          </a:p>
        </p:txBody>
      </p:sp>
      <p:sp>
        <p:nvSpPr>
          <p:cNvPr id="49" name="Freeform 72">
            <a:extLst>
              <a:ext uri="{FF2B5EF4-FFF2-40B4-BE49-F238E27FC236}">
                <a16:creationId xmlns:a16="http://schemas.microsoft.com/office/drawing/2014/main" id="{A4F8F54D-3B07-47C1-B6F6-799B89452D75}"/>
              </a:ext>
            </a:extLst>
          </p:cNvPr>
          <p:cNvSpPr>
            <a:spLocks noChangeAspect="1"/>
          </p:cNvSpPr>
          <p:nvPr/>
        </p:nvSpPr>
        <p:spPr bwMode="black">
          <a:xfrm>
            <a:off x="6943730" y="3361331"/>
            <a:ext cx="346023" cy="347472"/>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48" name="TextBox 47">
            <a:extLst>
              <a:ext uri="{FF2B5EF4-FFF2-40B4-BE49-F238E27FC236}">
                <a16:creationId xmlns:a16="http://schemas.microsoft.com/office/drawing/2014/main" id="{ACAFBC05-9884-4606-A674-872A0C8ED183}"/>
              </a:ext>
            </a:extLst>
          </p:cNvPr>
          <p:cNvSpPr txBox="1"/>
          <p:nvPr/>
        </p:nvSpPr>
        <p:spPr>
          <a:xfrm>
            <a:off x="6522381" y="3746051"/>
            <a:ext cx="1188720" cy="338554"/>
          </a:xfrm>
          <a:prstGeom prst="rect">
            <a:avLst/>
          </a:prstGeom>
          <a:noFill/>
        </p:spPr>
        <p:txBody>
          <a:bodyPr wrap="square" rtlCol="0">
            <a:spAutoFit/>
          </a:bodyPr>
          <a:lstStyle/>
          <a:p>
            <a:pPr algn="ctr"/>
            <a:r>
              <a:rPr lang="en-US" sz="1600"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Bindings</a:t>
            </a:r>
          </a:p>
        </p:txBody>
      </p:sp>
      <p:grpSp>
        <p:nvGrpSpPr>
          <p:cNvPr id="51" name="Group 50">
            <a:extLst>
              <a:ext uri="{FF2B5EF4-FFF2-40B4-BE49-F238E27FC236}">
                <a16:creationId xmlns:a16="http://schemas.microsoft.com/office/drawing/2014/main" id="{C8FE3064-F443-4675-84BF-B0FD2B95E66B}"/>
              </a:ext>
            </a:extLst>
          </p:cNvPr>
          <p:cNvGrpSpPr/>
          <p:nvPr/>
        </p:nvGrpSpPr>
        <p:grpSpPr>
          <a:xfrm>
            <a:off x="470263" y="4447890"/>
            <a:ext cx="5715479" cy="823023"/>
            <a:chOff x="6452056" y="4339942"/>
            <a:chExt cx="5715479" cy="823023"/>
          </a:xfrm>
        </p:grpSpPr>
        <p:sp>
          <p:nvSpPr>
            <p:cNvPr id="52" name="TextBox 51">
              <a:extLst>
                <a:ext uri="{FF2B5EF4-FFF2-40B4-BE49-F238E27FC236}">
                  <a16:creationId xmlns:a16="http://schemas.microsoft.com/office/drawing/2014/main" id="{CC1BFAEC-E48D-42AA-9847-911871F79954}"/>
                </a:ext>
              </a:extLst>
            </p:cNvPr>
            <p:cNvSpPr txBox="1"/>
            <p:nvPr/>
          </p:nvSpPr>
          <p:spPr>
            <a:xfrm>
              <a:off x="7869855" y="4347357"/>
              <a:ext cx="4297680" cy="815608"/>
            </a:xfrm>
            <a:prstGeom prst="rect">
              <a:avLst/>
            </a:prstGeom>
            <a:noFill/>
          </p:spPr>
          <p:txBody>
            <a:bodyPr wrap="square" rtlCol="0">
              <a:spAutoFit/>
            </a:bodyPr>
            <a:lstStyle/>
            <a:p>
              <a:pPr>
                <a:spcAft>
                  <a:spcPts val="300"/>
                </a:spcAft>
              </a:pPr>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Define one API surface for multiple function apps</a:t>
              </a:r>
            </a:p>
            <a:p>
              <a:pPr>
                <a:spcAft>
                  <a:spcPts val="300"/>
                </a:spcAft>
              </a:pPr>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Create endpoints as reverse proxies to other APIs</a:t>
              </a:r>
            </a:p>
            <a:p>
              <a:pPr>
                <a:spcAft>
                  <a:spcPts val="300"/>
                </a:spcAft>
              </a:pPr>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Condition proxies to use variables</a:t>
              </a:r>
            </a:p>
          </p:txBody>
        </p:sp>
        <p:cxnSp>
          <p:nvCxnSpPr>
            <p:cNvPr id="53" name="Straight Connector 52">
              <a:extLst>
                <a:ext uri="{FF2B5EF4-FFF2-40B4-BE49-F238E27FC236}">
                  <a16:creationId xmlns:a16="http://schemas.microsoft.com/office/drawing/2014/main" id="{3F309675-342A-448A-ADDB-18D29832693B}"/>
                </a:ext>
              </a:extLst>
            </p:cNvPr>
            <p:cNvCxnSpPr/>
            <p:nvPr/>
          </p:nvCxnSpPr>
          <p:spPr>
            <a:xfrm>
              <a:off x="7731574" y="4339942"/>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869BB49F-01BA-435C-939E-600C472DF7B3}"/>
                </a:ext>
              </a:extLst>
            </p:cNvPr>
            <p:cNvSpPr txBox="1"/>
            <p:nvPr/>
          </p:nvSpPr>
          <p:spPr>
            <a:xfrm>
              <a:off x="6452056" y="4783649"/>
              <a:ext cx="1256338" cy="338554"/>
            </a:xfrm>
            <a:prstGeom prst="rect">
              <a:avLst/>
            </a:prstGeom>
            <a:noFill/>
          </p:spPr>
          <p:txBody>
            <a:bodyPr wrap="square" rtlCol="0">
              <a:spAutoFit/>
            </a:bodyPr>
            <a:lstStyle/>
            <a:p>
              <a:pPr algn="ctr"/>
              <a:r>
                <a:rPr lang="en-US" sz="1600"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Proxies</a:t>
              </a:r>
            </a:p>
          </p:txBody>
        </p:sp>
        <p:grpSp>
          <p:nvGrpSpPr>
            <p:cNvPr id="55" name="Group 54">
              <a:extLst>
                <a:ext uri="{FF2B5EF4-FFF2-40B4-BE49-F238E27FC236}">
                  <a16:creationId xmlns:a16="http://schemas.microsoft.com/office/drawing/2014/main" id="{092D0549-EEF9-498D-90F5-C747A1FF80AF}"/>
                </a:ext>
              </a:extLst>
            </p:cNvPr>
            <p:cNvGrpSpPr/>
            <p:nvPr/>
          </p:nvGrpSpPr>
          <p:grpSpPr>
            <a:xfrm>
              <a:off x="6855011" y="4607368"/>
              <a:ext cx="450429" cy="139033"/>
              <a:chOff x="10615579" y="5538993"/>
              <a:chExt cx="594360" cy="183460"/>
            </a:xfrm>
            <a:solidFill>
              <a:srgbClr val="0078D7"/>
            </a:solidFill>
          </p:grpSpPr>
          <p:sp>
            <p:nvSpPr>
              <p:cNvPr id="56" name="Freeform 131">
                <a:extLst>
                  <a:ext uri="{FF2B5EF4-FFF2-40B4-BE49-F238E27FC236}">
                    <a16:creationId xmlns:a16="http://schemas.microsoft.com/office/drawing/2014/main" id="{818ACE19-4F50-4DA1-A4FF-433488B1B3C7}"/>
                  </a:ext>
                </a:extLst>
              </p:cNvPr>
              <p:cNvSpPr>
                <a:spLocks/>
              </p:cNvSpPr>
              <p:nvPr/>
            </p:nvSpPr>
            <p:spPr bwMode="black">
              <a:xfrm>
                <a:off x="10942508" y="5542123"/>
                <a:ext cx="267431" cy="171562"/>
              </a:xfrm>
              <a:custGeom>
                <a:avLst/>
                <a:gdLst>
                  <a:gd name="T0" fmla="*/ 427 w 427"/>
                  <a:gd name="T1" fmla="*/ 123 h 274"/>
                  <a:gd name="T2" fmla="*/ 312 w 427"/>
                  <a:gd name="T3" fmla="*/ 123 h 274"/>
                  <a:gd name="T4" fmla="*/ 312 w 427"/>
                  <a:gd name="T5" fmla="*/ 0 h 274"/>
                  <a:gd name="T6" fmla="*/ 253 w 427"/>
                  <a:gd name="T7" fmla="*/ 0 h 274"/>
                  <a:gd name="T8" fmla="*/ 253 w 427"/>
                  <a:gd name="T9" fmla="*/ 23 h 274"/>
                  <a:gd name="T10" fmla="*/ 118 w 427"/>
                  <a:gd name="T11" fmla="*/ 23 h 274"/>
                  <a:gd name="T12" fmla="*/ 118 w 427"/>
                  <a:gd name="T13" fmla="*/ 68 h 274"/>
                  <a:gd name="T14" fmla="*/ 0 w 427"/>
                  <a:gd name="T15" fmla="*/ 68 h 274"/>
                  <a:gd name="T16" fmla="*/ 0 w 427"/>
                  <a:gd name="T17" fmla="*/ 99 h 274"/>
                  <a:gd name="T18" fmla="*/ 118 w 427"/>
                  <a:gd name="T19" fmla="*/ 99 h 274"/>
                  <a:gd name="T20" fmla="*/ 118 w 427"/>
                  <a:gd name="T21" fmla="*/ 175 h 274"/>
                  <a:gd name="T22" fmla="*/ 0 w 427"/>
                  <a:gd name="T23" fmla="*/ 175 h 274"/>
                  <a:gd name="T24" fmla="*/ 0 w 427"/>
                  <a:gd name="T25" fmla="*/ 208 h 274"/>
                  <a:gd name="T26" fmla="*/ 118 w 427"/>
                  <a:gd name="T27" fmla="*/ 208 h 274"/>
                  <a:gd name="T28" fmla="*/ 118 w 427"/>
                  <a:gd name="T29" fmla="*/ 250 h 274"/>
                  <a:gd name="T30" fmla="*/ 253 w 427"/>
                  <a:gd name="T31" fmla="*/ 250 h 274"/>
                  <a:gd name="T32" fmla="*/ 253 w 427"/>
                  <a:gd name="T33" fmla="*/ 274 h 274"/>
                  <a:gd name="T34" fmla="*/ 312 w 427"/>
                  <a:gd name="T35" fmla="*/ 274 h 274"/>
                  <a:gd name="T36" fmla="*/ 312 w 427"/>
                  <a:gd name="T37" fmla="*/ 160 h 274"/>
                  <a:gd name="T38" fmla="*/ 427 w 427"/>
                  <a:gd name="T39" fmla="*/ 160 h 274"/>
                  <a:gd name="T40" fmla="*/ 427 w 427"/>
                  <a:gd name="T41" fmla="*/ 1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7" h="274">
                    <a:moveTo>
                      <a:pt x="427" y="123"/>
                    </a:moveTo>
                    <a:lnTo>
                      <a:pt x="312" y="123"/>
                    </a:lnTo>
                    <a:lnTo>
                      <a:pt x="312" y="0"/>
                    </a:lnTo>
                    <a:lnTo>
                      <a:pt x="253" y="0"/>
                    </a:lnTo>
                    <a:lnTo>
                      <a:pt x="253" y="23"/>
                    </a:lnTo>
                    <a:lnTo>
                      <a:pt x="118" y="23"/>
                    </a:lnTo>
                    <a:lnTo>
                      <a:pt x="118" y="68"/>
                    </a:lnTo>
                    <a:lnTo>
                      <a:pt x="0" y="68"/>
                    </a:lnTo>
                    <a:lnTo>
                      <a:pt x="0" y="99"/>
                    </a:lnTo>
                    <a:lnTo>
                      <a:pt x="118" y="99"/>
                    </a:lnTo>
                    <a:lnTo>
                      <a:pt x="118" y="175"/>
                    </a:lnTo>
                    <a:lnTo>
                      <a:pt x="0" y="175"/>
                    </a:lnTo>
                    <a:lnTo>
                      <a:pt x="0" y="208"/>
                    </a:lnTo>
                    <a:lnTo>
                      <a:pt x="118" y="208"/>
                    </a:lnTo>
                    <a:lnTo>
                      <a:pt x="118" y="250"/>
                    </a:lnTo>
                    <a:lnTo>
                      <a:pt x="253" y="250"/>
                    </a:lnTo>
                    <a:lnTo>
                      <a:pt x="253" y="274"/>
                    </a:lnTo>
                    <a:lnTo>
                      <a:pt x="312" y="274"/>
                    </a:lnTo>
                    <a:lnTo>
                      <a:pt x="312" y="160"/>
                    </a:lnTo>
                    <a:lnTo>
                      <a:pt x="427" y="160"/>
                    </a:lnTo>
                    <a:lnTo>
                      <a:pt x="427" y="123"/>
                    </a:lnTo>
                    <a:close/>
                  </a:path>
                </a:pathLst>
              </a:custGeom>
              <a:grpFill/>
              <a:ln>
                <a:noFill/>
              </a:ln>
            </p:spPr>
            <p:txBody>
              <a:bodyPr vert="horz" wrap="square" lIns="82305" tIns="41153" rIns="82305" bIns="41153" numCol="1" anchor="t" anchorCtr="0" compatLnSpc="1">
                <a:prstTxWarp prst="textNoShape">
                  <a:avLst/>
                </a:prstTxWarp>
              </a:bodyPr>
              <a:lstStyle/>
              <a:p>
                <a:endParaRPr lang="en-US" sz="1600" dirty="0">
                  <a:latin typeface="Segoe Pro" pitchFamily="34" charset="0"/>
                </a:endParaRPr>
              </a:p>
            </p:txBody>
          </p:sp>
          <p:sp>
            <p:nvSpPr>
              <p:cNvPr id="57" name="Freeform 132">
                <a:extLst>
                  <a:ext uri="{FF2B5EF4-FFF2-40B4-BE49-F238E27FC236}">
                    <a16:creationId xmlns:a16="http://schemas.microsoft.com/office/drawing/2014/main" id="{CE0E520A-A362-4978-9822-AA0BD2747ED8}"/>
                  </a:ext>
                </a:extLst>
              </p:cNvPr>
              <p:cNvSpPr>
                <a:spLocks/>
              </p:cNvSpPr>
              <p:nvPr/>
            </p:nvSpPr>
            <p:spPr bwMode="black">
              <a:xfrm>
                <a:off x="10615579" y="5538993"/>
                <a:ext cx="274947" cy="183460"/>
              </a:xfrm>
              <a:custGeom>
                <a:avLst/>
                <a:gdLst>
                  <a:gd name="T0" fmla="*/ 156 w 439"/>
                  <a:gd name="T1" fmla="*/ 0 h 293"/>
                  <a:gd name="T2" fmla="*/ 113 w 439"/>
                  <a:gd name="T3" fmla="*/ 57 h 293"/>
                  <a:gd name="T4" fmla="*/ 111 w 439"/>
                  <a:gd name="T5" fmla="*/ 57 h 293"/>
                  <a:gd name="T6" fmla="*/ 111 w 439"/>
                  <a:gd name="T7" fmla="*/ 59 h 293"/>
                  <a:gd name="T8" fmla="*/ 111 w 439"/>
                  <a:gd name="T9" fmla="*/ 61 h 293"/>
                  <a:gd name="T10" fmla="*/ 111 w 439"/>
                  <a:gd name="T11" fmla="*/ 61 h 293"/>
                  <a:gd name="T12" fmla="*/ 111 w 439"/>
                  <a:gd name="T13" fmla="*/ 123 h 293"/>
                  <a:gd name="T14" fmla="*/ 0 w 439"/>
                  <a:gd name="T15" fmla="*/ 123 h 293"/>
                  <a:gd name="T16" fmla="*/ 0 w 439"/>
                  <a:gd name="T17" fmla="*/ 161 h 293"/>
                  <a:gd name="T18" fmla="*/ 111 w 439"/>
                  <a:gd name="T19" fmla="*/ 161 h 293"/>
                  <a:gd name="T20" fmla="*/ 111 w 439"/>
                  <a:gd name="T21" fmla="*/ 234 h 293"/>
                  <a:gd name="T22" fmla="*/ 111 w 439"/>
                  <a:gd name="T23" fmla="*/ 234 h 293"/>
                  <a:gd name="T24" fmla="*/ 111 w 439"/>
                  <a:gd name="T25" fmla="*/ 234 h 293"/>
                  <a:gd name="T26" fmla="*/ 111 w 439"/>
                  <a:gd name="T27" fmla="*/ 239 h 293"/>
                  <a:gd name="T28" fmla="*/ 115 w 439"/>
                  <a:gd name="T29" fmla="*/ 239 h 293"/>
                  <a:gd name="T30" fmla="*/ 156 w 439"/>
                  <a:gd name="T31" fmla="*/ 293 h 293"/>
                  <a:gd name="T32" fmla="*/ 439 w 439"/>
                  <a:gd name="T33" fmla="*/ 293 h 293"/>
                  <a:gd name="T34" fmla="*/ 437 w 439"/>
                  <a:gd name="T35" fmla="*/ 239 h 293"/>
                  <a:gd name="T36" fmla="*/ 437 w 439"/>
                  <a:gd name="T37" fmla="*/ 239 h 293"/>
                  <a:gd name="T38" fmla="*/ 437 w 439"/>
                  <a:gd name="T39" fmla="*/ 57 h 293"/>
                  <a:gd name="T40" fmla="*/ 437 w 439"/>
                  <a:gd name="T41" fmla="*/ 57 h 293"/>
                  <a:gd name="T42" fmla="*/ 439 w 439"/>
                  <a:gd name="T43" fmla="*/ 0 h 293"/>
                  <a:gd name="T44" fmla="*/ 156 w 439"/>
                  <a:gd name="T45"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93">
                    <a:moveTo>
                      <a:pt x="156" y="0"/>
                    </a:moveTo>
                    <a:lnTo>
                      <a:pt x="113" y="57"/>
                    </a:lnTo>
                    <a:lnTo>
                      <a:pt x="111" y="57"/>
                    </a:lnTo>
                    <a:lnTo>
                      <a:pt x="111" y="59"/>
                    </a:lnTo>
                    <a:lnTo>
                      <a:pt x="111" y="61"/>
                    </a:lnTo>
                    <a:lnTo>
                      <a:pt x="111" y="61"/>
                    </a:lnTo>
                    <a:lnTo>
                      <a:pt x="111" y="123"/>
                    </a:lnTo>
                    <a:lnTo>
                      <a:pt x="0" y="123"/>
                    </a:lnTo>
                    <a:lnTo>
                      <a:pt x="0" y="161"/>
                    </a:lnTo>
                    <a:lnTo>
                      <a:pt x="111" y="161"/>
                    </a:lnTo>
                    <a:lnTo>
                      <a:pt x="111" y="234"/>
                    </a:lnTo>
                    <a:lnTo>
                      <a:pt x="111" y="234"/>
                    </a:lnTo>
                    <a:lnTo>
                      <a:pt x="111" y="234"/>
                    </a:lnTo>
                    <a:lnTo>
                      <a:pt x="111" y="239"/>
                    </a:lnTo>
                    <a:lnTo>
                      <a:pt x="115" y="239"/>
                    </a:lnTo>
                    <a:lnTo>
                      <a:pt x="156" y="293"/>
                    </a:lnTo>
                    <a:lnTo>
                      <a:pt x="439" y="293"/>
                    </a:lnTo>
                    <a:lnTo>
                      <a:pt x="437" y="239"/>
                    </a:lnTo>
                    <a:lnTo>
                      <a:pt x="437" y="239"/>
                    </a:lnTo>
                    <a:lnTo>
                      <a:pt x="437" y="57"/>
                    </a:lnTo>
                    <a:lnTo>
                      <a:pt x="437" y="57"/>
                    </a:lnTo>
                    <a:lnTo>
                      <a:pt x="439" y="0"/>
                    </a:lnTo>
                    <a:lnTo>
                      <a:pt x="156" y="0"/>
                    </a:lnTo>
                    <a:close/>
                  </a:path>
                </a:pathLst>
              </a:custGeom>
              <a:grpFill/>
              <a:ln>
                <a:noFill/>
              </a:ln>
            </p:spPr>
            <p:txBody>
              <a:bodyPr vert="horz" wrap="square" lIns="82305" tIns="41153" rIns="82305" bIns="41153" numCol="1" anchor="t" anchorCtr="0" compatLnSpc="1">
                <a:prstTxWarp prst="textNoShape">
                  <a:avLst/>
                </a:prstTxWarp>
              </a:bodyPr>
              <a:lstStyle/>
              <a:p>
                <a:endParaRPr lang="en-US" sz="1600" dirty="0">
                  <a:latin typeface="Segoe Pro" pitchFamily="34" charset="0"/>
                </a:endParaRPr>
              </a:p>
            </p:txBody>
          </p:sp>
        </p:grpSp>
      </p:grpSp>
      <p:cxnSp>
        <p:nvCxnSpPr>
          <p:cNvPr id="58" name="Straight Connector 57">
            <a:extLst>
              <a:ext uri="{FF2B5EF4-FFF2-40B4-BE49-F238E27FC236}">
                <a16:creationId xmlns:a16="http://schemas.microsoft.com/office/drawing/2014/main" id="{636F74E4-5BE8-4754-8957-2CBD4507F418}"/>
              </a:ext>
            </a:extLst>
          </p:cNvPr>
          <p:cNvCxnSpPr/>
          <p:nvPr/>
        </p:nvCxnSpPr>
        <p:spPr>
          <a:xfrm>
            <a:off x="7734281" y="3302344"/>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3544F4FC-9644-488F-863B-54F9C7BCB365}"/>
              </a:ext>
            </a:extLst>
          </p:cNvPr>
          <p:cNvGrpSpPr/>
          <p:nvPr/>
        </p:nvGrpSpPr>
        <p:grpSpPr>
          <a:xfrm>
            <a:off x="6472180" y="4392718"/>
            <a:ext cx="5698062" cy="923261"/>
            <a:chOff x="487680" y="4287472"/>
            <a:chExt cx="5698062" cy="923261"/>
          </a:xfrm>
        </p:grpSpPr>
        <p:cxnSp>
          <p:nvCxnSpPr>
            <p:cNvPr id="37" name="Straight Connector 36">
              <a:extLst>
                <a:ext uri="{FF2B5EF4-FFF2-40B4-BE49-F238E27FC236}">
                  <a16:creationId xmlns:a16="http://schemas.microsoft.com/office/drawing/2014/main" id="{43BB06FE-630C-47C5-B9EF-2A70590AA7A0}"/>
                </a:ext>
              </a:extLst>
            </p:cNvPr>
            <p:cNvCxnSpPr/>
            <p:nvPr/>
          </p:nvCxnSpPr>
          <p:spPr>
            <a:xfrm>
              <a:off x="1749781" y="4337622"/>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216F7379-01A8-491A-809A-DA0A9CBAC86D}"/>
                </a:ext>
              </a:extLst>
            </p:cNvPr>
            <p:cNvGrpSpPr/>
            <p:nvPr/>
          </p:nvGrpSpPr>
          <p:grpSpPr>
            <a:xfrm>
              <a:off x="487680" y="4287472"/>
              <a:ext cx="5698062" cy="923261"/>
              <a:chOff x="487680" y="4287472"/>
              <a:chExt cx="5698062" cy="923261"/>
            </a:xfrm>
          </p:grpSpPr>
          <p:sp>
            <p:nvSpPr>
              <p:cNvPr id="40" name="TextBox 39">
                <a:extLst>
                  <a:ext uri="{FF2B5EF4-FFF2-40B4-BE49-F238E27FC236}">
                    <a16:creationId xmlns:a16="http://schemas.microsoft.com/office/drawing/2014/main" id="{7141E27D-64FE-4EBF-8E9E-E410D31F9AA9}"/>
                  </a:ext>
                </a:extLst>
              </p:cNvPr>
              <p:cNvSpPr txBox="1"/>
              <p:nvPr/>
            </p:nvSpPr>
            <p:spPr>
              <a:xfrm>
                <a:off x="1888062" y="4360534"/>
                <a:ext cx="4297680" cy="777136"/>
              </a:xfrm>
              <a:prstGeom prst="rect">
                <a:avLst/>
              </a:prstGeom>
              <a:noFill/>
            </p:spPr>
            <p:txBody>
              <a:bodyPr wrap="square" rtlCol="0">
                <a:spAutoFit/>
              </a:bodyPr>
              <a:lstStyle>
                <a:defPPr>
                  <a:defRPr lang="en-US"/>
                </a:defPPr>
                <a:lvl1pPr>
                  <a:spcAft>
                    <a:spcPts val="300"/>
                  </a:spcAft>
                  <a:defRPr sz="140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Debug C# and JavaScript functions locally</a:t>
                </a:r>
              </a:p>
              <a:p>
                <a:r>
                  <a:rPr lang="en-US" dirty="0"/>
                  <a:t>Use debugging tools in Azure portal, VS, and VS Code</a:t>
                </a:r>
              </a:p>
            </p:txBody>
          </p:sp>
          <p:grpSp>
            <p:nvGrpSpPr>
              <p:cNvPr id="43" name="Group 42">
                <a:extLst>
                  <a:ext uri="{FF2B5EF4-FFF2-40B4-BE49-F238E27FC236}">
                    <a16:creationId xmlns:a16="http://schemas.microsoft.com/office/drawing/2014/main" id="{8E4B45DE-B3E3-469C-BE9F-56CB4A2DAF20}"/>
                  </a:ext>
                </a:extLst>
              </p:cNvPr>
              <p:cNvGrpSpPr/>
              <p:nvPr/>
            </p:nvGrpSpPr>
            <p:grpSpPr>
              <a:xfrm>
                <a:off x="487680" y="4287472"/>
                <a:ext cx="1238921" cy="923261"/>
                <a:chOff x="487680" y="4395346"/>
                <a:chExt cx="1238921" cy="923261"/>
              </a:xfrm>
            </p:grpSpPr>
            <p:sp>
              <p:nvSpPr>
                <p:cNvPr id="44" name="TextBox 43">
                  <a:extLst>
                    <a:ext uri="{FF2B5EF4-FFF2-40B4-BE49-F238E27FC236}">
                      <a16:creationId xmlns:a16="http://schemas.microsoft.com/office/drawing/2014/main" id="{577CD68C-DAD2-41B6-89C2-42520F7F6CF4}"/>
                    </a:ext>
                  </a:extLst>
                </p:cNvPr>
                <p:cNvSpPr txBox="1"/>
                <p:nvPr/>
              </p:nvSpPr>
              <p:spPr>
                <a:xfrm>
                  <a:off x="487680" y="4832320"/>
                  <a:ext cx="1238921" cy="486287"/>
                </a:xfrm>
                <a:prstGeom prst="rect">
                  <a:avLst/>
                </a:prstGeom>
                <a:noFill/>
              </p:spPr>
              <p:txBody>
                <a:bodyPr wrap="square" rtlCol="0">
                  <a:spAutoFit/>
                </a:bodyPr>
                <a:lstStyle/>
                <a:p>
                  <a:pPr algn="ctr">
                    <a:lnSpc>
                      <a:spcPct val="80000"/>
                    </a:lnSpc>
                  </a:pPr>
                  <a:r>
                    <a:rPr lang="en-US" sz="1600" dirty="0">
                      <a:solidFill>
                        <a:srgbClr val="0078D7"/>
                      </a:solidFill>
                      <a:latin typeface="Segoe UI Semibold" panose="020B0702040204020203" pitchFamily="34" charset="0"/>
                      <a:cs typeface="Segoe UI Semibold" panose="020B0702040204020203" pitchFamily="34" charset="0"/>
                    </a:rPr>
                    <a:t>Local debugging</a:t>
                  </a:r>
                </a:p>
              </p:txBody>
            </p:sp>
            <p:pic>
              <p:nvPicPr>
                <p:cNvPr id="46" name="Picture 45">
                  <a:extLst>
                    <a:ext uri="{FF2B5EF4-FFF2-40B4-BE49-F238E27FC236}">
                      <a16:creationId xmlns:a16="http://schemas.microsoft.com/office/drawing/2014/main" id="{130C960B-F275-4EE4-BA58-96FAC67E092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32202" y="4395346"/>
                  <a:ext cx="349877" cy="347472"/>
                </a:xfrm>
                <a:prstGeom prst="rect">
                  <a:avLst/>
                </a:prstGeom>
              </p:spPr>
            </p:pic>
          </p:grpSp>
        </p:grpSp>
      </p:grpSp>
    </p:spTree>
    <p:extLst>
      <p:ext uri="{BB962C8B-B14F-4D97-AF65-F5344CB8AC3E}">
        <p14:creationId xmlns:p14="http://schemas.microsoft.com/office/powerpoint/2010/main" val="185836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descr="A person sitting at a desk&#10;&#10;Description generated with very high confidence">
            <a:extLst>
              <a:ext uri="{FF2B5EF4-FFF2-40B4-BE49-F238E27FC236}">
                <a16:creationId xmlns:a16="http://schemas.microsoft.com/office/drawing/2014/main" id="{72925E28-7938-4DB2-8B49-DF370BE33CE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12436475" cy="1725610"/>
          </a:xfrm>
          <a:prstGeom prst="rect">
            <a:avLst/>
          </a:prstGeom>
        </p:spPr>
      </p:pic>
      <p:cxnSp>
        <p:nvCxnSpPr>
          <p:cNvPr id="5" name="Straight Connector 4">
            <a:extLst>
              <a:ext uri="{FF2B5EF4-FFF2-40B4-BE49-F238E27FC236}">
                <a16:creationId xmlns:a16="http://schemas.microsoft.com/office/drawing/2014/main" id="{FB9D8C4E-C789-45FB-9C19-076ACF3E10E7}"/>
              </a:ext>
            </a:extLst>
          </p:cNvPr>
          <p:cNvCxnSpPr>
            <a:cxnSpLocks/>
          </p:cNvCxnSpPr>
          <p:nvPr/>
        </p:nvCxnSpPr>
        <p:spPr>
          <a:xfrm>
            <a:off x="0" y="1725612"/>
            <a:ext cx="12436475" cy="0"/>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E3C65ED-ECF2-473E-8147-8D67B67CA088}"/>
              </a:ext>
            </a:extLst>
          </p:cNvPr>
          <p:cNvSpPr txBox="1"/>
          <p:nvPr/>
        </p:nvSpPr>
        <p:spPr>
          <a:xfrm>
            <a:off x="274639" y="1902414"/>
            <a:ext cx="7189789" cy="830677"/>
          </a:xfrm>
          <a:prstGeom prst="rect">
            <a:avLst/>
          </a:prstGeom>
          <a:noFill/>
        </p:spPr>
        <p:txBody>
          <a:bodyPr wrap="none" rtlCol="0">
            <a:spAutoFit/>
          </a:bodyPr>
          <a:lstStyle/>
          <a:p>
            <a:pPr lvl="0"/>
            <a:r>
              <a:rPr lang="en-US" sz="4798" spc="-150" dirty="0">
                <a:ln w="3175">
                  <a:noFill/>
                </a:ln>
                <a:gradFill>
                  <a:gsLst>
                    <a:gs pos="1250">
                      <a:srgbClr val="505050"/>
                    </a:gs>
                    <a:gs pos="100000">
                      <a:srgbClr val="505050"/>
                    </a:gs>
                  </a:gsLst>
                  <a:lin ang="5400000" scaled="0"/>
                </a:gradFill>
                <a:latin typeface="Segoe UI Light"/>
                <a:cs typeface="Segoe UI" pitchFamily="34" charset="0"/>
              </a:rPr>
              <a:t>Boost development</a:t>
            </a:r>
            <a:r>
              <a:rPr lang="en-US" sz="4400" dirty="0">
                <a:solidFill>
                  <a:srgbClr val="505050">
                    <a:lumMod val="65000"/>
                    <a:lumOff val="35000"/>
                  </a:srgbClr>
                </a:solidFill>
                <a:latin typeface="Segoe UI Light" panose="020B0502040204020203" pitchFamily="34" charset="0"/>
                <a:cs typeface="Segoe UI Light" panose="020B0502040204020203" pitchFamily="34" charset="0"/>
              </a:rPr>
              <a:t> </a:t>
            </a:r>
            <a:r>
              <a:rPr lang="en-US" sz="4798" spc="-150" dirty="0">
                <a:ln w="3175">
                  <a:noFill/>
                </a:ln>
                <a:gradFill>
                  <a:gsLst>
                    <a:gs pos="1250">
                      <a:srgbClr val="0078D7"/>
                    </a:gs>
                    <a:gs pos="100000">
                      <a:srgbClr val="0078D7"/>
                    </a:gs>
                  </a:gsLst>
                  <a:lin ang="5400000" scaled="0"/>
                </a:gradFill>
                <a:latin typeface="Segoe UI Light"/>
                <a:cs typeface="Segoe UI" pitchFamily="34" charset="0"/>
              </a:rPr>
              <a:t>efficiency</a:t>
            </a:r>
          </a:p>
        </p:txBody>
      </p:sp>
      <p:sp>
        <p:nvSpPr>
          <p:cNvPr id="7" name="Rectangle 6">
            <a:extLst>
              <a:ext uri="{FF2B5EF4-FFF2-40B4-BE49-F238E27FC236}">
                <a16:creationId xmlns:a16="http://schemas.microsoft.com/office/drawing/2014/main" id="{349C3EA2-2F1F-40E8-9272-D6EFF016AC85}"/>
              </a:ext>
            </a:extLst>
          </p:cNvPr>
          <p:cNvSpPr/>
          <p:nvPr/>
        </p:nvSpPr>
        <p:spPr bwMode="auto">
          <a:xfrm>
            <a:off x="6021522" y="4747327"/>
            <a:ext cx="731520" cy="22860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a:extLst>
              <a:ext uri="{FF2B5EF4-FFF2-40B4-BE49-F238E27FC236}">
                <a16:creationId xmlns:a16="http://schemas.microsoft.com/office/drawing/2014/main" id="{0CF7EFCC-1D04-427E-931D-3D56FFC966E8}"/>
              </a:ext>
            </a:extLst>
          </p:cNvPr>
          <p:cNvSpPr/>
          <p:nvPr/>
        </p:nvSpPr>
        <p:spPr bwMode="auto">
          <a:xfrm>
            <a:off x="5607872" y="5049830"/>
            <a:ext cx="274320" cy="22860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a:extLst>
              <a:ext uri="{FF2B5EF4-FFF2-40B4-BE49-F238E27FC236}">
                <a16:creationId xmlns:a16="http://schemas.microsoft.com/office/drawing/2014/main" id="{03C1E46F-AAA3-4823-A4BB-2366F1523272}"/>
              </a:ext>
            </a:extLst>
          </p:cNvPr>
          <p:cNvSpPr/>
          <p:nvPr/>
        </p:nvSpPr>
        <p:spPr bwMode="auto">
          <a:xfrm>
            <a:off x="6477605" y="5049830"/>
            <a:ext cx="274320" cy="22860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DFD4209E-E67F-45FC-ACE1-ACB472EE5E71}"/>
              </a:ext>
            </a:extLst>
          </p:cNvPr>
          <p:cNvSpPr/>
          <p:nvPr/>
        </p:nvSpPr>
        <p:spPr bwMode="auto">
          <a:xfrm>
            <a:off x="5606726" y="5342790"/>
            <a:ext cx="731520" cy="22860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Graphic 13">
            <a:extLst>
              <a:ext uri="{FF2B5EF4-FFF2-40B4-BE49-F238E27FC236}">
                <a16:creationId xmlns:a16="http://schemas.microsoft.com/office/drawing/2014/main" id="{F71F8635-E141-4EE2-83DF-6AE5F5E14D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2995" y="2850395"/>
            <a:ext cx="914400" cy="914400"/>
          </a:xfrm>
          <a:prstGeom prst="rect">
            <a:avLst/>
          </a:prstGeom>
        </p:spPr>
      </p:pic>
      <p:sp>
        <p:nvSpPr>
          <p:cNvPr id="73" name="Rectangle 72">
            <a:extLst>
              <a:ext uri="{FF2B5EF4-FFF2-40B4-BE49-F238E27FC236}">
                <a16:creationId xmlns:a16="http://schemas.microsoft.com/office/drawing/2014/main" id="{1670416F-0774-4259-93E7-3CE6E757748C}"/>
              </a:ext>
            </a:extLst>
          </p:cNvPr>
          <p:cNvSpPr/>
          <p:nvPr/>
        </p:nvSpPr>
        <p:spPr bwMode="auto">
          <a:xfrm>
            <a:off x="5606726" y="4747327"/>
            <a:ext cx="347472" cy="228600"/>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74" name="Rectangle 73">
            <a:extLst>
              <a:ext uri="{FF2B5EF4-FFF2-40B4-BE49-F238E27FC236}">
                <a16:creationId xmlns:a16="http://schemas.microsoft.com/office/drawing/2014/main" id="{48D347B9-BF7A-4A31-B130-9DDA489ED6C9}"/>
              </a:ext>
            </a:extLst>
          </p:cNvPr>
          <p:cNvSpPr/>
          <p:nvPr/>
        </p:nvSpPr>
        <p:spPr bwMode="auto">
          <a:xfrm>
            <a:off x="6404453" y="5342790"/>
            <a:ext cx="347472" cy="228600"/>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Rectangle 74">
            <a:extLst>
              <a:ext uri="{FF2B5EF4-FFF2-40B4-BE49-F238E27FC236}">
                <a16:creationId xmlns:a16="http://schemas.microsoft.com/office/drawing/2014/main" id="{B285FECC-A805-4E93-A05F-F47C483471BC}"/>
              </a:ext>
            </a:extLst>
          </p:cNvPr>
          <p:cNvSpPr/>
          <p:nvPr/>
        </p:nvSpPr>
        <p:spPr bwMode="auto">
          <a:xfrm>
            <a:off x="5963674" y="5046477"/>
            <a:ext cx="429768" cy="228600"/>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7" name="Group 86">
            <a:extLst>
              <a:ext uri="{FF2B5EF4-FFF2-40B4-BE49-F238E27FC236}">
                <a16:creationId xmlns:a16="http://schemas.microsoft.com/office/drawing/2014/main" id="{FA11C7DF-1CF4-4D97-869F-6042D1737F37}"/>
              </a:ext>
            </a:extLst>
          </p:cNvPr>
          <p:cNvGrpSpPr/>
          <p:nvPr/>
        </p:nvGrpSpPr>
        <p:grpSpPr>
          <a:xfrm>
            <a:off x="829337" y="4435690"/>
            <a:ext cx="2316478" cy="1375344"/>
            <a:chOff x="318954" y="2859206"/>
            <a:chExt cx="2664823" cy="1582165"/>
          </a:xfrm>
        </p:grpSpPr>
        <p:sp>
          <p:nvSpPr>
            <p:cNvPr id="88" name="Rectangle 87">
              <a:extLst>
                <a:ext uri="{FF2B5EF4-FFF2-40B4-BE49-F238E27FC236}">
                  <a16:creationId xmlns:a16="http://schemas.microsoft.com/office/drawing/2014/main" id="{8892B5A6-7476-4241-9B1D-F641496C9994}"/>
                </a:ext>
              </a:extLst>
            </p:cNvPr>
            <p:cNvSpPr/>
            <p:nvPr/>
          </p:nvSpPr>
          <p:spPr>
            <a:xfrm>
              <a:off x="549309" y="2859206"/>
              <a:ext cx="2204113" cy="1320421"/>
            </a:xfrm>
            <a:prstGeom prst="rect">
              <a:avLst/>
            </a:pr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endParaRPr>
            </a:p>
          </p:txBody>
        </p:sp>
        <p:cxnSp>
          <p:nvCxnSpPr>
            <p:cNvPr id="89" name="Straight Connector 88">
              <a:extLst>
                <a:ext uri="{FF2B5EF4-FFF2-40B4-BE49-F238E27FC236}">
                  <a16:creationId xmlns:a16="http://schemas.microsoft.com/office/drawing/2014/main" id="{77C500F2-B991-4A9B-B252-6D15070BC953}"/>
                </a:ext>
              </a:extLst>
            </p:cNvPr>
            <p:cNvCxnSpPr/>
            <p:nvPr/>
          </p:nvCxnSpPr>
          <p:spPr>
            <a:xfrm>
              <a:off x="318954" y="4441371"/>
              <a:ext cx="2664823" cy="0"/>
            </a:xfrm>
            <a:prstGeom prst="line">
              <a:avLst/>
            </a:prstGeom>
            <a:ln w="57150">
              <a:solidFill>
                <a:srgbClr val="A8A9AD"/>
              </a:solidFill>
            </a:ln>
          </p:spPr>
          <p:style>
            <a:lnRef idx="1">
              <a:schemeClr val="accent1"/>
            </a:lnRef>
            <a:fillRef idx="0">
              <a:schemeClr val="accent1"/>
            </a:fillRef>
            <a:effectRef idx="0">
              <a:schemeClr val="accent1"/>
            </a:effectRef>
            <a:fontRef idx="minor">
              <a:schemeClr val="tx1"/>
            </a:fontRef>
          </p:style>
        </p:cxnSp>
      </p:grpSp>
      <p:pic>
        <p:nvPicPr>
          <p:cNvPr id="59" name="Picture 58">
            <a:extLst>
              <a:ext uri="{FF2B5EF4-FFF2-40B4-BE49-F238E27FC236}">
                <a16:creationId xmlns:a16="http://schemas.microsoft.com/office/drawing/2014/main" id="{F5B05E86-9C03-45B4-BAEF-A8C4453DC3B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820369" y="4658230"/>
            <a:ext cx="334415" cy="365760"/>
          </a:xfrm>
          <a:prstGeom prst="rect">
            <a:avLst/>
          </a:prstGeom>
        </p:spPr>
      </p:pic>
      <p:sp>
        <p:nvSpPr>
          <p:cNvPr id="60" name="Freeform 72">
            <a:extLst>
              <a:ext uri="{FF2B5EF4-FFF2-40B4-BE49-F238E27FC236}">
                <a16:creationId xmlns:a16="http://schemas.microsoft.com/office/drawing/2014/main" id="{2B6D140D-075C-411A-87D1-524BEB4DBE82}"/>
              </a:ext>
            </a:extLst>
          </p:cNvPr>
          <p:cNvSpPr>
            <a:spLocks noChangeAspect="1"/>
          </p:cNvSpPr>
          <p:nvPr/>
        </p:nvSpPr>
        <p:spPr bwMode="black">
          <a:xfrm>
            <a:off x="5397944" y="3725314"/>
            <a:ext cx="346023" cy="347472"/>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62" name="TextBox 61">
            <a:extLst>
              <a:ext uri="{FF2B5EF4-FFF2-40B4-BE49-F238E27FC236}">
                <a16:creationId xmlns:a16="http://schemas.microsoft.com/office/drawing/2014/main" id="{09234F1E-F55D-4C4B-89B9-681E10B74F1D}"/>
              </a:ext>
            </a:extLst>
          </p:cNvPr>
          <p:cNvSpPr txBox="1"/>
          <p:nvPr/>
        </p:nvSpPr>
        <p:spPr>
          <a:xfrm>
            <a:off x="1393216" y="5061238"/>
            <a:ext cx="1188720" cy="338554"/>
          </a:xfrm>
          <a:prstGeom prst="rect">
            <a:avLst/>
          </a:prstGeom>
          <a:noFill/>
        </p:spPr>
        <p:txBody>
          <a:bodyPr wrap="square" rtlCol="0">
            <a:spAutoFit/>
          </a:bodyPr>
          <a:lstStyle/>
          <a:p>
            <a:pPr algn="ctr"/>
            <a:r>
              <a:rPr lang="en-US" sz="1600"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Trigger</a:t>
            </a:r>
          </a:p>
        </p:txBody>
      </p:sp>
      <p:sp>
        <p:nvSpPr>
          <p:cNvPr id="2" name="Oval 1">
            <a:extLst>
              <a:ext uri="{FF2B5EF4-FFF2-40B4-BE49-F238E27FC236}">
                <a16:creationId xmlns:a16="http://schemas.microsoft.com/office/drawing/2014/main" id="{F72F090A-1C66-4870-B728-9B8F63265118}"/>
              </a:ext>
            </a:extLst>
          </p:cNvPr>
          <p:cNvSpPr/>
          <p:nvPr/>
        </p:nvSpPr>
        <p:spPr bwMode="auto">
          <a:xfrm>
            <a:off x="2284508" y="4838257"/>
            <a:ext cx="228600" cy="228600"/>
          </a:xfrm>
          <a:prstGeom prst="ellipse">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3" name="TextBox 62">
            <a:extLst>
              <a:ext uri="{FF2B5EF4-FFF2-40B4-BE49-F238E27FC236}">
                <a16:creationId xmlns:a16="http://schemas.microsoft.com/office/drawing/2014/main" id="{A3623EC5-F797-4886-97A5-6FF4BB554CB1}"/>
              </a:ext>
            </a:extLst>
          </p:cNvPr>
          <p:cNvSpPr txBox="1"/>
          <p:nvPr/>
        </p:nvSpPr>
        <p:spPr>
          <a:xfrm>
            <a:off x="5654698" y="3551614"/>
            <a:ext cx="1740090" cy="338554"/>
          </a:xfrm>
          <a:prstGeom prst="rect">
            <a:avLst/>
          </a:prstGeom>
          <a:noFill/>
        </p:spPr>
        <p:txBody>
          <a:bodyPr wrap="square" rtlCol="0">
            <a:spAutoFit/>
          </a:bodyPr>
          <a:lstStyle/>
          <a:p>
            <a:pPr algn="ctr"/>
            <a:r>
              <a:rPr lang="en-US" sz="1600"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Input Binding</a:t>
            </a:r>
          </a:p>
        </p:txBody>
      </p:sp>
      <p:sp>
        <p:nvSpPr>
          <p:cNvPr id="64" name="Oval 63">
            <a:extLst>
              <a:ext uri="{FF2B5EF4-FFF2-40B4-BE49-F238E27FC236}">
                <a16:creationId xmlns:a16="http://schemas.microsoft.com/office/drawing/2014/main" id="{49557DFD-5489-46CE-89F2-A4F437AE1171}"/>
              </a:ext>
            </a:extLst>
          </p:cNvPr>
          <p:cNvSpPr/>
          <p:nvPr/>
        </p:nvSpPr>
        <p:spPr bwMode="auto">
          <a:xfrm>
            <a:off x="5207323" y="3162390"/>
            <a:ext cx="228600" cy="228600"/>
          </a:xfrm>
          <a:prstGeom prst="ellipse">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Freeform: Shape 8">
            <a:extLst>
              <a:ext uri="{FF2B5EF4-FFF2-40B4-BE49-F238E27FC236}">
                <a16:creationId xmlns:a16="http://schemas.microsoft.com/office/drawing/2014/main" id="{D058DD21-15A1-4994-BFFE-EBED7C116B44}"/>
              </a:ext>
            </a:extLst>
          </p:cNvPr>
          <p:cNvSpPr/>
          <p:nvPr/>
        </p:nvSpPr>
        <p:spPr>
          <a:xfrm flipV="1">
            <a:off x="5182684" y="6011018"/>
            <a:ext cx="380727" cy="380727"/>
          </a:xfrm>
          <a:custGeom>
            <a:avLst/>
            <a:gdLst>
              <a:gd name="connsiteX0" fmla="*/ 190796 w 380726"/>
              <a:gd name="connsiteY0" fmla="*/ 255693 h 380726"/>
              <a:gd name="connsiteX1" fmla="*/ 125899 w 380726"/>
              <a:gd name="connsiteY1" fmla="*/ 190796 h 380726"/>
              <a:gd name="connsiteX2" fmla="*/ 190796 w 380726"/>
              <a:gd name="connsiteY2" fmla="*/ 125899 h 380726"/>
              <a:gd name="connsiteX3" fmla="*/ 255693 w 380726"/>
              <a:gd name="connsiteY3" fmla="*/ 190796 h 380726"/>
              <a:gd name="connsiteX4" fmla="*/ 190796 w 380726"/>
              <a:gd name="connsiteY4" fmla="*/ 255693 h 380726"/>
              <a:gd name="connsiteX5" fmla="*/ 337030 w 380726"/>
              <a:gd name="connsiteY5" fmla="*/ 150128 h 380726"/>
              <a:gd name="connsiteX6" fmla="*/ 323185 w 380726"/>
              <a:gd name="connsiteY6" fmla="*/ 116381 h 380726"/>
              <a:gd name="connsiteX7" fmla="*/ 337030 w 380726"/>
              <a:gd name="connsiteY7" fmla="*/ 75713 h 380726"/>
              <a:gd name="connsiteX8" fmla="*/ 305880 w 380726"/>
              <a:gd name="connsiteY8" fmla="*/ 44562 h 380726"/>
              <a:gd name="connsiteX9" fmla="*/ 265211 w 380726"/>
              <a:gd name="connsiteY9" fmla="*/ 58407 h 380726"/>
              <a:gd name="connsiteX10" fmla="*/ 231465 w 380726"/>
              <a:gd name="connsiteY10" fmla="*/ 44562 h 380726"/>
              <a:gd name="connsiteX11" fmla="*/ 212428 w 380726"/>
              <a:gd name="connsiteY11" fmla="*/ 6490 h 380726"/>
              <a:gd name="connsiteX12" fmla="*/ 169164 w 380726"/>
              <a:gd name="connsiteY12" fmla="*/ 6490 h 380726"/>
              <a:gd name="connsiteX13" fmla="*/ 150128 w 380726"/>
              <a:gd name="connsiteY13" fmla="*/ 44562 h 380726"/>
              <a:gd name="connsiteX14" fmla="*/ 116381 w 380726"/>
              <a:gd name="connsiteY14" fmla="*/ 58407 h 380726"/>
              <a:gd name="connsiteX15" fmla="*/ 75713 w 380726"/>
              <a:gd name="connsiteY15" fmla="*/ 44562 h 380726"/>
              <a:gd name="connsiteX16" fmla="*/ 44562 w 380726"/>
              <a:gd name="connsiteY16" fmla="*/ 75713 h 380726"/>
              <a:gd name="connsiteX17" fmla="*/ 58407 w 380726"/>
              <a:gd name="connsiteY17" fmla="*/ 116381 h 380726"/>
              <a:gd name="connsiteX18" fmla="*/ 44562 w 380726"/>
              <a:gd name="connsiteY18" fmla="*/ 150128 h 380726"/>
              <a:gd name="connsiteX19" fmla="*/ 6490 w 380726"/>
              <a:gd name="connsiteY19" fmla="*/ 169164 h 380726"/>
              <a:gd name="connsiteX20" fmla="*/ 6490 w 380726"/>
              <a:gd name="connsiteY20" fmla="*/ 212428 h 380726"/>
              <a:gd name="connsiteX21" fmla="*/ 44562 w 380726"/>
              <a:gd name="connsiteY21" fmla="*/ 231465 h 380726"/>
              <a:gd name="connsiteX22" fmla="*/ 58407 w 380726"/>
              <a:gd name="connsiteY22" fmla="*/ 265211 h 380726"/>
              <a:gd name="connsiteX23" fmla="*/ 44562 w 380726"/>
              <a:gd name="connsiteY23" fmla="*/ 305880 h 380726"/>
              <a:gd name="connsiteX24" fmla="*/ 74847 w 380726"/>
              <a:gd name="connsiteY24" fmla="*/ 336165 h 380726"/>
              <a:gd name="connsiteX25" fmla="*/ 115516 w 380726"/>
              <a:gd name="connsiteY25" fmla="*/ 322320 h 380726"/>
              <a:gd name="connsiteX26" fmla="*/ 149262 w 380726"/>
              <a:gd name="connsiteY26" fmla="*/ 336165 h 380726"/>
              <a:gd name="connsiteX27" fmla="*/ 168299 w 380726"/>
              <a:gd name="connsiteY27" fmla="*/ 374237 h 380726"/>
              <a:gd name="connsiteX28" fmla="*/ 211563 w 380726"/>
              <a:gd name="connsiteY28" fmla="*/ 374237 h 380726"/>
              <a:gd name="connsiteX29" fmla="*/ 230599 w 380726"/>
              <a:gd name="connsiteY29" fmla="*/ 336165 h 380726"/>
              <a:gd name="connsiteX30" fmla="*/ 264346 w 380726"/>
              <a:gd name="connsiteY30" fmla="*/ 322320 h 380726"/>
              <a:gd name="connsiteX31" fmla="*/ 305014 w 380726"/>
              <a:gd name="connsiteY31" fmla="*/ 336165 h 380726"/>
              <a:gd name="connsiteX32" fmla="*/ 336165 w 380726"/>
              <a:gd name="connsiteY32" fmla="*/ 305880 h 380726"/>
              <a:gd name="connsiteX33" fmla="*/ 322320 w 380726"/>
              <a:gd name="connsiteY33" fmla="*/ 265211 h 380726"/>
              <a:gd name="connsiteX34" fmla="*/ 337030 w 380726"/>
              <a:gd name="connsiteY34" fmla="*/ 231465 h 380726"/>
              <a:gd name="connsiteX35" fmla="*/ 375103 w 380726"/>
              <a:gd name="connsiteY35" fmla="*/ 212428 h 380726"/>
              <a:gd name="connsiteX36" fmla="*/ 375103 w 380726"/>
              <a:gd name="connsiteY36" fmla="*/ 169164 h 380726"/>
              <a:gd name="connsiteX37" fmla="*/ 337030 w 380726"/>
              <a:gd name="connsiteY37" fmla="*/ 150128 h 38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0726" h="380726">
                <a:moveTo>
                  <a:pt x="190796" y="255693"/>
                </a:moveTo>
                <a:cubicBezTo>
                  <a:pt x="154454" y="255693"/>
                  <a:pt x="125899" y="226273"/>
                  <a:pt x="125899" y="190796"/>
                </a:cubicBezTo>
                <a:cubicBezTo>
                  <a:pt x="125899" y="155319"/>
                  <a:pt x="155319" y="125899"/>
                  <a:pt x="190796" y="125899"/>
                </a:cubicBezTo>
                <a:cubicBezTo>
                  <a:pt x="227138" y="125899"/>
                  <a:pt x="255693" y="155319"/>
                  <a:pt x="255693" y="190796"/>
                </a:cubicBezTo>
                <a:cubicBezTo>
                  <a:pt x="255693" y="226273"/>
                  <a:pt x="226273" y="255693"/>
                  <a:pt x="190796" y="255693"/>
                </a:cubicBezTo>
                <a:close/>
                <a:moveTo>
                  <a:pt x="337030" y="150128"/>
                </a:moveTo>
                <a:cubicBezTo>
                  <a:pt x="333569" y="138014"/>
                  <a:pt x="329242" y="126765"/>
                  <a:pt x="323185" y="116381"/>
                </a:cubicBezTo>
                <a:lnTo>
                  <a:pt x="337030" y="75713"/>
                </a:lnTo>
                <a:lnTo>
                  <a:pt x="305880" y="44562"/>
                </a:lnTo>
                <a:lnTo>
                  <a:pt x="265211" y="58407"/>
                </a:lnTo>
                <a:cubicBezTo>
                  <a:pt x="254827" y="52350"/>
                  <a:pt x="243579" y="48024"/>
                  <a:pt x="231465" y="44562"/>
                </a:cubicBezTo>
                <a:lnTo>
                  <a:pt x="212428" y="6490"/>
                </a:lnTo>
                <a:lnTo>
                  <a:pt x="169164" y="6490"/>
                </a:lnTo>
                <a:lnTo>
                  <a:pt x="150128" y="44562"/>
                </a:lnTo>
                <a:cubicBezTo>
                  <a:pt x="138014" y="48024"/>
                  <a:pt x="126765" y="52350"/>
                  <a:pt x="116381" y="58407"/>
                </a:cubicBezTo>
                <a:lnTo>
                  <a:pt x="75713" y="44562"/>
                </a:lnTo>
                <a:lnTo>
                  <a:pt x="44562" y="75713"/>
                </a:lnTo>
                <a:lnTo>
                  <a:pt x="58407" y="116381"/>
                </a:lnTo>
                <a:cubicBezTo>
                  <a:pt x="52350" y="126765"/>
                  <a:pt x="48024" y="138014"/>
                  <a:pt x="44562" y="150128"/>
                </a:cubicBezTo>
                <a:lnTo>
                  <a:pt x="6490" y="169164"/>
                </a:lnTo>
                <a:lnTo>
                  <a:pt x="6490" y="212428"/>
                </a:lnTo>
                <a:lnTo>
                  <a:pt x="44562" y="231465"/>
                </a:lnTo>
                <a:cubicBezTo>
                  <a:pt x="48024" y="243579"/>
                  <a:pt x="52350" y="254827"/>
                  <a:pt x="58407" y="265211"/>
                </a:cubicBezTo>
                <a:lnTo>
                  <a:pt x="44562" y="305880"/>
                </a:lnTo>
                <a:lnTo>
                  <a:pt x="74847" y="336165"/>
                </a:lnTo>
                <a:lnTo>
                  <a:pt x="115516" y="322320"/>
                </a:lnTo>
                <a:cubicBezTo>
                  <a:pt x="125899" y="328377"/>
                  <a:pt x="137148" y="332703"/>
                  <a:pt x="149262" y="336165"/>
                </a:cubicBezTo>
                <a:lnTo>
                  <a:pt x="168299" y="374237"/>
                </a:lnTo>
                <a:lnTo>
                  <a:pt x="211563" y="374237"/>
                </a:lnTo>
                <a:lnTo>
                  <a:pt x="230599" y="336165"/>
                </a:lnTo>
                <a:cubicBezTo>
                  <a:pt x="242713" y="332703"/>
                  <a:pt x="253962" y="328377"/>
                  <a:pt x="264346" y="322320"/>
                </a:cubicBezTo>
                <a:lnTo>
                  <a:pt x="305014" y="336165"/>
                </a:lnTo>
                <a:lnTo>
                  <a:pt x="336165" y="305880"/>
                </a:lnTo>
                <a:lnTo>
                  <a:pt x="322320" y="265211"/>
                </a:lnTo>
                <a:cubicBezTo>
                  <a:pt x="328377" y="254827"/>
                  <a:pt x="333569" y="242713"/>
                  <a:pt x="337030" y="231465"/>
                </a:cubicBezTo>
                <a:lnTo>
                  <a:pt x="375103" y="212428"/>
                </a:lnTo>
                <a:lnTo>
                  <a:pt x="375103" y="169164"/>
                </a:lnTo>
                <a:lnTo>
                  <a:pt x="337030" y="150128"/>
                </a:lnTo>
                <a:close/>
              </a:path>
            </a:pathLst>
          </a:custGeom>
          <a:solidFill>
            <a:schemeClr val="bg1">
              <a:lumMod val="50000"/>
            </a:scheme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F0F0AF39-A0BD-4567-988E-67BDCCB0AB54}"/>
              </a:ext>
            </a:extLst>
          </p:cNvPr>
          <p:cNvSpPr/>
          <p:nvPr/>
        </p:nvSpPr>
        <p:spPr>
          <a:xfrm flipV="1">
            <a:off x="4987129" y="5696053"/>
            <a:ext cx="380727" cy="380727"/>
          </a:xfrm>
          <a:custGeom>
            <a:avLst/>
            <a:gdLst>
              <a:gd name="connsiteX0" fmla="*/ 190796 w 380726"/>
              <a:gd name="connsiteY0" fmla="*/ 255693 h 380726"/>
              <a:gd name="connsiteX1" fmla="*/ 125899 w 380726"/>
              <a:gd name="connsiteY1" fmla="*/ 190796 h 380726"/>
              <a:gd name="connsiteX2" fmla="*/ 190796 w 380726"/>
              <a:gd name="connsiteY2" fmla="*/ 125899 h 380726"/>
              <a:gd name="connsiteX3" fmla="*/ 255693 w 380726"/>
              <a:gd name="connsiteY3" fmla="*/ 190796 h 380726"/>
              <a:gd name="connsiteX4" fmla="*/ 190796 w 380726"/>
              <a:gd name="connsiteY4" fmla="*/ 255693 h 380726"/>
              <a:gd name="connsiteX5" fmla="*/ 190796 w 380726"/>
              <a:gd name="connsiteY5" fmla="*/ 255693 h 380726"/>
              <a:gd name="connsiteX6" fmla="*/ 323185 w 380726"/>
              <a:gd name="connsiteY6" fmla="*/ 116381 h 380726"/>
              <a:gd name="connsiteX7" fmla="*/ 337030 w 380726"/>
              <a:gd name="connsiteY7" fmla="*/ 75713 h 380726"/>
              <a:gd name="connsiteX8" fmla="*/ 305880 w 380726"/>
              <a:gd name="connsiteY8" fmla="*/ 44562 h 380726"/>
              <a:gd name="connsiteX9" fmla="*/ 265211 w 380726"/>
              <a:gd name="connsiteY9" fmla="*/ 58407 h 380726"/>
              <a:gd name="connsiteX10" fmla="*/ 231465 w 380726"/>
              <a:gd name="connsiteY10" fmla="*/ 44562 h 380726"/>
              <a:gd name="connsiteX11" fmla="*/ 212428 w 380726"/>
              <a:gd name="connsiteY11" fmla="*/ 6490 h 380726"/>
              <a:gd name="connsiteX12" fmla="*/ 169164 w 380726"/>
              <a:gd name="connsiteY12" fmla="*/ 6490 h 380726"/>
              <a:gd name="connsiteX13" fmla="*/ 150128 w 380726"/>
              <a:gd name="connsiteY13" fmla="*/ 44562 h 380726"/>
              <a:gd name="connsiteX14" fmla="*/ 116381 w 380726"/>
              <a:gd name="connsiteY14" fmla="*/ 58407 h 380726"/>
              <a:gd name="connsiteX15" fmla="*/ 75713 w 380726"/>
              <a:gd name="connsiteY15" fmla="*/ 44562 h 380726"/>
              <a:gd name="connsiteX16" fmla="*/ 45428 w 380726"/>
              <a:gd name="connsiteY16" fmla="*/ 74847 h 380726"/>
              <a:gd name="connsiteX17" fmla="*/ 58407 w 380726"/>
              <a:gd name="connsiteY17" fmla="*/ 115516 h 380726"/>
              <a:gd name="connsiteX18" fmla="*/ 44562 w 380726"/>
              <a:gd name="connsiteY18" fmla="*/ 149262 h 380726"/>
              <a:gd name="connsiteX19" fmla="*/ 6490 w 380726"/>
              <a:gd name="connsiteY19" fmla="*/ 168299 h 380726"/>
              <a:gd name="connsiteX20" fmla="*/ 6490 w 380726"/>
              <a:gd name="connsiteY20" fmla="*/ 211563 h 380726"/>
              <a:gd name="connsiteX21" fmla="*/ 44562 w 380726"/>
              <a:gd name="connsiteY21" fmla="*/ 230599 h 380726"/>
              <a:gd name="connsiteX22" fmla="*/ 58407 w 380726"/>
              <a:gd name="connsiteY22" fmla="*/ 264346 h 380726"/>
              <a:gd name="connsiteX23" fmla="*/ 45428 w 380726"/>
              <a:gd name="connsiteY23" fmla="*/ 305014 h 380726"/>
              <a:gd name="connsiteX24" fmla="*/ 75713 w 380726"/>
              <a:gd name="connsiteY24" fmla="*/ 335299 h 380726"/>
              <a:gd name="connsiteX25" fmla="*/ 116381 w 380726"/>
              <a:gd name="connsiteY25" fmla="*/ 322320 h 380726"/>
              <a:gd name="connsiteX26" fmla="*/ 150128 w 380726"/>
              <a:gd name="connsiteY26" fmla="*/ 336165 h 380726"/>
              <a:gd name="connsiteX27" fmla="*/ 169164 w 380726"/>
              <a:gd name="connsiteY27" fmla="*/ 374237 h 380726"/>
              <a:gd name="connsiteX28" fmla="*/ 212428 w 380726"/>
              <a:gd name="connsiteY28" fmla="*/ 374237 h 380726"/>
              <a:gd name="connsiteX29" fmla="*/ 231465 w 380726"/>
              <a:gd name="connsiteY29" fmla="*/ 336165 h 380726"/>
              <a:gd name="connsiteX30" fmla="*/ 265211 w 380726"/>
              <a:gd name="connsiteY30" fmla="*/ 322320 h 380726"/>
              <a:gd name="connsiteX31" fmla="*/ 305880 w 380726"/>
              <a:gd name="connsiteY31" fmla="*/ 336165 h 380726"/>
              <a:gd name="connsiteX32" fmla="*/ 336165 w 380726"/>
              <a:gd name="connsiteY32" fmla="*/ 305014 h 380726"/>
              <a:gd name="connsiteX33" fmla="*/ 323185 w 380726"/>
              <a:gd name="connsiteY33" fmla="*/ 265211 h 380726"/>
              <a:gd name="connsiteX34" fmla="*/ 337030 w 380726"/>
              <a:gd name="connsiteY34" fmla="*/ 231465 h 380726"/>
              <a:gd name="connsiteX35" fmla="*/ 375103 w 380726"/>
              <a:gd name="connsiteY35" fmla="*/ 212428 h 380726"/>
              <a:gd name="connsiteX36" fmla="*/ 375103 w 380726"/>
              <a:gd name="connsiteY36" fmla="*/ 169164 h 380726"/>
              <a:gd name="connsiteX37" fmla="*/ 337030 w 380726"/>
              <a:gd name="connsiteY37" fmla="*/ 150128 h 380726"/>
              <a:gd name="connsiteX38" fmla="*/ 323185 w 380726"/>
              <a:gd name="connsiteY38" fmla="*/ 116381 h 38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80726" h="380726">
                <a:moveTo>
                  <a:pt x="190796" y="255693"/>
                </a:moveTo>
                <a:cubicBezTo>
                  <a:pt x="154454" y="255693"/>
                  <a:pt x="125899" y="226273"/>
                  <a:pt x="125899" y="190796"/>
                </a:cubicBezTo>
                <a:cubicBezTo>
                  <a:pt x="125899" y="154454"/>
                  <a:pt x="155319" y="125899"/>
                  <a:pt x="190796" y="125899"/>
                </a:cubicBezTo>
                <a:cubicBezTo>
                  <a:pt x="227138" y="125899"/>
                  <a:pt x="255693" y="155319"/>
                  <a:pt x="255693" y="190796"/>
                </a:cubicBezTo>
                <a:cubicBezTo>
                  <a:pt x="255693" y="226273"/>
                  <a:pt x="227138" y="255693"/>
                  <a:pt x="190796" y="255693"/>
                </a:cubicBezTo>
                <a:lnTo>
                  <a:pt x="190796" y="255693"/>
                </a:lnTo>
                <a:close/>
                <a:moveTo>
                  <a:pt x="323185" y="116381"/>
                </a:moveTo>
                <a:lnTo>
                  <a:pt x="337030" y="75713"/>
                </a:lnTo>
                <a:lnTo>
                  <a:pt x="305880" y="44562"/>
                </a:lnTo>
                <a:lnTo>
                  <a:pt x="265211" y="58407"/>
                </a:lnTo>
                <a:cubicBezTo>
                  <a:pt x="254827" y="52350"/>
                  <a:pt x="242713" y="48024"/>
                  <a:pt x="231465" y="44562"/>
                </a:cubicBezTo>
                <a:lnTo>
                  <a:pt x="212428" y="6490"/>
                </a:lnTo>
                <a:lnTo>
                  <a:pt x="169164" y="6490"/>
                </a:lnTo>
                <a:lnTo>
                  <a:pt x="150128" y="44562"/>
                </a:lnTo>
                <a:cubicBezTo>
                  <a:pt x="138014" y="48024"/>
                  <a:pt x="126765" y="52350"/>
                  <a:pt x="116381" y="58407"/>
                </a:cubicBezTo>
                <a:lnTo>
                  <a:pt x="75713" y="44562"/>
                </a:lnTo>
                <a:lnTo>
                  <a:pt x="45428" y="74847"/>
                </a:lnTo>
                <a:lnTo>
                  <a:pt x="58407" y="115516"/>
                </a:lnTo>
                <a:cubicBezTo>
                  <a:pt x="52350" y="125899"/>
                  <a:pt x="48024" y="138014"/>
                  <a:pt x="44562" y="149262"/>
                </a:cubicBezTo>
                <a:lnTo>
                  <a:pt x="6490" y="168299"/>
                </a:lnTo>
                <a:lnTo>
                  <a:pt x="6490" y="211563"/>
                </a:lnTo>
                <a:lnTo>
                  <a:pt x="44562" y="230599"/>
                </a:lnTo>
                <a:cubicBezTo>
                  <a:pt x="48024" y="242713"/>
                  <a:pt x="52350" y="253962"/>
                  <a:pt x="58407" y="264346"/>
                </a:cubicBezTo>
                <a:lnTo>
                  <a:pt x="45428" y="305014"/>
                </a:lnTo>
                <a:lnTo>
                  <a:pt x="75713" y="335299"/>
                </a:lnTo>
                <a:lnTo>
                  <a:pt x="116381" y="322320"/>
                </a:lnTo>
                <a:cubicBezTo>
                  <a:pt x="126765" y="328377"/>
                  <a:pt x="138014" y="332703"/>
                  <a:pt x="150128" y="336165"/>
                </a:cubicBezTo>
                <a:lnTo>
                  <a:pt x="169164" y="374237"/>
                </a:lnTo>
                <a:lnTo>
                  <a:pt x="212428" y="374237"/>
                </a:lnTo>
                <a:lnTo>
                  <a:pt x="231465" y="336165"/>
                </a:lnTo>
                <a:cubicBezTo>
                  <a:pt x="243579" y="332703"/>
                  <a:pt x="254827" y="328377"/>
                  <a:pt x="265211" y="322320"/>
                </a:cubicBezTo>
                <a:lnTo>
                  <a:pt x="305880" y="336165"/>
                </a:lnTo>
                <a:lnTo>
                  <a:pt x="336165" y="305014"/>
                </a:lnTo>
                <a:lnTo>
                  <a:pt x="323185" y="265211"/>
                </a:lnTo>
                <a:cubicBezTo>
                  <a:pt x="329242" y="254827"/>
                  <a:pt x="333569" y="243579"/>
                  <a:pt x="337030" y="231465"/>
                </a:cubicBezTo>
                <a:lnTo>
                  <a:pt x="375103" y="212428"/>
                </a:lnTo>
                <a:lnTo>
                  <a:pt x="375103" y="169164"/>
                </a:lnTo>
                <a:lnTo>
                  <a:pt x="337030" y="150128"/>
                </a:lnTo>
                <a:cubicBezTo>
                  <a:pt x="333569" y="138014"/>
                  <a:pt x="329242" y="126765"/>
                  <a:pt x="323185" y="116381"/>
                </a:cubicBezTo>
                <a:close/>
              </a:path>
            </a:pathLst>
          </a:custGeom>
          <a:solidFill>
            <a:schemeClr val="bg1">
              <a:lumMod val="50000"/>
            </a:schemeClr>
          </a:solidFill>
          <a:ln w="9525" cap="flat">
            <a:noFill/>
            <a:prstDash val="solid"/>
            <a:miter/>
          </a:ln>
        </p:spPr>
        <p:txBody>
          <a:bodyPr rtlCol="0" anchor="ctr"/>
          <a:lstStyle/>
          <a:p>
            <a:endParaRPr lang="en-US"/>
          </a:p>
        </p:txBody>
      </p:sp>
      <p:grpSp>
        <p:nvGrpSpPr>
          <p:cNvPr id="15" name="Group 14">
            <a:extLst>
              <a:ext uri="{FF2B5EF4-FFF2-40B4-BE49-F238E27FC236}">
                <a16:creationId xmlns:a16="http://schemas.microsoft.com/office/drawing/2014/main" id="{B874196F-878F-4A7B-9C84-ECEE819DFF47}"/>
              </a:ext>
            </a:extLst>
          </p:cNvPr>
          <p:cNvGrpSpPr/>
          <p:nvPr/>
        </p:nvGrpSpPr>
        <p:grpSpPr>
          <a:xfrm>
            <a:off x="9343598" y="4468282"/>
            <a:ext cx="1459145" cy="1240273"/>
            <a:chOff x="7769915" y="4672618"/>
            <a:chExt cx="914400" cy="777240"/>
          </a:xfrm>
        </p:grpSpPr>
        <p:sp>
          <p:nvSpPr>
            <p:cNvPr id="66" name="Freeform: Shape 65">
              <a:extLst>
                <a:ext uri="{FF2B5EF4-FFF2-40B4-BE49-F238E27FC236}">
                  <a16:creationId xmlns:a16="http://schemas.microsoft.com/office/drawing/2014/main" id="{104F1580-7E18-4005-B06C-CBD68EBE4D8D}"/>
                </a:ext>
              </a:extLst>
            </p:cNvPr>
            <p:cNvSpPr/>
            <p:nvPr/>
          </p:nvSpPr>
          <p:spPr>
            <a:xfrm>
              <a:off x="7769915" y="4672618"/>
              <a:ext cx="914400" cy="777240"/>
            </a:xfrm>
            <a:custGeom>
              <a:avLst/>
              <a:gdLst>
                <a:gd name="connsiteX0" fmla="*/ 282416 w 381000"/>
                <a:gd name="connsiteY0" fmla="*/ 7144 h 323850"/>
                <a:gd name="connsiteX1" fmla="*/ 98584 w 381000"/>
                <a:gd name="connsiteY1" fmla="*/ 7144 h 323850"/>
                <a:gd name="connsiteX2" fmla="*/ 7144 w 381000"/>
                <a:gd name="connsiteY2" fmla="*/ 166211 h 323850"/>
                <a:gd name="connsiteX3" fmla="*/ 98584 w 381000"/>
                <a:gd name="connsiteY3" fmla="*/ 325279 h 323850"/>
                <a:gd name="connsiteX4" fmla="*/ 282416 w 381000"/>
                <a:gd name="connsiteY4" fmla="*/ 325279 h 323850"/>
                <a:gd name="connsiteX5" fmla="*/ 373856 w 381000"/>
                <a:gd name="connsiteY5" fmla="*/ 166211 h 323850"/>
                <a:gd name="connsiteX6" fmla="*/ 282416 w 381000"/>
                <a:gd name="connsiteY6" fmla="*/ 7144 h 323850"/>
                <a:gd name="connsiteX7" fmla="*/ 283369 w 381000"/>
                <a:gd name="connsiteY7" fmla="*/ 237649 h 323850"/>
                <a:gd name="connsiteX8" fmla="*/ 258604 w 381000"/>
                <a:gd name="connsiteY8" fmla="*/ 262414 h 323850"/>
                <a:gd name="connsiteX9" fmla="*/ 123349 w 381000"/>
                <a:gd name="connsiteY9" fmla="*/ 262414 h 323850"/>
                <a:gd name="connsiteX10" fmla="*/ 98584 w 381000"/>
                <a:gd name="connsiteY10" fmla="*/ 237649 h 323850"/>
                <a:gd name="connsiteX11" fmla="*/ 98584 w 381000"/>
                <a:gd name="connsiteY11" fmla="*/ 95726 h 323850"/>
                <a:gd name="connsiteX12" fmla="*/ 123349 w 381000"/>
                <a:gd name="connsiteY12" fmla="*/ 70961 h 323850"/>
                <a:gd name="connsiteX13" fmla="*/ 223361 w 381000"/>
                <a:gd name="connsiteY13" fmla="*/ 70961 h 323850"/>
                <a:gd name="connsiteX14" fmla="*/ 242411 w 381000"/>
                <a:gd name="connsiteY14" fmla="*/ 70961 h 323850"/>
                <a:gd name="connsiteX15" fmla="*/ 245269 w 381000"/>
                <a:gd name="connsiteY15" fmla="*/ 70961 h 323850"/>
                <a:gd name="connsiteX16" fmla="*/ 283369 w 381000"/>
                <a:gd name="connsiteY16" fmla="*/ 109061 h 323850"/>
                <a:gd name="connsiteX17" fmla="*/ 283369 w 381000"/>
                <a:gd name="connsiteY17" fmla="*/ 129064 h 323850"/>
                <a:gd name="connsiteX18" fmla="*/ 283369 w 381000"/>
                <a:gd name="connsiteY18" fmla="*/ 237649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000" h="323850">
                  <a:moveTo>
                    <a:pt x="282416" y="7144"/>
                  </a:moveTo>
                  <a:lnTo>
                    <a:pt x="98584" y="7144"/>
                  </a:lnTo>
                  <a:lnTo>
                    <a:pt x="7144" y="166211"/>
                  </a:lnTo>
                  <a:lnTo>
                    <a:pt x="98584" y="325279"/>
                  </a:lnTo>
                  <a:lnTo>
                    <a:pt x="282416" y="325279"/>
                  </a:lnTo>
                  <a:lnTo>
                    <a:pt x="373856" y="166211"/>
                  </a:lnTo>
                  <a:lnTo>
                    <a:pt x="282416" y="7144"/>
                  </a:lnTo>
                  <a:close/>
                  <a:moveTo>
                    <a:pt x="283369" y="237649"/>
                  </a:moveTo>
                  <a:cubicBezTo>
                    <a:pt x="283369" y="250984"/>
                    <a:pt x="271939" y="262414"/>
                    <a:pt x="258604" y="262414"/>
                  </a:cubicBezTo>
                  <a:lnTo>
                    <a:pt x="123349" y="262414"/>
                  </a:lnTo>
                  <a:cubicBezTo>
                    <a:pt x="110014" y="262414"/>
                    <a:pt x="98584" y="250984"/>
                    <a:pt x="98584" y="237649"/>
                  </a:cubicBezTo>
                  <a:lnTo>
                    <a:pt x="98584" y="95726"/>
                  </a:lnTo>
                  <a:cubicBezTo>
                    <a:pt x="98584" y="82391"/>
                    <a:pt x="110014" y="70961"/>
                    <a:pt x="123349" y="70961"/>
                  </a:cubicBezTo>
                  <a:lnTo>
                    <a:pt x="223361" y="70961"/>
                  </a:lnTo>
                  <a:cubicBezTo>
                    <a:pt x="232886" y="70961"/>
                    <a:pt x="242411" y="70961"/>
                    <a:pt x="242411" y="70961"/>
                  </a:cubicBezTo>
                  <a:lnTo>
                    <a:pt x="245269" y="70961"/>
                  </a:lnTo>
                  <a:lnTo>
                    <a:pt x="283369" y="109061"/>
                  </a:lnTo>
                  <a:lnTo>
                    <a:pt x="283369" y="129064"/>
                  </a:lnTo>
                  <a:lnTo>
                    <a:pt x="283369" y="237649"/>
                  </a:lnTo>
                  <a:close/>
                </a:path>
              </a:pathLst>
            </a:custGeom>
            <a:solidFill>
              <a:srgbClr val="0078D7"/>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1C1B502-9C89-455B-9898-6CA91208BDDC}"/>
                </a:ext>
              </a:extLst>
            </p:cNvPr>
            <p:cNvSpPr/>
            <p:nvPr/>
          </p:nvSpPr>
          <p:spPr>
            <a:xfrm>
              <a:off x="8140247" y="5097814"/>
              <a:ext cx="68580" cy="114300"/>
            </a:xfrm>
            <a:custGeom>
              <a:avLst/>
              <a:gdLst>
                <a:gd name="connsiteX0" fmla="*/ 22384 w 28575"/>
                <a:gd name="connsiteY0" fmla="*/ 14764 h 47625"/>
                <a:gd name="connsiteX1" fmla="*/ 21431 w 28575"/>
                <a:gd name="connsiteY1" fmla="*/ 10954 h 47625"/>
                <a:gd name="connsiteX2" fmla="*/ 19526 w 28575"/>
                <a:gd name="connsiteY2" fmla="*/ 8096 h 47625"/>
                <a:gd name="connsiteX3" fmla="*/ 17621 w 28575"/>
                <a:gd name="connsiteY3" fmla="*/ 7144 h 47625"/>
                <a:gd name="connsiteX4" fmla="*/ 14764 w 28575"/>
                <a:gd name="connsiteY4" fmla="*/ 7144 h 47625"/>
                <a:gd name="connsiteX5" fmla="*/ 10954 w 28575"/>
                <a:gd name="connsiteY5" fmla="*/ 8096 h 47625"/>
                <a:gd name="connsiteX6" fmla="*/ 8096 w 28575"/>
                <a:gd name="connsiteY6" fmla="*/ 11906 h 47625"/>
                <a:gd name="connsiteX7" fmla="*/ 7144 w 28575"/>
                <a:gd name="connsiteY7" fmla="*/ 17621 h 47625"/>
                <a:gd name="connsiteX8" fmla="*/ 7144 w 28575"/>
                <a:gd name="connsiteY8" fmla="*/ 26194 h 47625"/>
                <a:gd name="connsiteX9" fmla="*/ 7144 w 28575"/>
                <a:gd name="connsiteY9" fmla="*/ 35719 h 47625"/>
                <a:gd name="connsiteX10" fmla="*/ 9049 w 28575"/>
                <a:gd name="connsiteY10" fmla="*/ 41434 h 47625"/>
                <a:gd name="connsiteX11" fmla="*/ 11906 w 28575"/>
                <a:gd name="connsiteY11" fmla="*/ 44291 h 47625"/>
                <a:gd name="connsiteX12" fmla="*/ 15716 w 28575"/>
                <a:gd name="connsiteY12" fmla="*/ 45244 h 47625"/>
                <a:gd name="connsiteX13" fmla="*/ 18574 w 28575"/>
                <a:gd name="connsiteY13" fmla="*/ 44291 h 47625"/>
                <a:gd name="connsiteX14" fmla="*/ 20479 w 28575"/>
                <a:gd name="connsiteY14" fmla="*/ 42386 h 47625"/>
                <a:gd name="connsiteX15" fmla="*/ 22384 w 28575"/>
                <a:gd name="connsiteY15" fmla="*/ 39529 h 47625"/>
                <a:gd name="connsiteX16" fmla="*/ 23336 w 28575"/>
                <a:gd name="connsiteY16" fmla="*/ 35719 h 47625"/>
                <a:gd name="connsiteX17" fmla="*/ 24289 w 28575"/>
                <a:gd name="connsiteY17" fmla="*/ 30956 h 47625"/>
                <a:gd name="connsiteX18" fmla="*/ 24289 w 28575"/>
                <a:gd name="connsiteY18" fmla="*/ 25241 h 47625"/>
                <a:gd name="connsiteX19" fmla="*/ 24289 w 28575"/>
                <a:gd name="connsiteY19" fmla="*/ 18574 h 47625"/>
                <a:gd name="connsiteX20" fmla="*/ 22384 w 28575"/>
                <a:gd name="connsiteY20" fmla="*/ 147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575" h="47625">
                  <a:moveTo>
                    <a:pt x="22384" y="14764"/>
                  </a:moveTo>
                  <a:cubicBezTo>
                    <a:pt x="22384" y="12859"/>
                    <a:pt x="21431" y="11906"/>
                    <a:pt x="21431" y="10954"/>
                  </a:cubicBezTo>
                  <a:cubicBezTo>
                    <a:pt x="21431" y="10001"/>
                    <a:pt x="20479" y="9049"/>
                    <a:pt x="19526" y="8096"/>
                  </a:cubicBezTo>
                  <a:cubicBezTo>
                    <a:pt x="18574" y="7144"/>
                    <a:pt x="18574" y="7144"/>
                    <a:pt x="17621" y="7144"/>
                  </a:cubicBezTo>
                  <a:cubicBezTo>
                    <a:pt x="16669" y="7144"/>
                    <a:pt x="15716" y="7144"/>
                    <a:pt x="14764" y="7144"/>
                  </a:cubicBezTo>
                  <a:cubicBezTo>
                    <a:pt x="12859" y="7144"/>
                    <a:pt x="11906" y="7144"/>
                    <a:pt x="10954" y="8096"/>
                  </a:cubicBezTo>
                  <a:cubicBezTo>
                    <a:pt x="10001" y="9049"/>
                    <a:pt x="9049" y="10001"/>
                    <a:pt x="8096" y="11906"/>
                  </a:cubicBezTo>
                  <a:cubicBezTo>
                    <a:pt x="7144" y="13811"/>
                    <a:pt x="7144" y="15716"/>
                    <a:pt x="7144" y="17621"/>
                  </a:cubicBezTo>
                  <a:cubicBezTo>
                    <a:pt x="7144" y="19526"/>
                    <a:pt x="7144" y="22384"/>
                    <a:pt x="7144" y="26194"/>
                  </a:cubicBezTo>
                  <a:cubicBezTo>
                    <a:pt x="7144" y="30004"/>
                    <a:pt x="7144" y="32861"/>
                    <a:pt x="7144" y="35719"/>
                  </a:cubicBezTo>
                  <a:cubicBezTo>
                    <a:pt x="7144" y="38576"/>
                    <a:pt x="8096" y="40481"/>
                    <a:pt x="9049" y="41434"/>
                  </a:cubicBezTo>
                  <a:cubicBezTo>
                    <a:pt x="10001" y="43339"/>
                    <a:pt x="10954" y="44291"/>
                    <a:pt x="11906" y="44291"/>
                  </a:cubicBezTo>
                  <a:cubicBezTo>
                    <a:pt x="12859" y="45244"/>
                    <a:pt x="13811" y="45244"/>
                    <a:pt x="15716" y="45244"/>
                  </a:cubicBezTo>
                  <a:cubicBezTo>
                    <a:pt x="16669" y="45244"/>
                    <a:pt x="17621" y="45244"/>
                    <a:pt x="18574" y="44291"/>
                  </a:cubicBezTo>
                  <a:cubicBezTo>
                    <a:pt x="19526" y="44291"/>
                    <a:pt x="20479" y="43339"/>
                    <a:pt x="20479" y="42386"/>
                  </a:cubicBezTo>
                  <a:cubicBezTo>
                    <a:pt x="21431" y="41434"/>
                    <a:pt x="21431" y="40481"/>
                    <a:pt x="22384" y="39529"/>
                  </a:cubicBezTo>
                  <a:cubicBezTo>
                    <a:pt x="22384" y="38576"/>
                    <a:pt x="23336" y="37624"/>
                    <a:pt x="23336" y="35719"/>
                  </a:cubicBezTo>
                  <a:cubicBezTo>
                    <a:pt x="23336" y="34766"/>
                    <a:pt x="23336" y="32861"/>
                    <a:pt x="24289" y="30956"/>
                  </a:cubicBezTo>
                  <a:cubicBezTo>
                    <a:pt x="24289" y="29051"/>
                    <a:pt x="24289" y="27146"/>
                    <a:pt x="24289" y="25241"/>
                  </a:cubicBezTo>
                  <a:cubicBezTo>
                    <a:pt x="24289" y="22384"/>
                    <a:pt x="24289" y="20479"/>
                    <a:pt x="24289" y="18574"/>
                  </a:cubicBezTo>
                  <a:cubicBezTo>
                    <a:pt x="22384" y="17621"/>
                    <a:pt x="22384" y="16669"/>
                    <a:pt x="22384" y="14764"/>
                  </a:cubicBezTo>
                  <a:close/>
                </a:path>
              </a:pathLst>
            </a:custGeom>
            <a:solidFill>
              <a:srgbClr val="0078D7"/>
            </a:solid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3FE9714F-3E04-46EB-A82A-1442474DE318}"/>
                </a:ext>
              </a:extLst>
            </p:cNvPr>
            <p:cNvSpPr/>
            <p:nvPr/>
          </p:nvSpPr>
          <p:spPr>
            <a:xfrm>
              <a:off x="8243118" y="4919506"/>
              <a:ext cx="68580" cy="114300"/>
            </a:xfrm>
            <a:custGeom>
              <a:avLst/>
              <a:gdLst>
                <a:gd name="connsiteX0" fmla="*/ 22384 w 28575"/>
                <a:gd name="connsiteY0" fmla="*/ 14764 h 47625"/>
                <a:gd name="connsiteX1" fmla="*/ 21431 w 28575"/>
                <a:gd name="connsiteY1" fmla="*/ 10954 h 47625"/>
                <a:gd name="connsiteX2" fmla="*/ 19526 w 28575"/>
                <a:gd name="connsiteY2" fmla="*/ 8096 h 47625"/>
                <a:gd name="connsiteX3" fmla="*/ 17621 w 28575"/>
                <a:gd name="connsiteY3" fmla="*/ 7144 h 47625"/>
                <a:gd name="connsiteX4" fmla="*/ 14764 w 28575"/>
                <a:gd name="connsiteY4" fmla="*/ 7144 h 47625"/>
                <a:gd name="connsiteX5" fmla="*/ 10954 w 28575"/>
                <a:gd name="connsiteY5" fmla="*/ 8096 h 47625"/>
                <a:gd name="connsiteX6" fmla="*/ 8096 w 28575"/>
                <a:gd name="connsiteY6" fmla="*/ 11906 h 47625"/>
                <a:gd name="connsiteX7" fmla="*/ 7144 w 28575"/>
                <a:gd name="connsiteY7" fmla="*/ 17621 h 47625"/>
                <a:gd name="connsiteX8" fmla="*/ 7144 w 28575"/>
                <a:gd name="connsiteY8" fmla="*/ 26194 h 47625"/>
                <a:gd name="connsiteX9" fmla="*/ 7144 w 28575"/>
                <a:gd name="connsiteY9" fmla="*/ 35719 h 47625"/>
                <a:gd name="connsiteX10" fmla="*/ 9049 w 28575"/>
                <a:gd name="connsiteY10" fmla="*/ 41434 h 47625"/>
                <a:gd name="connsiteX11" fmla="*/ 11906 w 28575"/>
                <a:gd name="connsiteY11" fmla="*/ 44291 h 47625"/>
                <a:gd name="connsiteX12" fmla="*/ 15716 w 28575"/>
                <a:gd name="connsiteY12" fmla="*/ 45244 h 47625"/>
                <a:gd name="connsiteX13" fmla="*/ 18574 w 28575"/>
                <a:gd name="connsiteY13" fmla="*/ 44291 h 47625"/>
                <a:gd name="connsiteX14" fmla="*/ 20479 w 28575"/>
                <a:gd name="connsiteY14" fmla="*/ 42386 h 47625"/>
                <a:gd name="connsiteX15" fmla="*/ 22384 w 28575"/>
                <a:gd name="connsiteY15" fmla="*/ 39529 h 47625"/>
                <a:gd name="connsiteX16" fmla="*/ 23336 w 28575"/>
                <a:gd name="connsiteY16" fmla="*/ 35719 h 47625"/>
                <a:gd name="connsiteX17" fmla="*/ 24289 w 28575"/>
                <a:gd name="connsiteY17" fmla="*/ 30956 h 47625"/>
                <a:gd name="connsiteX18" fmla="*/ 24289 w 28575"/>
                <a:gd name="connsiteY18" fmla="*/ 25241 h 47625"/>
                <a:gd name="connsiteX19" fmla="*/ 24289 w 28575"/>
                <a:gd name="connsiteY19" fmla="*/ 18574 h 47625"/>
                <a:gd name="connsiteX20" fmla="*/ 22384 w 28575"/>
                <a:gd name="connsiteY20" fmla="*/ 147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575" h="47625">
                  <a:moveTo>
                    <a:pt x="22384" y="14764"/>
                  </a:moveTo>
                  <a:cubicBezTo>
                    <a:pt x="22384" y="12859"/>
                    <a:pt x="21431" y="11906"/>
                    <a:pt x="21431" y="10954"/>
                  </a:cubicBezTo>
                  <a:cubicBezTo>
                    <a:pt x="21431" y="10001"/>
                    <a:pt x="20479" y="9049"/>
                    <a:pt x="19526" y="8096"/>
                  </a:cubicBezTo>
                  <a:cubicBezTo>
                    <a:pt x="18574" y="7144"/>
                    <a:pt x="18574" y="7144"/>
                    <a:pt x="17621" y="7144"/>
                  </a:cubicBezTo>
                  <a:cubicBezTo>
                    <a:pt x="16669" y="7144"/>
                    <a:pt x="15716" y="7144"/>
                    <a:pt x="14764" y="7144"/>
                  </a:cubicBezTo>
                  <a:cubicBezTo>
                    <a:pt x="12859" y="7144"/>
                    <a:pt x="11906" y="7144"/>
                    <a:pt x="10954" y="8096"/>
                  </a:cubicBezTo>
                  <a:cubicBezTo>
                    <a:pt x="10001" y="9049"/>
                    <a:pt x="9049" y="10001"/>
                    <a:pt x="8096" y="11906"/>
                  </a:cubicBezTo>
                  <a:cubicBezTo>
                    <a:pt x="7144" y="13811"/>
                    <a:pt x="7144" y="15716"/>
                    <a:pt x="7144" y="17621"/>
                  </a:cubicBezTo>
                  <a:cubicBezTo>
                    <a:pt x="7144" y="19526"/>
                    <a:pt x="7144" y="22384"/>
                    <a:pt x="7144" y="26194"/>
                  </a:cubicBezTo>
                  <a:cubicBezTo>
                    <a:pt x="7144" y="30004"/>
                    <a:pt x="7144" y="32861"/>
                    <a:pt x="7144" y="35719"/>
                  </a:cubicBezTo>
                  <a:cubicBezTo>
                    <a:pt x="7144" y="38576"/>
                    <a:pt x="8096" y="40481"/>
                    <a:pt x="9049" y="41434"/>
                  </a:cubicBezTo>
                  <a:cubicBezTo>
                    <a:pt x="10001" y="43339"/>
                    <a:pt x="10954" y="44291"/>
                    <a:pt x="11906" y="44291"/>
                  </a:cubicBezTo>
                  <a:cubicBezTo>
                    <a:pt x="12859" y="45244"/>
                    <a:pt x="13811" y="45244"/>
                    <a:pt x="15716" y="45244"/>
                  </a:cubicBezTo>
                  <a:cubicBezTo>
                    <a:pt x="16669" y="45244"/>
                    <a:pt x="17621" y="45244"/>
                    <a:pt x="18574" y="44291"/>
                  </a:cubicBezTo>
                  <a:cubicBezTo>
                    <a:pt x="19526" y="44291"/>
                    <a:pt x="20479" y="43339"/>
                    <a:pt x="20479" y="42386"/>
                  </a:cubicBezTo>
                  <a:cubicBezTo>
                    <a:pt x="21431" y="41434"/>
                    <a:pt x="21431" y="40481"/>
                    <a:pt x="22384" y="39529"/>
                  </a:cubicBezTo>
                  <a:cubicBezTo>
                    <a:pt x="22384" y="38576"/>
                    <a:pt x="23336" y="37624"/>
                    <a:pt x="23336" y="35719"/>
                  </a:cubicBezTo>
                  <a:cubicBezTo>
                    <a:pt x="23336" y="34766"/>
                    <a:pt x="23336" y="32861"/>
                    <a:pt x="24289" y="30956"/>
                  </a:cubicBezTo>
                  <a:cubicBezTo>
                    <a:pt x="24289" y="29051"/>
                    <a:pt x="24289" y="27146"/>
                    <a:pt x="24289" y="25241"/>
                  </a:cubicBezTo>
                  <a:cubicBezTo>
                    <a:pt x="24289" y="22384"/>
                    <a:pt x="24289" y="20479"/>
                    <a:pt x="24289" y="18574"/>
                  </a:cubicBezTo>
                  <a:cubicBezTo>
                    <a:pt x="23336" y="18574"/>
                    <a:pt x="23336" y="16669"/>
                    <a:pt x="22384" y="14764"/>
                  </a:cubicBezTo>
                  <a:close/>
                </a:path>
              </a:pathLst>
            </a:custGeom>
            <a:solidFill>
              <a:srgbClr val="0078D7"/>
            </a:solid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6FA51759-4E3B-4872-A8F7-DA59B449786D}"/>
                </a:ext>
              </a:extLst>
            </p:cNvPr>
            <p:cNvSpPr/>
            <p:nvPr/>
          </p:nvSpPr>
          <p:spPr>
            <a:xfrm>
              <a:off x="8021375" y="4857783"/>
              <a:ext cx="411480" cy="411480"/>
            </a:xfrm>
            <a:custGeom>
              <a:avLst/>
              <a:gdLst>
                <a:gd name="connsiteX0" fmla="*/ 133826 w 171450"/>
                <a:gd name="connsiteY0" fmla="*/ 7144 h 171450"/>
                <a:gd name="connsiteX1" fmla="*/ 118586 w 171450"/>
                <a:gd name="connsiteY1" fmla="*/ 7144 h 171450"/>
                <a:gd name="connsiteX2" fmla="*/ 18574 w 171450"/>
                <a:gd name="connsiteY2" fmla="*/ 7144 h 171450"/>
                <a:gd name="connsiteX3" fmla="*/ 7144 w 171450"/>
                <a:gd name="connsiteY3" fmla="*/ 18574 h 171450"/>
                <a:gd name="connsiteX4" fmla="*/ 7144 w 171450"/>
                <a:gd name="connsiteY4" fmla="*/ 160496 h 171450"/>
                <a:gd name="connsiteX5" fmla="*/ 18574 w 171450"/>
                <a:gd name="connsiteY5" fmla="*/ 171926 h 171450"/>
                <a:gd name="connsiteX6" fmla="*/ 153829 w 171450"/>
                <a:gd name="connsiteY6" fmla="*/ 171926 h 171450"/>
                <a:gd name="connsiteX7" fmla="*/ 165259 w 171450"/>
                <a:gd name="connsiteY7" fmla="*/ 160496 h 171450"/>
                <a:gd name="connsiteX8" fmla="*/ 165259 w 171450"/>
                <a:gd name="connsiteY8" fmla="*/ 38576 h 171450"/>
                <a:gd name="connsiteX9" fmla="*/ 134779 w 171450"/>
                <a:gd name="connsiteY9" fmla="*/ 38576 h 171450"/>
                <a:gd name="connsiteX10" fmla="*/ 134779 w 171450"/>
                <a:gd name="connsiteY10" fmla="*/ 7144 h 171450"/>
                <a:gd name="connsiteX11" fmla="*/ 49054 w 171450"/>
                <a:gd name="connsiteY11" fmla="*/ 35719 h 171450"/>
                <a:gd name="connsiteX12" fmla="*/ 49054 w 171450"/>
                <a:gd name="connsiteY12" fmla="*/ 34766 h 171450"/>
                <a:gd name="connsiteX13" fmla="*/ 49054 w 171450"/>
                <a:gd name="connsiteY13" fmla="*/ 33814 h 171450"/>
                <a:gd name="connsiteX14" fmla="*/ 50006 w 171450"/>
                <a:gd name="connsiteY14" fmla="*/ 32861 h 171450"/>
                <a:gd name="connsiteX15" fmla="*/ 61436 w 171450"/>
                <a:gd name="connsiteY15" fmla="*/ 25241 h 171450"/>
                <a:gd name="connsiteX16" fmla="*/ 62389 w 171450"/>
                <a:gd name="connsiteY16" fmla="*/ 25241 h 171450"/>
                <a:gd name="connsiteX17" fmla="*/ 63341 w 171450"/>
                <a:gd name="connsiteY17" fmla="*/ 25241 h 171450"/>
                <a:gd name="connsiteX18" fmla="*/ 64294 w 171450"/>
                <a:gd name="connsiteY18" fmla="*/ 25241 h 171450"/>
                <a:gd name="connsiteX19" fmla="*/ 66199 w 171450"/>
                <a:gd name="connsiteY19" fmla="*/ 25241 h 171450"/>
                <a:gd name="connsiteX20" fmla="*/ 69056 w 171450"/>
                <a:gd name="connsiteY20" fmla="*/ 25241 h 171450"/>
                <a:gd name="connsiteX21" fmla="*/ 70961 w 171450"/>
                <a:gd name="connsiteY21" fmla="*/ 25241 h 171450"/>
                <a:gd name="connsiteX22" fmla="*/ 71914 w 171450"/>
                <a:gd name="connsiteY22" fmla="*/ 25241 h 171450"/>
                <a:gd name="connsiteX23" fmla="*/ 71914 w 171450"/>
                <a:gd name="connsiteY23" fmla="*/ 26194 h 171450"/>
                <a:gd name="connsiteX24" fmla="*/ 71914 w 171450"/>
                <a:gd name="connsiteY24" fmla="*/ 70961 h 171450"/>
                <a:gd name="connsiteX25" fmla="*/ 80486 w 171450"/>
                <a:gd name="connsiteY25" fmla="*/ 70961 h 171450"/>
                <a:gd name="connsiteX26" fmla="*/ 81439 w 171450"/>
                <a:gd name="connsiteY26" fmla="*/ 70961 h 171450"/>
                <a:gd name="connsiteX27" fmla="*/ 82391 w 171450"/>
                <a:gd name="connsiteY27" fmla="*/ 71914 h 171450"/>
                <a:gd name="connsiteX28" fmla="*/ 82391 w 171450"/>
                <a:gd name="connsiteY28" fmla="*/ 72866 h 171450"/>
                <a:gd name="connsiteX29" fmla="*/ 82391 w 171450"/>
                <a:gd name="connsiteY29" fmla="*/ 74771 h 171450"/>
                <a:gd name="connsiteX30" fmla="*/ 82391 w 171450"/>
                <a:gd name="connsiteY30" fmla="*/ 76676 h 171450"/>
                <a:gd name="connsiteX31" fmla="*/ 82391 w 171450"/>
                <a:gd name="connsiteY31" fmla="*/ 77629 h 171450"/>
                <a:gd name="connsiteX32" fmla="*/ 81439 w 171450"/>
                <a:gd name="connsiteY32" fmla="*/ 78581 h 171450"/>
                <a:gd name="connsiteX33" fmla="*/ 80486 w 171450"/>
                <a:gd name="connsiteY33" fmla="*/ 78581 h 171450"/>
                <a:gd name="connsiteX34" fmla="*/ 50959 w 171450"/>
                <a:gd name="connsiteY34" fmla="*/ 78581 h 171450"/>
                <a:gd name="connsiteX35" fmla="*/ 50006 w 171450"/>
                <a:gd name="connsiteY35" fmla="*/ 78581 h 171450"/>
                <a:gd name="connsiteX36" fmla="*/ 49054 w 171450"/>
                <a:gd name="connsiteY36" fmla="*/ 77629 h 171450"/>
                <a:gd name="connsiteX37" fmla="*/ 49054 w 171450"/>
                <a:gd name="connsiteY37" fmla="*/ 76676 h 171450"/>
                <a:gd name="connsiteX38" fmla="*/ 49054 w 171450"/>
                <a:gd name="connsiteY38" fmla="*/ 74771 h 171450"/>
                <a:gd name="connsiteX39" fmla="*/ 49054 w 171450"/>
                <a:gd name="connsiteY39" fmla="*/ 72866 h 171450"/>
                <a:gd name="connsiteX40" fmla="*/ 49054 w 171450"/>
                <a:gd name="connsiteY40" fmla="*/ 71914 h 171450"/>
                <a:gd name="connsiteX41" fmla="*/ 50006 w 171450"/>
                <a:gd name="connsiteY41" fmla="*/ 70961 h 171450"/>
                <a:gd name="connsiteX42" fmla="*/ 50959 w 171450"/>
                <a:gd name="connsiteY42" fmla="*/ 70961 h 171450"/>
                <a:gd name="connsiteX43" fmla="*/ 61436 w 171450"/>
                <a:gd name="connsiteY43" fmla="*/ 70961 h 171450"/>
                <a:gd name="connsiteX44" fmla="*/ 61436 w 171450"/>
                <a:gd name="connsiteY44" fmla="*/ 35719 h 171450"/>
                <a:gd name="connsiteX45" fmla="*/ 52864 w 171450"/>
                <a:gd name="connsiteY45" fmla="*/ 40481 h 171450"/>
                <a:gd name="connsiteX46" fmla="*/ 50959 w 171450"/>
                <a:gd name="connsiteY46" fmla="*/ 41434 h 171450"/>
                <a:gd name="connsiteX47" fmla="*/ 50006 w 171450"/>
                <a:gd name="connsiteY47" fmla="*/ 41434 h 171450"/>
                <a:gd name="connsiteX48" fmla="*/ 49054 w 171450"/>
                <a:gd name="connsiteY48" fmla="*/ 40481 h 171450"/>
                <a:gd name="connsiteX49" fmla="*/ 49054 w 171450"/>
                <a:gd name="connsiteY49" fmla="*/ 37624 h 171450"/>
                <a:gd name="connsiteX50" fmla="*/ 49054 w 171450"/>
                <a:gd name="connsiteY50" fmla="*/ 35719 h 171450"/>
                <a:gd name="connsiteX51" fmla="*/ 82391 w 171450"/>
                <a:gd name="connsiteY51" fmla="*/ 137636 h 171450"/>
                <a:gd name="connsiteX52" fmla="*/ 78581 w 171450"/>
                <a:gd name="connsiteY52" fmla="*/ 146209 h 171450"/>
                <a:gd name="connsiteX53" fmla="*/ 72866 w 171450"/>
                <a:gd name="connsiteY53" fmla="*/ 151924 h 171450"/>
                <a:gd name="connsiteX54" fmla="*/ 63341 w 171450"/>
                <a:gd name="connsiteY54" fmla="*/ 153829 h 171450"/>
                <a:gd name="connsiteX55" fmla="*/ 53816 w 171450"/>
                <a:gd name="connsiteY55" fmla="*/ 151924 h 171450"/>
                <a:gd name="connsiteX56" fmla="*/ 48101 w 171450"/>
                <a:gd name="connsiteY56" fmla="*/ 146209 h 171450"/>
                <a:gd name="connsiteX57" fmla="*/ 45244 w 171450"/>
                <a:gd name="connsiteY57" fmla="*/ 137636 h 171450"/>
                <a:gd name="connsiteX58" fmla="*/ 44291 w 171450"/>
                <a:gd name="connsiteY58" fmla="*/ 126206 h 171450"/>
                <a:gd name="connsiteX59" fmla="*/ 45244 w 171450"/>
                <a:gd name="connsiteY59" fmla="*/ 114776 h 171450"/>
                <a:gd name="connsiteX60" fmla="*/ 49054 w 171450"/>
                <a:gd name="connsiteY60" fmla="*/ 106204 h 171450"/>
                <a:gd name="connsiteX61" fmla="*/ 54769 w 171450"/>
                <a:gd name="connsiteY61" fmla="*/ 100489 h 171450"/>
                <a:gd name="connsiteX62" fmla="*/ 64294 w 171450"/>
                <a:gd name="connsiteY62" fmla="*/ 98584 h 171450"/>
                <a:gd name="connsiteX63" fmla="*/ 73819 w 171450"/>
                <a:gd name="connsiteY63" fmla="*/ 100489 h 171450"/>
                <a:gd name="connsiteX64" fmla="*/ 79534 w 171450"/>
                <a:gd name="connsiteY64" fmla="*/ 106204 h 171450"/>
                <a:gd name="connsiteX65" fmla="*/ 82391 w 171450"/>
                <a:gd name="connsiteY65" fmla="*/ 114776 h 171450"/>
                <a:gd name="connsiteX66" fmla="*/ 83344 w 171450"/>
                <a:gd name="connsiteY66" fmla="*/ 126206 h 171450"/>
                <a:gd name="connsiteX67" fmla="*/ 82391 w 171450"/>
                <a:gd name="connsiteY67" fmla="*/ 137636 h 171450"/>
                <a:gd name="connsiteX68" fmla="*/ 125254 w 171450"/>
                <a:gd name="connsiteY68" fmla="*/ 150971 h 171450"/>
                <a:gd name="connsiteX69" fmla="*/ 125254 w 171450"/>
                <a:gd name="connsiteY69" fmla="*/ 151924 h 171450"/>
                <a:gd name="connsiteX70" fmla="*/ 124301 w 171450"/>
                <a:gd name="connsiteY70" fmla="*/ 152876 h 171450"/>
                <a:gd name="connsiteX71" fmla="*/ 123349 w 171450"/>
                <a:gd name="connsiteY71" fmla="*/ 152876 h 171450"/>
                <a:gd name="connsiteX72" fmla="*/ 93821 w 171450"/>
                <a:gd name="connsiteY72" fmla="*/ 152876 h 171450"/>
                <a:gd name="connsiteX73" fmla="*/ 92869 w 171450"/>
                <a:gd name="connsiteY73" fmla="*/ 152876 h 171450"/>
                <a:gd name="connsiteX74" fmla="*/ 91916 w 171450"/>
                <a:gd name="connsiteY74" fmla="*/ 151924 h 171450"/>
                <a:gd name="connsiteX75" fmla="*/ 91916 w 171450"/>
                <a:gd name="connsiteY75" fmla="*/ 150971 h 171450"/>
                <a:gd name="connsiteX76" fmla="*/ 91916 w 171450"/>
                <a:gd name="connsiteY76" fmla="*/ 149066 h 171450"/>
                <a:gd name="connsiteX77" fmla="*/ 91916 w 171450"/>
                <a:gd name="connsiteY77" fmla="*/ 147161 h 171450"/>
                <a:gd name="connsiteX78" fmla="*/ 91916 w 171450"/>
                <a:gd name="connsiteY78" fmla="*/ 146209 h 171450"/>
                <a:gd name="connsiteX79" fmla="*/ 92869 w 171450"/>
                <a:gd name="connsiteY79" fmla="*/ 145256 h 171450"/>
                <a:gd name="connsiteX80" fmla="*/ 93821 w 171450"/>
                <a:gd name="connsiteY80" fmla="*/ 145256 h 171450"/>
                <a:gd name="connsiteX81" fmla="*/ 104299 w 171450"/>
                <a:gd name="connsiteY81" fmla="*/ 145256 h 171450"/>
                <a:gd name="connsiteX82" fmla="*/ 104299 w 171450"/>
                <a:gd name="connsiteY82" fmla="*/ 110014 h 171450"/>
                <a:gd name="connsiteX83" fmla="*/ 95726 w 171450"/>
                <a:gd name="connsiteY83" fmla="*/ 114776 h 171450"/>
                <a:gd name="connsiteX84" fmla="*/ 93821 w 171450"/>
                <a:gd name="connsiteY84" fmla="*/ 115729 h 171450"/>
                <a:gd name="connsiteX85" fmla="*/ 92869 w 171450"/>
                <a:gd name="connsiteY85" fmla="*/ 115729 h 171450"/>
                <a:gd name="connsiteX86" fmla="*/ 91916 w 171450"/>
                <a:gd name="connsiteY86" fmla="*/ 114776 h 171450"/>
                <a:gd name="connsiteX87" fmla="*/ 91916 w 171450"/>
                <a:gd name="connsiteY87" fmla="*/ 111919 h 171450"/>
                <a:gd name="connsiteX88" fmla="*/ 91916 w 171450"/>
                <a:gd name="connsiteY88" fmla="*/ 110014 h 171450"/>
                <a:gd name="connsiteX89" fmla="*/ 91916 w 171450"/>
                <a:gd name="connsiteY89" fmla="*/ 109061 h 171450"/>
                <a:gd name="connsiteX90" fmla="*/ 91916 w 171450"/>
                <a:gd name="connsiteY90" fmla="*/ 108109 h 171450"/>
                <a:gd name="connsiteX91" fmla="*/ 92869 w 171450"/>
                <a:gd name="connsiteY91" fmla="*/ 107156 h 171450"/>
                <a:gd name="connsiteX92" fmla="*/ 104299 w 171450"/>
                <a:gd name="connsiteY92" fmla="*/ 99536 h 171450"/>
                <a:gd name="connsiteX93" fmla="*/ 105251 w 171450"/>
                <a:gd name="connsiteY93" fmla="*/ 99536 h 171450"/>
                <a:gd name="connsiteX94" fmla="*/ 106204 w 171450"/>
                <a:gd name="connsiteY94" fmla="*/ 99536 h 171450"/>
                <a:gd name="connsiteX95" fmla="*/ 107156 w 171450"/>
                <a:gd name="connsiteY95" fmla="*/ 99536 h 171450"/>
                <a:gd name="connsiteX96" fmla="*/ 109061 w 171450"/>
                <a:gd name="connsiteY96" fmla="*/ 99536 h 171450"/>
                <a:gd name="connsiteX97" fmla="*/ 111919 w 171450"/>
                <a:gd name="connsiteY97" fmla="*/ 99536 h 171450"/>
                <a:gd name="connsiteX98" fmla="*/ 113824 w 171450"/>
                <a:gd name="connsiteY98" fmla="*/ 99536 h 171450"/>
                <a:gd name="connsiteX99" fmla="*/ 114776 w 171450"/>
                <a:gd name="connsiteY99" fmla="*/ 99536 h 171450"/>
                <a:gd name="connsiteX100" fmla="*/ 114776 w 171450"/>
                <a:gd name="connsiteY100" fmla="*/ 100489 h 171450"/>
                <a:gd name="connsiteX101" fmla="*/ 114776 w 171450"/>
                <a:gd name="connsiteY101" fmla="*/ 145256 h 171450"/>
                <a:gd name="connsiteX102" fmla="*/ 123349 w 171450"/>
                <a:gd name="connsiteY102" fmla="*/ 145256 h 171450"/>
                <a:gd name="connsiteX103" fmla="*/ 124301 w 171450"/>
                <a:gd name="connsiteY103" fmla="*/ 145256 h 171450"/>
                <a:gd name="connsiteX104" fmla="*/ 125254 w 171450"/>
                <a:gd name="connsiteY104" fmla="*/ 146209 h 171450"/>
                <a:gd name="connsiteX105" fmla="*/ 125254 w 171450"/>
                <a:gd name="connsiteY105" fmla="*/ 147161 h 171450"/>
                <a:gd name="connsiteX106" fmla="*/ 125254 w 171450"/>
                <a:gd name="connsiteY106" fmla="*/ 149066 h 171450"/>
                <a:gd name="connsiteX107" fmla="*/ 125254 w 171450"/>
                <a:gd name="connsiteY107" fmla="*/ 150971 h 171450"/>
                <a:gd name="connsiteX108" fmla="*/ 126206 w 171450"/>
                <a:gd name="connsiteY108" fmla="*/ 63341 h 171450"/>
                <a:gd name="connsiteX109" fmla="*/ 122396 w 171450"/>
                <a:gd name="connsiteY109" fmla="*/ 71914 h 171450"/>
                <a:gd name="connsiteX110" fmla="*/ 116681 w 171450"/>
                <a:gd name="connsiteY110" fmla="*/ 77629 h 171450"/>
                <a:gd name="connsiteX111" fmla="*/ 107156 w 171450"/>
                <a:gd name="connsiteY111" fmla="*/ 79534 h 171450"/>
                <a:gd name="connsiteX112" fmla="*/ 97631 w 171450"/>
                <a:gd name="connsiteY112" fmla="*/ 77629 h 171450"/>
                <a:gd name="connsiteX113" fmla="*/ 91916 w 171450"/>
                <a:gd name="connsiteY113" fmla="*/ 71914 h 171450"/>
                <a:gd name="connsiteX114" fmla="*/ 89059 w 171450"/>
                <a:gd name="connsiteY114" fmla="*/ 63341 h 171450"/>
                <a:gd name="connsiteX115" fmla="*/ 88106 w 171450"/>
                <a:gd name="connsiteY115" fmla="*/ 51911 h 171450"/>
                <a:gd name="connsiteX116" fmla="*/ 89059 w 171450"/>
                <a:gd name="connsiteY116" fmla="*/ 40481 h 171450"/>
                <a:gd name="connsiteX117" fmla="*/ 92869 w 171450"/>
                <a:gd name="connsiteY117" fmla="*/ 31909 h 171450"/>
                <a:gd name="connsiteX118" fmla="*/ 98584 w 171450"/>
                <a:gd name="connsiteY118" fmla="*/ 26194 h 171450"/>
                <a:gd name="connsiteX119" fmla="*/ 108109 w 171450"/>
                <a:gd name="connsiteY119" fmla="*/ 24289 h 171450"/>
                <a:gd name="connsiteX120" fmla="*/ 117634 w 171450"/>
                <a:gd name="connsiteY120" fmla="*/ 26194 h 171450"/>
                <a:gd name="connsiteX121" fmla="*/ 123349 w 171450"/>
                <a:gd name="connsiteY121" fmla="*/ 31909 h 171450"/>
                <a:gd name="connsiteX122" fmla="*/ 126206 w 171450"/>
                <a:gd name="connsiteY122" fmla="*/ 40481 h 171450"/>
                <a:gd name="connsiteX123" fmla="*/ 127159 w 171450"/>
                <a:gd name="connsiteY123" fmla="*/ 51911 h 171450"/>
                <a:gd name="connsiteX124" fmla="*/ 126206 w 171450"/>
                <a:gd name="connsiteY124" fmla="*/ 63341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71450" h="171450">
                  <a:moveTo>
                    <a:pt x="133826" y="7144"/>
                  </a:moveTo>
                  <a:cubicBezTo>
                    <a:pt x="130016" y="7144"/>
                    <a:pt x="124301" y="7144"/>
                    <a:pt x="118586" y="7144"/>
                  </a:cubicBezTo>
                  <a:lnTo>
                    <a:pt x="18574" y="7144"/>
                  </a:lnTo>
                  <a:cubicBezTo>
                    <a:pt x="11906" y="7144"/>
                    <a:pt x="7144" y="11906"/>
                    <a:pt x="7144" y="18574"/>
                  </a:cubicBezTo>
                  <a:lnTo>
                    <a:pt x="7144" y="160496"/>
                  </a:lnTo>
                  <a:cubicBezTo>
                    <a:pt x="7144" y="167164"/>
                    <a:pt x="11906" y="171926"/>
                    <a:pt x="18574" y="171926"/>
                  </a:cubicBezTo>
                  <a:lnTo>
                    <a:pt x="153829" y="171926"/>
                  </a:lnTo>
                  <a:cubicBezTo>
                    <a:pt x="159544" y="171926"/>
                    <a:pt x="165259" y="167164"/>
                    <a:pt x="165259" y="160496"/>
                  </a:cubicBezTo>
                  <a:lnTo>
                    <a:pt x="165259" y="38576"/>
                  </a:lnTo>
                  <a:lnTo>
                    <a:pt x="134779" y="38576"/>
                  </a:lnTo>
                  <a:lnTo>
                    <a:pt x="134779" y="7144"/>
                  </a:lnTo>
                  <a:close/>
                  <a:moveTo>
                    <a:pt x="49054" y="35719"/>
                  </a:moveTo>
                  <a:cubicBezTo>
                    <a:pt x="49054" y="35719"/>
                    <a:pt x="49054" y="34766"/>
                    <a:pt x="49054" y="34766"/>
                  </a:cubicBezTo>
                  <a:cubicBezTo>
                    <a:pt x="49054" y="34766"/>
                    <a:pt x="49054" y="33814"/>
                    <a:pt x="49054" y="33814"/>
                  </a:cubicBezTo>
                  <a:cubicBezTo>
                    <a:pt x="49054" y="33814"/>
                    <a:pt x="49054" y="33814"/>
                    <a:pt x="50006" y="32861"/>
                  </a:cubicBezTo>
                  <a:lnTo>
                    <a:pt x="61436" y="25241"/>
                  </a:lnTo>
                  <a:cubicBezTo>
                    <a:pt x="61436" y="25241"/>
                    <a:pt x="61436" y="25241"/>
                    <a:pt x="62389" y="25241"/>
                  </a:cubicBezTo>
                  <a:cubicBezTo>
                    <a:pt x="62389" y="25241"/>
                    <a:pt x="63341" y="25241"/>
                    <a:pt x="63341" y="25241"/>
                  </a:cubicBezTo>
                  <a:cubicBezTo>
                    <a:pt x="63341" y="25241"/>
                    <a:pt x="64294" y="25241"/>
                    <a:pt x="64294" y="25241"/>
                  </a:cubicBezTo>
                  <a:cubicBezTo>
                    <a:pt x="65246" y="25241"/>
                    <a:pt x="65246" y="25241"/>
                    <a:pt x="66199" y="25241"/>
                  </a:cubicBezTo>
                  <a:cubicBezTo>
                    <a:pt x="67151" y="25241"/>
                    <a:pt x="68104" y="25241"/>
                    <a:pt x="69056" y="25241"/>
                  </a:cubicBezTo>
                  <a:cubicBezTo>
                    <a:pt x="70009" y="25241"/>
                    <a:pt x="70009" y="25241"/>
                    <a:pt x="70961" y="25241"/>
                  </a:cubicBezTo>
                  <a:cubicBezTo>
                    <a:pt x="70961" y="25241"/>
                    <a:pt x="71914" y="25241"/>
                    <a:pt x="71914" y="25241"/>
                  </a:cubicBezTo>
                  <a:cubicBezTo>
                    <a:pt x="71914" y="25241"/>
                    <a:pt x="71914" y="25241"/>
                    <a:pt x="71914" y="26194"/>
                  </a:cubicBezTo>
                  <a:lnTo>
                    <a:pt x="71914" y="70961"/>
                  </a:lnTo>
                  <a:lnTo>
                    <a:pt x="80486" y="70961"/>
                  </a:lnTo>
                  <a:cubicBezTo>
                    <a:pt x="80486" y="70961"/>
                    <a:pt x="81439" y="70961"/>
                    <a:pt x="81439" y="70961"/>
                  </a:cubicBezTo>
                  <a:cubicBezTo>
                    <a:pt x="81439" y="70961"/>
                    <a:pt x="81439" y="70961"/>
                    <a:pt x="82391" y="71914"/>
                  </a:cubicBezTo>
                  <a:cubicBezTo>
                    <a:pt x="83344" y="72866"/>
                    <a:pt x="82391" y="72866"/>
                    <a:pt x="82391" y="72866"/>
                  </a:cubicBezTo>
                  <a:cubicBezTo>
                    <a:pt x="82391" y="73819"/>
                    <a:pt x="82391" y="73819"/>
                    <a:pt x="82391" y="74771"/>
                  </a:cubicBezTo>
                  <a:cubicBezTo>
                    <a:pt x="82391" y="75724"/>
                    <a:pt x="82391" y="76676"/>
                    <a:pt x="82391" y="76676"/>
                  </a:cubicBezTo>
                  <a:cubicBezTo>
                    <a:pt x="82391" y="77629"/>
                    <a:pt x="82391" y="77629"/>
                    <a:pt x="82391" y="77629"/>
                  </a:cubicBezTo>
                  <a:cubicBezTo>
                    <a:pt x="82391" y="77629"/>
                    <a:pt x="82391" y="78581"/>
                    <a:pt x="81439" y="78581"/>
                  </a:cubicBezTo>
                  <a:cubicBezTo>
                    <a:pt x="81439" y="78581"/>
                    <a:pt x="81439" y="78581"/>
                    <a:pt x="80486" y="78581"/>
                  </a:cubicBezTo>
                  <a:lnTo>
                    <a:pt x="50959" y="78581"/>
                  </a:lnTo>
                  <a:cubicBezTo>
                    <a:pt x="50959" y="78581"/>
                    <a:pt x="50959" y="78581"/>
                    <a:pt x="50006" y="78581"/>
                  </a:cubicBezTo>
                  <a:cubicBezTo>
                    <a:pt x="50006" y="78581"/>
                    <a:pt x="50006" y="78581"/>
                    <a:pt x="49054" y="77629"/>
                  </a:cubicBezTo>
                  <a:cubicBezTo>
                    <a:pt x="49054" y="77629"/>
                    <a:pt x="49054" y="76676"/>
                    <a:pt x="49054" y="76676"/>
                  </a:cubicBezTo>
                  <a:cubicBezTo>
                    <a:pt x="49054" y="75724"/>
                    <a:pt x="49054" y="75724"/>
                    <a:pt x="49054" y="74771"/>
                  </a:cubicBezTo>
                  <a:cubicBezTo>
                    <a:pt x="49054" y="73819"/>
                    <a:pt x="49054" y="72866"/>
                    <a:pt x="49054" y="72866"/>
                  </a:cubicBezTo>
                  <a:cubicBezTo>
                    <a:pt x="49054" y="71914"/>
                    <a:pt x="49054" y="71914"/>
                    <a:pt x="49054" y="71914"/>
                  </a:cubicBezTo>
                  <a:cubicBezTo>
                    <a:pt x="49054" y="71914"/>
                    <a:pt x="49054" y="70961"/>
                    <a:pt x="50006" y="70961"/>
                  </a:cubicBezTo>
                  <a:cubicBezTo>
                    <a:pt x="50006" y="70961"/>
                    <a:pt x="50006" y="70961"/>
                    <a:pt x="50959" y="70961"/>
                  </a:cubicBezTo>
                  <a:lnTo>
                    <a:pt x="61436" y="70961"/>
                  </a:lnTo>
                  <a:lnTo>
                    <a:pt x="61436" y="35719"/>
                  </a:lnTo>
                  <a:lnTo>
                    <a:pt x="52864" y="40481"/>
                  </a:lnTo>
                  <a:cubicBezTo>
                    <a:pt x="51911" y="40481"/>
                    <a:pt x="51911" y="41434"/>
                    <a:pt x="50959" y="41434"/>
                  </a:cubicBezTo>
                  <a:cubicBezTo>
                    <a:pt x="50959" y="41434"/>
                    <a:pt x="50006" y="41434"/>
                    <a:pt x="50006" y="41434"/>
                  </a:cubicBezTo>
                  <a:cubicBezTo>
                    <a:pt x="50006" y="41434"/>
                    <a:pt x="50006" y="40481"/>
                    <a:pt x="49054" y="40481"/>
                  </a:cubicBezTo>
                  <a:cubicBezTo>
                    <a:pt x="49054" y="39529"/>
                    <a:pt x="49054" y="39529"/>
                    <a:pt x="49054" y="37624"/>
                  </a:cubicBezTo>
                  <a:cubicBezTo>
                    <a:pt x="49054" y="36671"/>
                    <a:pt x="49054" y="35719"/>
                    <a:pt x="49054" y="35719"/>
                  </a:cubicBezTo>
                  <a:close/>
                  <a:moveTo>
                    <a:pt x="82391" y="137636"/>
                  </a:moveTo>
                  <a:cubicBezTo>
                    <a:pt x="81439" y="141446"/>
                    <a:pt x="80486" y="144304"/>
                    <a:pt x="78581" y="146209"/>
                  </a:cubicBezTo>
                  <a:cubicBezTo>
                    <a:pt x="76676" y="149066"/>
                    <a:pt x="74771" y="150971"/>
                    <a:pt x="72866" y="151924"/>
                  </a:cubicBezTo>
                  <a:cubicBezTo>
                    <a:pt x="70009" y="152876"/>
                    <a:pt x="67151" y="153829"/>
                    <a:pt x="63341" y="153829"/>
                  </a:cubicBezTo>
                  <a:cubicBezTo>
                    <a:pt x="59531" y="153829"/>
                    <a:pt x="56674" y="152876"/>
                    <a:pt x="53816" y="151924"/>
                  </a:cubicBezTo>
                  <a:cubicBezTo>
                    <a:pt x="50959" y="150971"/>
                    <a:pt x="49054" y="149066"/>
                    <a:pt x="48101" y="146209"/>
                  </a:cubicBezTo>
                  <a:cubicBezTo>
                    <a:pt x="47149" y="143351"/>
                    <a:pt x="45244" y="140494"/>
                    <a:pt x="45244" y="137636"/>
                  </a:cubicBezTo>
                  <a:cubicBezTo>
                    <a:pt x="44291" y="133826"/>
                    <a:pt x="44291" y="130016"/>
                    <a:pt x="44291" y="126206"/>
                  </a:cubicBezTo>
                  <a:cubicBezTo>
                    <a:pt x="44291" y="121444"/>
                    <a:pt x="44291" y="117634"/>
                    <a:pt x="45244" y="114776"/>
                  </a:cubicBezTo>
                  <a:cubicBezTo>
                    <a:pt x="46196" y="110966"/>
                    <a:pt x="47149" y="108109"/>
                    <a:pt x="49054" y="106204"/>
                  </a:cubicBezTo>
                  <a:cubicBezTo>
                    <a:pt x="50959" y="104299"/>
                    <a:pt x="52864" y="101441"/>
                    <a:pt x="54769" y="100489"/>
                  </a:cubicBezTo>
                  <a:cubicBezTo>
                    <a:pt x="57626" y="99536"/>
                    <a:pt x="60484" y="98584"/>
                    <a:pt x="64294" y="98584"/>
                  </a:cubicBezTo>
                  <a:cubicBezTo>
                    <a:pt x="68104" y="98584"/>
                    <a:pt x="70961" y="99536"/>
                    <a:pt x="73819" y="100489"/>
                  </a:cubicBezTo>
                  <a:cubicBezTo>
                    <a:pt x="76676" y="101441"/>
                    <a:pt x="78581" y="103346"/>
                    <a:pt x="79534" y="106204"/>
                  </a:cubicBezTo>
                  <a:cubicBezTo>
                    <a:pt x="80486" y="109061"/>
                    <a:pt x="82391" y="111919"/>
                    <a:pt x="82391" y="114776"/>
                  </a:cubicBezTo>
                  <a:cubicBezTo>
                    <a:pt x="83344" y="118586"/>
                    <a:pt x="83344" y="122396"/>
                    <a:pt x="83344" y="126206"/>
                  </a:cubicBezTo>
                  <a:cubicBezTo>
                    <a:pt x="83344" y="130969"/>
                    <a:pt x="83344" y="134779"/>
                    <a:pt x="82391" y="137636"/>
                  </a:cubicBezTo>
                  <a:close/>
                  <a:moveTo>
                    <a:pt x="125254" y="150971"/>
                  </a:moveTo>
                  <a:cubicBezTo>
                    <a:pt x="125254" y="151924"/>
                    <a:pt x="125254" y="151924"/>
                    <a:pt x="125254" y="151924"/>
                  </a:cubicBezTo>
                  <a:cubicBezTo>
                    <a:pt x="125254" y="151924"/>
                    <a:pt x="125254" y="152876"/>
                    <a:pt x="124301" y="152876"/>
                  </a:cubicBezTo>
                  <a:cubicBezTo>
                    <a:pt x="124301" y="152876"/>
                    <a:pt x="124301" y="152876"/>
                    <a:pt x="123349" y="152876"/>
                  </a:cubicBezTo>
                  <a:lnTo>
                    <a:pt x="93821" y="152876"/>
                  </a:lnTo>
                  <a:cubicBezTo>
                    <a:pt x="93821" y="152876"/>
                    <a:pt x="93821" y="152876"/>
                    <a:pt x="92869" y="152876"/>
                  </a:cubicBezTo>
                  <a:cubicBezTo>
                    <a:pt x="92869" y="152876"/>
                    <a:pt x="92869" y="152876"/>
                    <a:pt x="91916" y="151924"/>
                  </a:cubicBezTo>
                  <a:cubicBezTo>
                    <a:pt x="91916" y="151924"/>
                    <a:pt x="91916" y="150971"/>
                    <a:pt x="91916" y="150971"/>
                  </a:cubicBezTo>
                  <a:cubicBezTo>
                    <a:pt x="91916" y="150019"/>
                    <a:pt x="91916" y="150019"/>
                    <a:pt x="91916" y="149066"/>
                  </a:cubicBezTo>
                  <a:cubicBezTo>
                    <a:pt x="91916" y="148114"/>
                    <a:pt x="91916" y="147161"/>
                    <a:pt x="91916" y="147161"/>
                  </a:cubicBezTo>
                  <a:cubicBezTo>
                    <a:pt x="91916" y="146209"/>
                    <a:pt x="91916" y="146209"/>
                    <a:pt x="91916" y="146209"/>
                  </a:cubicBezTo>
                  <a:cubicBezTo>
                    <a:pt x="91916" y="146209"/>
                    <a:pt x="91916" y="145256"/>
                    <a:pt x="92869" y="145256"/>
                  </a:cubicBezTo>
                  <a:cubicBezTo>
                    <a:pt x="92869" y="145256"/>
                    <a:pt x="92869" y="145256"/>
                    <a:pt x="93821" y="145256"/>
                  </a:cubicBezTo>
                  <a:lnTo>
                    <a:pt x="104299" y="145256"/>
                  </a:lnTo>
                  <a:lnTo>
                    <a:pt x="104299" y="110014"/>
                  </a:lnTo>
                  <a:lnTo>
                    <a:pt x="95726" y="114776"/>
                  </a:lnTo>
                  <a:cubicBezTo>
                    <a:pt x="94774" y="114776"/>
                    <a:pt x="94774" y="115729"/>
                    <a:pt x="93821" y="115729"/>
                  </a:cubicBezTo>
                  <a:cubicBezTo>
                    <a:pt x="93821" y="115729"/>
                    <a:pt x="92869" y="115729"/>
                    <a:pt x="92869" y="115729"/>
                  </a:cubicBezTo>
                  <a:cubicBezTo>
                    <a:pt x="92869" y="115729"/>
                    <a:pt x="92869" y="114776"/>
                    <a:pt x="91916" y="114776"/>
                  </a:cubicBezTo>
                  <a:cubicBezTo>
                    <a:pt x="91916" y="113824"/>
                    <a:pt x="91916" y="113824"/>
                    <a:pt x="91916" y="111919"/>
                  </a:cubicBezTo>
                  <a:cubicBezTo>
                    <a:pt x="91916" y="110966"/>
                    <a:pt x="91916" y="110966"/>
                    <a:pt x="91916" y="110014"/>
                  </a:cubicBezTo>
                  <a:cubicBezTo>
                    <a:pt x="91916" y="110014"/>
                    <a:pt x="91916" y="109061"/>
                    <a:pt x="91916" y="109061"/>
                  </a:cubicBezTo>
                  <a:cubicBezTo>
                    <a:pt x="91916" y="109061"/>
                    <a:pt x="91916" y="108109"/>
                    <a:pt x="91916" y="108109"/>
                  </a:cubicBezTo>
                  <a:cubicBezTo>
                    <a:pt x="91916" y="108109"/>
                    <a:pt x="91916" y="108109"/>
                    <a:pt x="92869" y="107156"/>
                  </a:cubicBezTo>
                  <a:lnTo>
                    <a:pt x="104299" y="99536"/>
                  </a:lnTo>
                  <a:cubicBezTo>
                    <a:pt x="104299" y="99536"/>
                    <a:pt x="104299" y="99536"/>
                    <a:pt x="105251" y="99536"/>
                  </a:cubicBezTo>
                  <a:cubicBezTo>
                    <a:pt x="105251" y="99536"/>
                    <a:pt x="106204" y="99536"/>
                    <a:pt x="106204" y="99536"/>
                  </a:cubicBezTo>
                  <a:cubicBezTo>
                    <a:pt x="106204" y="99536"/>
                    <a:pt x="107156" y="99536"/>
                    <a:pt x="107156" y="99536"/>
                  </a:cubicBezTo>
                  <a:cubicBezTo>
                    <a:pt x="108109" y="99536"/>
                    <a:pt x="108109" y="99536"/>
                    <a:pt x="109061" y="99536"/>
                  </a:cubicBezTo>
                  <a:cubicBezTo>
                    <a:pt x="110014" y="99536"/>
                    <a:pt x="110966" y="99536"/>
                    <a:pt x="111919" y="99536"/>
                  </a:cubicBezTo>
                  <a:cubicBezTo>
                    <a:pt x="112871" y="99536"/>
                    <a:pt x="112871" y="99536"/>
                    <a:pt x="113824" y="99536"/>
                  </a:cubicBezTo>
                  <a:cubicBezTo>
                    <a:pt x="113824" y="99536"/>
                    <a:pt x="114776" y="99536"/>
                    <a:pt x="114776" y="99536"/>
                  </a:cubicBezTo>
                  <a:cubicBezTo>
                    <a:pt x="114776" y="99536"/>
                    <a:pt x="114776" y="99536"/>
                    <a:pt x="114776" y="100489"/>
                  </a:cubicBezTo>
                  <a:lnTo>
                    <a:pt x="114776" y="145256"/>
                  </a:lnTo>
                  <a:lnTo>
                    <a:pt x="123349" y="145256"/>
                  </a:lnTo>
                  <a:cubicBezTo>
                    <a:pt x="123349" y="145256"/>
                    <a:pt x="124301" y="145256"/>
                    <a:pt x="124301" y="145256"/>
                  </a:cubicBezTo>
                  <a:cubicBezTo>
                    <a:pt x="124301" y="145256"/>
                    <a:pt x="124301" y="145256"/>
                    <a:pt x="125254" y="146209"/>
                  </a:cubicBezTo>
                  <a:cubicBezTo>
                    <a:pt x="125254" y="146209"/>
                    <a:pt x="125254" y="147161"/>
                    <a:pt x="125254" y="147161"/>
                  </a:cubicBezTo>
                  <a:cubicBezTo>
                    <a:pt x="125254" y="148114"/>
                    <a:pt x="125254" y="148114"/>
                    <a:pt x="125254" y="149066"/>
                  </a:cubicBezTo>
                  <a:cubicBezTo>
                    <a:pt x="125254" y="150019"/>
                    <a:pt x="125254" y="150971"/>
                    <a:pt x="125254" y="150971"/>
                  </a:cubicBezTo>
                  <a:close/>
                  <a:moveTo>
                    <a:pt x="126206" y="63341"/>
                  </a:moveTo>
                  <a:cubicBezTo>
                    <a:pt x="125254" y="67151"/>
                    <a:pt x="124301" y="70009"/>
                    <a:pt x="122396" y="71914"/>
                  </a:cubicBezTo>
                  <a:cubicBezTo>
                    <a:pt x="120491" y="74771"/>
                    <a:pt x="118586" y="76676"/>
                    <a:pt x="116681" y="77629"/>
                  </a:cubicBezTo>
                  <a:cubicBezTo>
                    <a:pt x="113824" y="78581"/>
                    <a:pt x="110966" y="79534"/>
                    <a:pt x="107156" y="79534"/>
                  </a:cubicBezTo>
                  <a:cubicBezTo>
                    <a:pt x="103346" y="79534"/>
                    <a:pt x="100489" y="78581"/>
                    <a:pt x="97631" y="77629"/>
                  </a:cubicBezTo>
                  <a:cubicBezTo>
                    <a:pt x="94774" y="76676"/>
                    <a:pt x="92869" y="74771"/>
                    <a:pt x="91916" y="71914"/>
                  </a:cubicBezTo>
                  <a:cubicBezTo>
                    <a:pt x="90964" y="70009"/>
                    <a:pt x="89059" y="66199"/>
                    <a:pt x="89059" y="63341"/>
                  </a:cubicBezTo>
                  <a:cubicBezTo>
                    <a:pt x="89059" y="60484"/>
                    <a:pt x="88106" y="55721"/>
                    <a:pt x="88106" y="51911"/>
                  </a:cubicBezTo>
                  <a:cubicBezTo>
                    <a:pt x="88106" y="47149"/>
                    <a:pt x="88106" y="43339"/>
                    <a:pt x="89059" y="40481"/>
                  </a:cubicBezTo>
                  <a:cubicBezTo>
                    <a:pt x="90011" y="36671"/>
                    <a:pt x="90964" y="33814"/>
                    <a:pt x="92869" y="31909"/>
                  </a:cubicBezTo>
                  <a:cubicBezTo>
                    <a:pt x="94774" y="29051"/>
                    <a:pt x="96679" y="27146"/>
                    <a:pt x="98584" y="26194"/>
                  </a:cubicBezTo>
                  <a:cubicBezTo>
                    <a:pt x="101441" y="25241"/>
                    <a:pt x="104299" y="24289"/>
                    <a:pt x="108109" y="24289"/>
                  </a:cubicBezTo>
                  <a:cubicBezTo>
                    <a:pt x="111919" y="24289"/>
                    <a:pt x="114776" y="25241"/>
                    <a:pt x="117634" y="26194"/>
                  </a:cubicBezTo>
                  <a:cubicBezTo>
                    <a:pt x="120491" y="27146"/>
                    <a:pt x="122396" y="29051"/>
                    <a:pt x="123349" y="31909"/>
                  </a:cubicBezTo>
                  <a:cubicBezTo>
                    <a:pt x="124301" y="34766"/>
                    <a:pt x="126206" y="37624"/>
                    <a:pt x="126206" y="40481"/>
                  </a:cubicBezTo>
                  <a:cubicBezTo>
                    <a:pt x="127159" y="44291"/>
                    <a:pt x="127159" y="48101"/>
                    <a:pt x="127159" y="51911"/>
                  </a:cubicBezTo>
                  <a:cubicBezTo>
                    <a:pt x="127159" y="56674"/>
                    <a:pt x="126206" y="60484"/>
                    <a:pt x="126206" y="63341"/>
                  </a:cubicBezTo>
                  <a:close/>
                </a:path>
              </a:pathLst>
            </a:custGeom>
            <a:solidFill>
              <a:srgbClr val="0078D7"/>
            </a:solidFill>
            <a:ln w="9525" cap="flat">
              <a:noFill/>
              <a:prstDash val="solid"/>
              <a:miter/>
            </a:ln>
          </p:spPr>
          <p:txBody>
            <a:bodyPr rtlCol="0" anchor="ctr"/>
            <a:lstStyle/>
            <a:p>
              <a:endParaRPr lang="en-US"/>
            </a:p>
          </p:txBody>
        </p:sp>
      </p:grpSp>
      <p:sp>
        <p:nvSpPr>
          <p:cNvPr id="72" name="Freeform 72">
            <a:extLst>
              <a:ext uri="{FF2B5EF4-FFF2-40B4-BE49-F238E27FC236}">
                <a16:creationId xmlns:a16="http://schemas.microsoft.com/office/drawing/2014/main" id="{89ED840E-83E7-49F0-9448-6F3A67274669}"/>
              </a:ext>
            </a:extLst>
          </p:cNvPr>
          <p:cNvSpPr>
            <a:spLocks noChangeAspect="1"/>
          </p:cNvSpPr>
          <p:nvPr/>
        </p:nvSpPr>
        <p:spPr bwMode="black">
          <a:xfrm>
            <a:off x="8146650" y="4864642"/>
            <a:ext cx="346023" cy="347472"/>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6" name="TextBox 75">
            <a:extLst>
              <a:ext uri="{FF2B5EF4-FFF2-40B4-BE49-F238E27FC236}">
                <a16:creationId xmlns:a16="http://schemas.microsoft.com/office/drawing/2014/main" id="{C9B6C1ED-C547-464D-A8E5-27240EC4E9D7}"/>
              </a:ext>
            </a:extLst>
          </p:cNvPr>
          <p:cNvSpPr txBox="1"/>
          <p:nvPr/>
        </p:nvSpPr>
        <p:spPr>
          <a:xfrm>
            <a:off x="7486160" y="5322671"/>
            <a:ext cx="1762593" cy="338554"/>
          </a:xfrm>
          <a:prstGeom prst="rect">
            <a:avLst/>
          </a:prstGeom>
          <a:noFill/>
        </p:spPr>
        <p:txBody>
          <a:bodyPr wrap="square" rtlCol="0">
            <a:spAutoFit/>
          </a:bodyPr>
          <a:lstStyle/>
          <a:p>
            <a:pPr algn="ctr"/>
            <a:r>
              <a:rPr lang="en-US" sz="1600"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Output Binding</a:t>
            </a:r>
          </a:p>
        </p:txBody>
      </p:sp>
      <p:sp>
        <p:nvSpPr>
          <p:cNvPr id="77" name="Oval 76">
            <a:extLst>
              <a:ext uri="{FF2B5EF4-FFF2-40B4-BE49-F238E27FC236}">
                <a16:creationId xmlns:a16="http://schemas.microsoft.com/office/drawing/2014/main" id="{D179FD43-F8D3-47F1-8159-F93E7A82D41D}"/>
              </a:ext>
            </a:extLst>
          </p:cNvPr>
          <p:cNvSpPr/>
          <p:nvPr/>
        </p:nvSpPr>
        <p:spPr bwMode="auto">
          <a:xfrm>
            <a:off x="6446838" y="5339819"/>
            <a:ext cx="228600" cy="228600"/>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24" name="Freeform 5">
            <a:extLst>
              <a:ext uri="{FF2B5EF4-FFF2-40B4-BE49-F238E27FC236}">
                <a16:creationId xmlns:a16="http://schemas.microsoft.com/office/drawing/2014/main" id="{830611AE-BAF3-4D2E-BD38-CE24EA5F7FAE}"/>
              </a:ext>
            </a:extLst>
          </p:cNvPr>
          <p:cNvSpPr>
            <a:spLocks/>
          </p:cNvSpPr>
          <p:nvPr/>
        </p:nvSpPr>
        <p:spPr bwMode="auto">
          <a:xfrm>
            <a:off x="5310215" y="4292097"/>
            <a:ext cx="1737360" cy="1737360"/>
          </a:xfrm>
          <a:custGeom>
            <a:avLst/>
            <a:gdLst>
              <a:gd name="T0" fmla="*/ 0 w 286"/>
              <a:gd name="T1" fmla="*/ 223 h 286"/>
              <a:gd name="T2" fmla="*/ 0 w 286"/>
              <a:gd name="T3" fmla="*/ 49 h 286"/>
              <a:gd name="T4" fmla="*/ 49 w 286"/>
              <a:gd name="T5" fmla="*/ 0 h 286"/>
              <a:gd name="T6" fmla="*/ 239 w 286"/>
              <a:gd name="T7" fmla="*/ 0 h 286"/>
              <a:gd name="T8" fmla="*/ 286 w 286"/>
              <a:gd name="T9" fmla="*/ 49 h 286"/>
              <a:gd name="T10" fmla="*/ 286 w 286"/>
              <a:gd name="T11" fmla="*/ 239 h 286"/>
              <a:gd name="T12" fmla="*/ 239 w 286"/>
              <a:gd name="T13" fmla="*/ 286 h 286"/>
              <a:gd name="T14" fmla="*/ 49 w 286"/>
              <a:gd name="T15" fmla="*/ 286 h 2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 h="286">
                <a:moveTo>
                  <a:pt x="0" y="223"/>
                </a:moveTo>
                <a:cubicBezTo>
                  <a:pt x="0" y="177"/>
                  <a:pt x="0" y="49"/>
                  <a:pt x="0" y="49"/>
                </a:cubicBezTo>
                <a:cubicBezTo>
                  <a:pt x="0" y="22"/>
                  <a:pt x="22" y="0"/>
                  <a:pt x="49" y="0"/>
                </a:cubicBezTo>
                <a:cubicBezTo>
                  <a:pt x="49" y="0"/>
                  <a:pt x="239" y="0"/>
                  <a:pt x="239" y="0"/>
                </a:cubicBezTo>
                <a:cubicBezTo>
                  <a:pt x="264" y="0"/>
                  <a:pt x="286" y="22"/>
                  <a:pt x="286" y="49"/>
                </a:cubicBezTo>
                <a:cubicBezTo>
                  <a:pt x="286" y="49"/>
                  <a:pt x="286" y="239"/>
                  <a:pt x="286" y="239"/>
                </a:cubicBezTo>
                <a:cubicBezTo>
                  <a:pt x="286" y="264"/>
                  <a:pt x="264" y="286"/>
                  <a:pt x="239" y="286"/>
                </a:cubicBezTo>
                <a:cubicBezTo>
                  <a:pt x="239" y="286"/>
                  <a:pt x="49" y="286"/>
                  <a:pt x="49" y="286"/>
                </a:cubicBezTo>
              </a:path>
            </a:pathLst>
          </a:custGeom>
          <a:noFill/>
          <a:ln w="127000">
            <a:solidFill>
              <a:srgbClr val="0078D7"/>
            </a:solidFill>
            <a:prstDash val="soli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400"/>
            <a:endParaRPr lang="en-US">
              <a:solidFill>
                <a:schemeClr val="lt1"/>
              </a:solidFill>
            </a:endParaRPr>
          </a:p>
        </p:txBody>
      </p:sp>
      <p:grpSp>
        <p:nvGrpSpPr>
          <p:cNvPr id="26" name="Group 25">
            <a:extLst>
              <a:ext uri="{FF2B5EF4-FFF2-40B4-BE49-F238E27FC236}">
                <a16:creationId xmlns:a16="http://schemas.microsoft.com/office/drawing/2014/main" id="{D4B5A23F-D74A-4C80-836D-9997ECA0436D}"/>
              </a:ext>
            </a:extLst>
          </p:cNvPr>
          <p:cNvGrpSpPr/>
          <p:nvPr/>
        </p:nvGrpSpPr>
        <p:grpSpPr>
          <a:xfrm>
            <a:off x="9418638" y="2582392"/>
            <a:ext cx="1564094" cy="544765"/>
            <a:chOff x="9418638" y="2582392"/>
            <a:chExt cx="1564094" cy="544765"/>
          </a:xfrm>
        </p:grpSpPr>
        <p:sp>
          <p:nvSpPr>
            <p:cNvPr id="78" name="Rectangle 77">
              <a:extLst>
                <a:ext uri="{FF2B5EF4-FFF2-40B4-BE49-F238E27FC236}">
                  <a16:creationId xmlns:a16="http://schemas.microsoft.com/office/drawing/2014/main" id="{FDF6E601-DE3C-4B7C-AF67-5DE127F2C0ED}"/>
                </a:ext>
              </a:extLst>
            </p:cNvPr>
            <p:cNvSpPr/>
            <p:nvPr/>
          </p:nvSpPr>
          <p:spPr bwMode="auto">
            <a:xfrm>
              <a:off x="9418638" y="2741783"/>
              <a:ext cx="228600" cy="228600"/>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2" name="TextBox 81">
              <a:extLst>
                <a:ext uri="{FF2B5EF4-FFF2-40B4-BE49-F238E27FC236}">
                  <a16:creationId xmlns:a16="http://schemas.microsoft.com/office/drawing/2014/main" id="{67467AF6-0BB5-4310-9184-57FC0908DBEA}"/>
                </a:ext>
              </a:extLst>
            </p:cNvPr>
            <p:cNvSpPr txBox="1"/>
            <p:nvPr/>
          </p:nvSpPr>
          <p:spPr>
            <a:xfrm>
              <a:off x="9647238" y="2582392"/>
              <a:ext cx="1335494"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latin typeface="+mj-lt"/>
                </a:rPr>
                <a:t>Your code</a:t>
              </a:r>
            </a:p>
          </p:txBody>
        </p:sp>
      </p:grpSp>
      <p:grpSp>
        <p:nvGrpSpPr>
          <p:cNvPr id="25" name="Group 24">
            <a:extLst>
              <a:ext uri="{FF2B5EF4-FFF2-40B4-BE49-F238E27FC236}">
                <a16:creationId xmlns:a16="http://schemas.microsoft.com/office/drawing/2014/main" id="{BAE50A55-E2E5-4584-958B-E37578F36CE1}"/>
              </a:ext>
            </a:extLst>
          </p:cNvPr>
          <p:cNvGrpSpPr/>
          <p:nvPr/>
        </p:nvGrpSpPr>
        <p:grpSpPr>
          <a:xfrm>
            <a:off x="9418638" y="2145791"/>
            <a:ext cx="1923616" cy="544765"/>
            <a:chOff x="9418638" y="2145791"/>
            <a:chExt cx="1923616" cy="544765"/>
          </a:xfrm>
        </p:grpSpPr>
        <p:sp>
          <p:nvSpPr>
            <p:cNvPr id="79" name="Rectangle 78">
              <a:extLst>
                <a:ext uri="{FF2B5EF4-FFF2-40B4-BE49-F238E27FC236}">
                  <a16:creationId xmlns:a16="http://schemas.microsoft.com/office/drawing/2014/main" id="{D0D9FBD5-B3F5-40CF-A248-A2CA4E453F9E}"/>
                </a:ext>
              </a:extLst>
            </p:cNvPr>
            <p:cNvSpPr/>
            <p:nvPr/>
          </p:nvSpPr>
          <p:spPr bwMode="auto">
            <a:xfrm>
              <a:off x="9418638" y="2304566"/>
              <a:ext cx="228600" cy="228600"/>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TextBox 82">
              <a:extLst>
                <a:ext uri="{FF2B5EF4-FFF2-40B4-BE49-F238E27FC236}">
                  <a16:creationId xmlns:a16="http://schemas.microsoft.com/office/drawing/2014/main" id="{2C47B781-00BD-4720-B91C-37762EFD94CD}"/>
                </a:ext>
              </a:extLst>
            </p:cNvPr>
            <p:cNvSpPr txBox="1"/>
            <p:nvPr/>
          </p:nvSpPr>
          <p:spPr>
            <a:xfrm>
              <a:off x="9647238" y="2145791"/>
              <a:ext cx="1695016"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latin typeface="+mj-lt"/>
                </a:rPr>
                <a:t>Trigger object</a:t>
              </a:r>
            </a:p>
          </p:txBody>
        </p:sp>
      </p:grpSp>
      <p:grpSp>
        <p:nvGrpSpPr>
          <p:cNvPr id="27" name="Group 26">
            <a:extLst>
              <a:ext uri="{FF2B5EF4-FFF2-40B4-BE49-F238E27FC236}">
                <a16:creationId xmlns:a16="http://schemas.microsoft.com/office/drawing/2014/main" id="{54ACD9DE-D09B-49E9-93CE-9A202F9B4C4A}"/>
              </a:ext>
            </a:extLst>
          </p:cNvPr>
          <p:cNvGrpSpPr/>
          <p:nvPr/>
        </p:nvGrpSpPr>
        <p:grpSpPr>
          <a:xfrm>
            <a:off x="9418638" y="3018993"/>
            <a:ext cx="1755300" cy="544765"/>
            <a:chOff x="9418638" y="3018993"/>
            <a:chExt cx="1755300" cy="544765"/>
          </a:xfrm>
        </p:grpSpPr>
        <p:sp>
          <p:nvSpPr>
            <p:cNvPr id="80" name="Rectangle 79">
              <a:extLst>
                <a:ext uri="{FF2B5EF4-FFF2-40B4-BE49-F238E27FC236}">
                  <a16:creationId xmlns:a16="http://schemas.microsoft.com/office/drawing/2014/main" id="{0ACF77A9-6227-43D0-8C66-61B20677B4F1}"/>
                </a:ext>
              </a:extLst>
            </p:cNvPr>
            <p:cNvSpPr/>
            <p:nvPr/>
          </p:nvSpPr>
          <p:spPr bwMode="auto">
            <a:xfrm>
              <a:off x="9418638" y="3179000"/>
              <a:ext cx="228600" cy="228600"/>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D1153AD3-D19B-46FE-AFC7-0DFE088B106E}"/>
                </a:ext>
              </a:extLst>
            </p:cNvPr>
            <p:cNvSpPr txBox="1"/>
            <p:nvPr/>
          </p:nvSpPr>
          <p:spPr>
            <a:xfrm>
              <a:off x="9647238" y="3018993"/>
              <a:ext cx="1526700"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latin typeface="+mj-lt"/>
                </a:rPr>
                <a:t>Input object</a:t>
              </a:r>
            </a:p>
          </p:txBody>
        </p:sp>
      </p:grpSp>
      <p:grpSp>
        <p:nvGrpSpPr>
          <p:cNvPr id="29" name="Group 28">
            <a:extLst>
              <a:ext uri="{FF2B5EF4-FFF2-40B4-BE49-F238E27FC236}">
                <a16:creationId xmlns:a16="http://schemas.microsoft.com/office/drawing/2014/main" id="{0137E957-A19F-4E51-B926-1CB61ED7B08B}"/>
              </a:ext>
            </a:extLst>
          </p:cNvPr>
          <p:cNvGrpSpPr/>
          <p:nvPr/>
        </p:nvGrpSpPr>
        <p:grpSpPr>
          <a:xfrm>
            <a:off x="9418638" y="3455593"/>
            <a:ext cx="1947660" cy="544765"/>
            <a:chOff x="9418638" y="3455593"/>
            <a:chExt cx="1947660" cy="544765"/>
          </a:xfrm>
        </p:grpSpPr>
        <p:sp>
          <p:nvSpPr>
            <p:cNvPr id="81" name="Rectangle 80">
              <a:extLst>
                <a:ext uri="{FF2B5EF4-FFF2-40B4-BE49-F238E27FC236}">
                  <a16:creationId xmlns:a16="http://schemas.microsoft.com/office/drawing/2014/main" id="{2E8F4BBA-7FF1-435D-850F-1C27A5333591}"/>
                </a:ext>
              </a:extLst>
            </p:cNvPr>
            <p:cNvSpPr/>
            <p:nvPr/>
          </p:nvSpPr>
          <p:spPr bwMode="auto">
            <a:xfrm>
              <a:off x="9418638" y="3616217"/>
              <a:ext cx="228600" cy="228600"/>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TextBox 84">
              <a:extLst>
                <a:ext uri="{FF2B5EF4-FFF2-40B4-BE49-F238E27FC236}">
                  <a16:creationId xmlns:a16="http://schemas.microsoft.com/office/drawing/2014/main" id="{5B002491-39EE-4451-8F92-9B1985E28F34}"/>
                </a:ext>
              </a:extLst>
            </p:cNvPr>
            <p:cNvSpPr txBox="1"/>
            <p:nvPr/>
          </p:nvSpPr>
          <p:spPr>
            <a:xfrm>
              <a:off x="9647238" y="3455593"/>
              <a:ext cx="1719060"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latin typeface="+mj-lt"/>
                </a:rPr>
                <a:t>Output object</a:t>
              </a:r>
            </a:p>
          </p:txBody>
        </p:sp>
      </p:grpSp>
    </p:spTree>
    <p:extLst>
      <p:ext uri="{BB962C8B-B14F-4D97-AF65-F5344CB8AC3E}">
        <p14:creationId xmlns:p14="http://schemas.microsoft.com/office/powerpoint/2010/main" val="662145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2"/>
                                        </p:tgtEl>
                                      </p:cBhvr>
                                      <p:by x="0" y="0"/>
                                    </p:animScale>
                                  </p:childTnLst>
                                </p:cTn>
                              </p:par>
                              <p:par>
                                <p:cTn id="9" presetID="10" presetClass="entr" presetSubtype="0" fill="hold" nodeType="withEffect">
                                  <p:stCondLst>
                                    <p:cond delay="50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42" presetClass="path" presetSubtype="0" accel="50000" decel="50000" fill="hold" grpId="4" nodeType="afterEffect">
                                  <p:stCondLst>
                                    <p:cond delay="500"/>
                                  </p:stCondLst>
                                  <p:childTnLst>
                                    <p:animMotion origin="layout" path="M 2.79806E-6 4.7163E-6 L 0.27355 -0.01294 " pathEditMode="relative" rAng="0" ptsTypes="AA">
                                      <p:cBhvr>
                                        <p:cTn id="14" dur="1000" fill="hold"/>
                                        <p:tgtEl>
                                          <p:spTgt spid="2"/>
                                        </p:tgtEl>
                                        <p:attrNameLst>
                                          <p:attrName>ppt_x</p:attrName>
                                          <p:attrName>ppt_y</p:attrName>
                                        </p:attrNameLst>
                                      </p:cBhvr>
                                      <p:rCtr x="13671" y="-658"/>
                                    </p:animMotion>
                                  </p:childTnLst>
                                </p:cTn>
                              </p:par>
                            </p:childTnLst>
                          </p:cTn>
                        </p:par>
                        <p:par>
                          <p:cTn id="15" fill="hold">
                            <p:stCondLst>
                              <p:cond delay="2500"/>
                            </p:stCondLst>
                            <p:childTnLst>
                              <p:par>
                                <p:cTn id="16" presetID="6" presetClass="emph" presetSubtype="0" accel="100000" fill="hold" grpId="2" nodeType="afterEffect">
                                  <p:stCondLst>
                                    <p:cond delay="500"/>
                                  </p:stCondLst>
                                  <p:childTnLst>
                                    <p:animScale>
                                      <p:cBhvr>
                                        <p:cTn id="17" dur="500" fill="hold"/>
                                        <p:tgtEl>
                                          <p:spTgt spid="2"/>
                                        </p:tgtEl>
                                      </p:cBhvr>
                                      <p:by x="0" y="0"/>
                                    </p:animScale>
                                  </p:childTnLst>
                                </p:cTn>
                              </p:par>
                              <p:par>
                                <p:cTn id="18" presetID="1" presetClass="exit" presetSubtype="0" fill="hold" grpId="3" nodeType="withEffect">
                                  <p:stCondLst>
                                    <p:cond delay="500"/>
                                  </p:stCondLst>
                                  <p:childTnLst>
                                    <p:set>
                                      <p:cBhvr>
                                        <p:cTn id="19" dur="1" fill="hold">
                                          <p:stCondLst>
                                            <p:cond delay="499"/>
                                          </p:stCondLst>
                                        </p:cTn>
                                        <p:tgtEl>
                                          <p:spTgt spid="2"/>
                                        </p:tgtEl>
                                        <p:attrNameLst>
                                          <p:attrName>style.visibility</p:attrName>
                                        </p:attrNameLst>
                                      </p:cBhvr>
                                      <p:to>
                                        <p:strVal val="hidden"/>
                                      </p:to>
                                    </p:set>
                                  </p:childTnLst>
                                </p:cTn>
                              </p:par>
                              <p:par>
                                <p:cTn id="20" presetID="1" presetClass="entr" presetSubtype="0" fill="hold" grpId="0" nodeType="withEffect">
                                  <p:stCondLst>
                                    <p:cond delay="0"/>
                                  </p:stCondLst>
                                  <p:childTnLst>
                                    <p:set>
                                      <p:cBhvr>
                                        <p:cTn id="21" dur="1" fill="hold">
                                          <p:stCondLst>
                                            <p:cond delay="499"/>
                                          </p:stCondLst>
                                        </p:cTn>
                                        <p:tgtEl>
                                          <p:spTgt spid="73"/>
                                        </p:tgtEl>
                                        <p:attrNameLst>
                                          <p:attrName>style.visibility</p:attrName>
                                        </p:attrNameLst>
                                      </p:cBhvr>
                                      <p:to>
                                        <p:strVal val="visible"/>
                                      </p:to>
                                    </p:set>
                                  </p:childTnLst>
                                </p:cTn>
                              </p:par>
                              <p:par>
                                <p:cTn id="22" presetID="6" presetClass="emph" presetSubtype="0" accel="100000" autoRev="1" fill="hold" grpId="1" nodeType="withEffect">
                                  <p:stCondLst>
                                    <p:cond delay="0"/>
                                  </p:stCondLst>
                                  <p:childTnLst>
                                    <p:animScale>
                                      <p:cBhvr>
                                        <p:cTn id="23" dur="500" fill="hold"/>
                                        <p:tgtEl>
                                          <p:spTgt spid="73"/>
                                        </p:tgtEl>
                                      </p:cBhvr>
                                      <p:by x="0" y="0"/>
                                    </p:animScale>
                                  </p:childTnLst>
                                </p:cTn>
                              </p:par>
                              <p:par>
                                <p:cTn id="24" presetID="8" presetClass="emph" presetSubtype="0" repeatCount="indefinite" fill="hold" grpId="0" nodeType="withEffect">
                                  <p:stCondLst>
                                    <p:cond delay="0"/>
                                  </p:stCondLst>
                                  <p:childTnLst>
                                    <p:animRot by="21600000">
                                      <p:cBhvr>
                                        <p:cTn id="25" dur="2000" fill="hold"/>
                                        <p:tgtEl>
                                          <p:spTgt spid="13"/>
                                        </p:tgtEl>
                                        <p:attrNameLst>
                                          <p:attrName>r</p:attrName>
                                        </p:attrNameLst>
                                      </p:cBhvr>
                                    </p:animRot>
                                  </p:childTnLst>
                                </p:cTn>
                              </p:par>
                              <p:par>
                                <p:cTn id="26" presetID="8" presetClass="emph" presetSubtype="0" repeatCount="indefinite" fill="hold" grpId="0" nodeType="withEffect">
                                  <p:stCondLst>
                                    <p:cond delay="0"/>
                                  </p:stCondLst>
                                  <p:childTnLst>
                                    <p:animRot by="-21600000">
                                      <p:cBhvr>
                                        <p:cTn id="27" dur="2000" fill="hold"/>
                                        <p:tgtEl>
                                          <p:spTgt spid="9"/>
                                        </p:tgtEl>
                                        <p:attrNameLst>
                                          <p:attrName>r</p:attrName>
                                        </p:attrNameLst>
                                      </p:cBhvr>
                                    </p:animRot>
                                  </p:childTnLst>
                                </p:cTn>
                              </p:par>
                              <p:par>
                                <p:cTn id="28" presetID="1" presetClass="entr" presetSubtype="0" fill="hold" grpId="0" nodeType="withEffect">
                                  <p:stCondLst>
                                    <p:cond delay="500"/>
                                  </p:stCondLst>
                                  <p:childTnLst>
                                    <p:set>
                                      <p:cBhvr>
                                        <p:cTn id="29" dur="1" fill="hold">
                                          <p:stCondLst>
                                            <p:cond delay="499"/>
                                          </p:stCondLst>
                                        </p:cTn>
                                        <p:tgtEl>
                                          <p:spTgt spid="7"/>
                                        </p:tgtEl>
                                        <p:attrNameLst>
                                          <p:attrName>style.visibility</p:attrName>
                                        </p:attrNameLst>
                                      </p:cBhvr>
                                      <p:to>
                                        <p:strVal val="visible"/>
                                      </p:to>
                                    </p:set>
                                  </p:childTnLst>
                                </p:cTn>
                              </p:par>
                              <p:par>
                                <p:cTn id="30" presetID="6" presetClass="emph" presetSubtype="0" accel="100000" autoRev="1" fill="hold" grpId="1" nodeType="withEffect">
                                  <p:stCondLst>
                                    <p:cond delay="500"/>
                                  </p:stCondLst>
                                  <p:childTnLst>
                                    <p:animScale>
                                      <p:cBhvr>
                                        <p:cTn id="31" dur="500" fill="hold"/>
                                        <p:tgtEl>
                                          <p:spTgt spid="7"/>
                                        </p:tgtEl>
                                      </p:cBhvr>
                                      <p:by x="0" y="0"/>
                                    </p:animScale>
                                  </p:childTnLst>
                                </p:cTn>
                              </p:par>
                              <p:par>
                                <p:cTn id="32" presetID="10" presetClass="entr" presetSubtype="0" fill="hold" nodeType="withEffect">
                                  <p:stCondLst>
                                    <p:cond delay="10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 presetClass="entr" presetSubtype="0" fill="hold" grpId="0" nodeType="withEffect">
                                  <p:stCondLst>
                                    <p:cond delay="1500"/>
                                  </p:stCondLst>
                                  <p:childTnLst>
                                    <p:set>
                                      <p:cBhvr>
                                        <p:cTn id="36" dur="1" fill="hold">
                                          <p:stCondLst>
                                            <p:cond delay="499"/>
                                          </p:stCondLst>
                                        </p:cTn>
                                        <p:tgtEl>
                                          <p:spTgt spid="52"/>
                                        </p:tgtEl>
                                        <p:attrNameLst>
                                          <p:attrName>style.visibility</p:attrName>
                                        </p:attrNameLst>
                                      </p:cBhvr>
                                      <p:to>
                                        <p:strVal val="visible"/>
                                      </p:to>
                                    </p:set>
                                  </p:childTnLst>
                                </p:cTn>
                              </p:par>
                              <p:par>
                                <p:cTn id="37" presetID="6" presetClass="emph" presetSubtype="0" accel="100000" autoRev="1" fill="hold" grpId="1" nodeType="withEffect">
                                  <p:stCondLst>
                                    <p:cond delay="1500"/>
                                  </p:stCondLst>
                                  <p:childTnLst>
                                    <p:animScale>
                                      <p:cBhvr>
                                        <p:cTn id="38" dur="500" fill="hold"/>
                                        <p:tgtEl>
                                          <p:spTgt spid="52"/>
                                        </p:tgtEl>
                                      </p:cBhvr>
                                      <p:by x="0" y="0"/>
                                    </p:animScale>
                                  </p:childTnLst>
                                </p:cTn>
                              </p:par>
                              <p:par>
                                <p:cTn id="39" presetID="1" presetClass="entr" presetSubtype="0" fill="hold" grpId="0" nodeType="withEffect">
                                  <p:stCondLst>
                                    <p:cond delay="2000"/>
                                  </p:stCondLst>
                                  <p:childTnLst>
                                    <p:set>
                                      <p:cBhvr>
                                        <p:cTn id="40" dur="1" fill="hold">
                                          <p:stCondLst>
                                            <p:cond delay="499"/>
                                          </p:stCondLst>
                                        </p:cTn>
                                        <p:tgtEl>
                                          <p:spTgt spid="64"/>
                                        </p:tgtEl>
                                        <p:attrNameLst>
                                          <p:attrName>style.visibility</p:attrName>
                                        </p:attrNameLst>
                                      </p:cBhvr>
                                      <p:to>
                                        <p:strVal val="visible"/>
                                      </p:to>
                                    </p:set>
                                  </p:childTnLst>
                                </p:cTn>
                              </p:par>
                              <p:par>
                                <p:cTn id="41" presetID="6" presetClass="emph" presetSubtype="0" accel="100000" autoRev="1" fill="hold" grpId="1" nodeType="withEffect">
                                  <p:stCondLst>
                                    <p:cond delay="2000"/>
                                  </p:stCondLst>
                                  <p:childTnLst>
                                    <p:animScale>
                                      <p:cBhvr>
                                        <p:cTn id="42" dur="500" fill="hold"/>
                                        <p:tgtEl>
                                          <p:spTgt spid="64"/>
                                        </p:tgtEl>
                                      </p:cBhvr>
                                      <p:by x="0" y="0"/>
                                    </p:animScale>
                                  </p:childTnLst>
                                </p:cTn>
                              </p:par>
                              <p:par>
                                <p:cTn id="43" presetID="10" presetClass="entr" presetSubtype="0" fill="hold" nodeType="withEffect">
                                  <p:stCondLst>
                                    <p:cond delay="250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42" presetClass="path" presetSubtype="0" accel="50000" decel="50000" fill="hold" grpId="4" nodeType="withEffect">
                                  <p:stCondLst>
                                    <p:cond delay="3000"/>
                                  </p:stCondLst>
                                  <p:childTnLst>
                                    <p:animMotion origin="layout" path="M 1.52157E-6 -2.11076E-6 L 0.06918 0.26736 " pathEditMode="relative" rAng="0" ptsTypes="AA">
                                      <p:cBhvr>
                                        <p:cTn id="47" dur="500" fill="hold"/>
                                        <p:tgtEl>
                                          <p:spTgt spid="64"/>
                                        </p:tgtEl>
                                        <p:attrNameLst>
                                          <p:attrName>ppt_x</p:attrName>
                                          <p:attrName>ppt_y</p:attrName>
                                        </p:attrNameLst>
                                      </p:cBhvr>
                                      <p:rCtr x="3459" y="13368"/>
                                    </p:animMotion>
                                  </p:childTnLst>
                                </p:cTn>
                              </p:par>
                              <p:par>
                                <p:cTn id="48" presetID="1" presetClass="entr" presetSubtype="0" fill="hold" grpId="0" nodeType="withEffect">
                                  <p:stCondLst>
                                    <p:cond delay="3500"/>
                                  </p:stCondLst>
                                  <p:childTnLst>
                                    <p:set>
                                      <p:cBhvr>
                                        <p:cTn id="49" dur="1" fill="hold">
                                          <p:stCondLst>
                                            <p:cond delay="499"/>
                                          </p:stCondLst>
                                        </p:cTn>
                                        <p:tgtEl>
                                          <p:spTgt spid="75"/>
                                        </p:tgtEl>
                                        <p:attrNameLst>
                                          <p:attrName>style.visibility</p:attrName>
                                        </p:attrNameLst>
                                      </p:cBhvr>
                                      <p:to>
                                        <p:strVal val="visible"/>
                                      </p:to>
                                    </p:set>
                                  </p:childTnLst>
                                </p:cTn>
                              </p:par>
                              <p:par>
                                <p:cTn id="50" presetID="6" presetClass="emph" presetSubtype="0" accel="100000" autoRev="1" fill="hold" grpId="1" nodeType="withEffect">
                                  <p:stCondLst>
                                    <p:cond delay="3500"/>
                                  </p:stCondLst>
                                  <p:childTnLst>
                                    <p:animScale>
                                      <p:cBhvr>
                                        <p:cTn id="51" dur="500" fill="hold"/>
                                        <p:tgtEl>
                                          <p:spTgt spid="75"/>
                                        </p:tgtEl>
                                      </p:cBhvr>
                                      <p:by x="0" y="0"/>
                                    </p:animScale>
                                  </p:childTnLst>
                                </p:cTn>
                              </p:par>
                              <p:par>
                                <p:cTn id="52" presetID="6" presetClass="emph" presetSubtype="0" accel="100000" fill="hold" grpId="2" nodeType="withEffect">
                                  <p:stCondLst>
                                    <p:cond delay="4000"/>
                                  </p:stCondLst>
                                  <p:childTnLst>
                                    <p:animScale>
                                      <p:cBhvr>
                                        <p:cTn id="53" dur="500" fill="hold"/>
                                        <p:tgtEl>
                                          <p:spTgt spid="64"/>
                                        </p:tgtEl>
                                      </p:cBhvr>
                                      <p:by x="0" y="0"/>
                                    </p:animScale>
                                  </p:childTnLst>
                                </p:cTn>
                              </p:par>
                              <p:par>
                                <p:cTn id="54" presetID="1" presetClass="exit" presetSubtype="0" fill="hold" grpId="3" nodeType="withEffect">
                                  <p:stCondLst>
                                    <p:cond delay="4100"/>
                                  </p:stCondLst>
                                  <p:childTnLst>
                                    <p:set>
                                      <p:cBhvr>
                                        <p:cTn id="55" dur="1" fill="hold">
                                          <p:stCondLst>
                                            <p:cond delay="499"/>
                                          </p:stCondLst>
                                        </p:cTn>
                                        <p:tgtEl>
                                          <p:spTgt spid="64"/>
                                        </p:tgtEl>
                                        <p:attrNameLst>
                                          <p:attrName>style.visibility</p:attrName>
                                        </p:attrNameLst>
                                      </p:cBhvr>
                                      <p:to>
                                        <p:strVal val="hidden"/>
                                      </p:to>
                                    </p:set>
                                  </p:childTnLst>
                                </p:cTn>
                              </p:par>
                              <p:par>
                                <p:cTn id="56" presetID="1" presetClass="entr" presetSubtype="0" fill="hold" grpId="0" nodeType="withEffect">
                                  <p:stCondLst>
                                    <p:cond delay="4600"/>
                                  </p:stCondLst>
                                  <p:childTnLst>
                                    <p:set>
                                      <p:cBhvr>
                                        <p:cTn id="57" dur="1" fill="hold">
                                          <p:stCondLst>
                                            <p:cond delay="499"/>
                                          </p:stCondLst>
                                        </p:cTn>
                                        <p:tgtEl>
                                          <p:spTgt spid="53"/>
                                        </p:tgtEl>
                                        <p:attrNameLst>
                                          <p:attrName>style.visibility</p:attrName>
                                        </p:attrNameLst>
                                      </p:cBhvr>
                                      <p:to>
                                        <p:strVal val="visible"/>
                                      </p:to>
                                    </p:set>
                                  </p:childTnLst>
                                </p:cTn>
                              </p:par>
                              <p:par>
                                <p:cTn id="58" presetID="6" presetClass="emph" presetSubtype="0" accel="100000" autoRev="1" fill="hold" grpId="1" nodeType="withEffect">
                                  <p:stCondLst>
                                    <p:cond delay="4600"/>
                                  </p:stCondLst>
                                  <p:childTnLst>
                                    <p:animScale>
                                      <p:cBhvr>
                                        <p:cTn id="59" dur="500" fill="hold"/>
                                        <p:tgtEl>
                                          <p:spTgt spid="53"/>
                                        </p:tgtEl>
                                      </p:cBhvr>
                                      <p:by x="0" y="0"/>
                                    </p:animScale>
                                  </p:childTnLst>
                                </p:cTn>
                              </p:par>
                              <p:par>
                                <p:cTn id="60" presetID="1" presetClass="entr" presetSubtype="0" fill="hold" grpId="0" nodeType="withEffect">
                                  <p:stCondLst>
                                    <p:cond delay="5600"/>
                                  </p:stCondLst>
                                  <p:childTnLst>
                                    <p:set>
                                      <p:cBhvr>
                                        <p:cTn id="61" dur="1" fill="hold">
                                          <p:stCondLst>
                                            <p:cond delay="499"/>
                                          </p:stCondLst>
                                        </p:cTn>
                                        <p:tgtEl>
                                          <p:spTgt spid="55"/>
                                        </p:tgtEl>
                                        <p:attrNameLst>
                                          <p:attrName>style.visibility</p:attrName>
                                        </p:attrNameLst>
                                      </p:cBhvr>
                                      <p:to>
                                        <p:strVal val="visible"/>
                                      </p:to>
                                    </p:set>
                                  </p:childTnLst>
                                </p:cTn>
                              </p:par>
                              <p:par>
                                <p:cTn id="62" presetID="6" presetClass="emph" presetSubtype="0" accel="100000" autoRev="1" fill="hold" grpId="1" nodeType="withEffect">
                                  <p:stCondLst>
                                    <p:cond delay="5600"/>
                                  </p:stCondLst>
                                  <p:childTnLst>
                                    <p:animScale>
                                      <p:cBhvr>
                                        <p:cTn id="63" dur="500" fill="hold"/>
                                        <p:tgtEl>
                                          <p:spTgt spid="55"/>
                                        </p:tgtEl>
                                      </p:cBhvr>
                                      <p:by x="0" y="0"/>
                                    </p:animScale>
                                  </p:childTnLst>
                                </p:cTn>
                              </p:par>
                              <p:par>
                                <p:cTn id="64" presetID="1" presetClass="entr" presetSubtype="0" fill="hold" grpId="0" nodeType="withEffect">
                                  <p:stCondLst>
                                    <p:cond delay="6600"/>
                                  </p:stCondLst>
                                  <p:childTnLst>
                                    <p:set>
                                      <p:cBhvr>
                                        <p:cTn id="65" dur="1" fill="hold">
                                          <p:stCondLst>
                                            <p:cond delay="499"/>
                                          </p:stCondLst>
                                        </p:cTn>
                                        <p:tgtEl>
                                          <p:spTgt spid="74"/>
                                        </p:tgtEl>
                                        <p:attrNameLst>
                                          <p:attrName>style.visibility</p:attrName>
                                        </p:attrNameLst>
                                      </p:cBhvr>
                                      <p:to>
                                        <p:strVal val="visible"/>
                                      </p:to>
                                    </p:set>
                                  </p:childTnLst>
                                </p:cTn>
                              </p:par>
                              <p:par>
                                <p:cTn id="66" presetID="6" presetClass="emph" presetSubtype="0" accel="100000" autoRev="1" fill="hold" grpId="1" nodeType="withEffect">
                                  <p:stCondLst>
                                    <p:cond delay="6600"/>
                                  </p:stCondLst>
                                  <p:childTnLst>
                                    <p:animScale>
                                      <p:cBhvr>
                                        <p:cTn id="67" dur="500" fill="hold"/>
                                        <p:tgtEl>
                                          <p:spTgt spid="74"/>
                                        </p:tgtEl>
                                      </p:cBhvr>
                                      <p:by x="0" y="0"/>
                                    </p:animScale>
                                  </p:childTnLst>
                                </p:cTn>
                              </p:par>
                              <p:par>
                                <p:cTn id="68" presetID="1" presetClass="entr" presetSubtype="0" fill="hold" grpId="0" nodeType="withEffect">
                                  <p:stCondLst>
                                    <p:cond delay="7700"/>
                                  </p:stCondLst>
                                  <p:childTnLst>
                                    <p:set>
                                      <p:cBhvr>
                                        <p:cTn id="69" dur="1" fill="hold">
                                          <p:stCondLst>
                                            <p:cond delay="499"/>
                                          </p:stCondLst>
                                        </p:cTn>
                                        <p:tgtEl>
                                          <p:spTgt spid="77"/>
                                        </p:tgtEl>
                                        <p:attrNameLst>
                                          <p:attrName>style.visibility</p:attrName>
                                        </p:attrNameLst>
                                      </p:cBhvr>
                                      <p:to>
                                        <p:strVal val="visible"/>
                                      </p:to>
                                    </p:set>
                                  </p:childTnLst>
                                </p:cTn>
                              </p:par>
                              <p:par>
                                <p:cTn id="70" presetID="6" presetClass="emph" presetSubtype="0" accel="100000" autoRev="1" fill="hold" grpId="1" nodeType="withEffect">
                                  <p:stCondLst>
                                    <p:cond delay="7700"/>
                                  </p:stCondLst>
                                  <p:childTnLst>
                                    <p:animScale>
                                      <p:cBhvr>
                                        <p:cTn id="71" dur="500" fill="hold"/>
                                        <p:tgtEl>
                                          <p:spTgt spid="77"/>
                                        </p:tgtEl>
                                      </p:cBhvr>
                                      <p:by x="0" y="0"/>
                                    </p:animScale>
                                  </p:childTnLst>
                                </p:cTn>
                              </p:par>
                            </p:childTnLst>
                          </p:cTn>
                        </p:par>
                        <p:par>
                          <p:cTn id="72" fill="hold">
                            <p:stCondLst>
                              <p:cond delay="11200"/>
                            </p:stCondLst>
                            <p:childTnLst>
                              <p:par>
                                <p:cTn id="73" presetID="42" presetClass="path" presetSubtype="0" accel="50000" decel="50000" fill="hold" grpId="2" nodeType="afterEffect">
                                  <p:stCondLst>
                                    <p:cond delay="0"/>
                                  </p:stCondLst>
                                  <p:childTnLst>
                                    <p:animMotion origin="layout" path="M -2.12152E-6 4.335E-6 L 0.25555 -0.05266 " pathEditMode="relative" rAng="0" ptsTypes="AA">
                                      <p:cBhvr>
                                        <p:cTn id="74" dur="1000" fill="hold"/>
                                        <p:tgtEl>
                                          <p:spTgt spid="77"/>
                                        </p:tgtEl>
                                        <p:attrNameLst>
                                          <p:attrName>ppt_x</p:attrName>
                                          <p:attrName>ppt_y</p:attrName>
                                        </p:attrNameLst>
                                      </p:cBhvr>
                                      <p:rCtr x="12778" y="-2633"/>
                                    </p:animMotion>
                                  </p:childTnLst>
                                </p:cTn>
                              </p:par>
                              <p:par>
                                <p:cTn id="75" presetID="10" presetClass="entr" presetSubtype="0" fill="hold" nodeType="with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52" grpId="0" animBg="1"/>
      <p:bldP spid="52" grpId="1" animBg="1"/>
      <p:bldP spid="53" grpId="0" animBg="1"/>
      <p:bldP spid="53" grpId="1" animBg="1"/>
      <p:bldP spid="55" grpId="0" animBg="1"/>
      <p:bldP spid="55" grpId="1" animBg="1"/>
      <p:bldP spid="73" grpId="0" animBg="1"/>
      <p:bldP spid="73" grpId="1" animBg="1"/>
      <p:bldP spid="74" grpId="0" animBg="1"/>
      <p:bldP spid="74" grpId="1" animBg="1"/>
      <p:bldP spid="75" grpId="0" animBg="1"/>
      <p:bldP spid="75" grpId="1" animBg="1"/>
      <p:bldP spid="2" grpId="0" animBg="1"/>
      <p:bldP spid="2" grpId="1" animBg="1"/>
      <p:bldP spid="2" grpId="2" animBg="1"/>
      <p:bldP spid="2" grpId="3" animBg="1"/>
      <p:bldP spid="2" grpId="4" animBg="1"/>
      <p:bldP spid="64" grpId="0" animBg="1"/>
      <p:bldP spid="64" grpId="1" animBg="1"/>
      <p:bldP spid="64" grpId="2" animBg="1"/>
      <p:bldP spid="64" grpId="3" animBg="1"/>
      <p:bldP spid="64" grpId="4" animBg="1"/>
      <p:bldP spid="9" grpId="0" animBg="1"/>
      <p:bldP spid="13" grpId="0" animBg="1"/>
      <p:bldP spid="77" grpId="0" animBg="1"/>
      <p:bldP spid="77" grpId="1" animBg="1"/>
      <p:bldP spid="77" grpId="2"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95" descr="A group of people sitting at a table in front of a window&#10;&#10;Description generated with very high confidence">
            <a:extLst>
              <a:ext uri="{FF2B5EF4-FFF2-40B4-BE49-F238E27FC236}">
                <a16:creationId xmlns:a16="http://schemas.microsoft.com/office/drawing/2014/main" id="{4D9CB1CB-3B9B-47AC-956A-D46B9EA698F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12435840" cy="1725612"/>
          </a:xfrm>
          <a:prstGeom prst="rect">
            <a:avLst/>
          </a:prstGeom>
        </p:spPr>
      </p:pic>
      <p:cxnSp>
        <p:nvCxnSpPr>
          <p:cNvPr id="5" name="Straight Connector 4">
            <a:extLst>
              <a:ext uri="{FF2B5EF4-FFF2-40B4-BE49-F238E27FC236}">
                <a16:creationId xmlns:a16="http://schemas.microsoft.com/office/drawing/2014/main" id="{FB9D8C4E-C789-45FB-9C19-076ACF3E10E7}"/>
              </a:ext>
            </a:extLst>
          </p:cNvPr>
          <p:cNvCxnSpPr>
            <a:cxnSpLocks/>
          </p:cNvCxnSpPr>
          <p:nvPr/>
        </p:nvCxnSpPr>
        <p:spPr>
          <a:xfrm>
            <a:off x="0" y="1725612"/>
            <a:ext cx="12436475" cy="0"/>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E3C65ED-ECF2-473E-8147-8D67B67CA088}"/>
              </a:ext>
            </a:extLst>
          </p:cNvPr>
          <p:cNvSpPr txBox="1"/>
          <p:nvPr/>
        </p:nvSpPr>
        <p:spPr>
          <a:xfrm>
            <a:off x="274639" y="1902414"/>
            <a:ext cx="8930265" cy="830677"/>
          </a:xfrm>
          <a:prstGeom prst="rect">
            <a:avLst/>
          </a:prstGeom>
          <a:noFill/>
        </p:spPr>
        <p:txBody>
          <a:bodyPr wrap="none" rtlCol="0">
            <a:spAutoFit/>
          </a:bodyPr>
          <a:lstStyle/>
          <a:p>
            <a:r>
              <a:rPr lang="en-US" sz="4798" spc="-150" dirty="0">
                <a:ln w="3175">
                  <a:noFill/>
                </a:ln>
                <a:gradFill>
                  <a:gsLst>
                    <a:gs pos="1250">
                      <a:schemeClr val="tx1"/>
                    </a:gs>
                    <a:gs pos="100000">
                      <a:schemeClr val="tx1"/>
                    </a:gs>
                  </a:gsLst>
                  <a:lin ang="5400000" scaled="0"/>
                </a:gradFill>
                <a:latin typeface="+mj-lt"/>
                <a:cs typeface="Segoe UI" pitchFamily="34" charset="0"/>
              </a:rPr>
              <a:t>Gain </a:t>
            </a:r>
            <a:r>
              <a:rPr lang="en-US" sz="4798" spc="-150" dirty="0">
                <a:ln w="3175">
                  <a:noFill/>
                </a:ln>
                <a:gradFill>
                  <a:gsLst>
                    <a:gs pos="1250">
                      <a:schemeClr val="tx2"/>
                    </a:gs>
                    <a:gs pos="100000">
                      <a:schemeClr val="tx2"/>
                    </a:gs>
                  </a:gsLst>
                  <a:lin ang="5400000" scaled="0"/>
                </a:gradFill>
                <a:latin typeface="+mj-lt"/>
                <a:cs typeface="Segoe UI" pitchFamily="34" charset="0"/>
              </a:rPr>
              <a:t>flexibility</a:t>
            </a:r>
            <a:r>
              <a:rPr lang="en-US" sz="4798" spc="-150" dirty="0">
                <a:ln w="3175">
                  <a:noFill/>
                </a:ln>
                <a:gradFill>
                  <a:gsLst>
                    <a:gs pos="1250">
                      <a:schemeClr val="tx1"/>
                    </a:gs>
                    <a:gs pos="100000">
                      <a:schemeClr val="tx1"/>
                    </a:gs>
                  </a:gsLst>
                  <a:lin ang="5400000" scaled="0"/>
                </a:gradFill>
                <a:latin typeface="+mj-lt"/>
                <a:cs typeface="Segoe UI" pitchFamily="34" charset="0"/>
              </a:rPr>
              <a:t> and develop your way</a:t>
            </a:r>
          </a:p>
        </p:txBody>
      </p:sp>
      <p:grpSp>
        <p:nvGrpSpPr>
          <p:cNvPr id="3" name="Group 2">
            <a:extLst>
              <a:ext uri="{FF2B5EF4-FFF2-40B4-BE49-F238E27FC236}">
                <a16:creationId xmlns:a16="http://schemas.microsoft.com/office/drawing/2014/main" id="{3A7B0100-F31A-44DA-BCE5-097E6419C4B8}"/>
              </a:ext>
            </a:extLst>
          </p:cNvPr>
          <p:cNvGrpSpPr/>
          <p:nvPr/>
        </p:nvGrpSpPr>
        <p:grpSpPr>
          <a:xfrm>
            <a:off x="320414" y="3451224"/>
            <a:ext cx="5953496" cy="927317"/>
            <a:chOff x="487680" y="2980369"/>
            <a:chExt cx="5953496" cy="927317"/>
          </a:xfrm>
        </p:grpSpPr>
        <p:cxnSp>
          <p:nvCxnSpPr>
            <p:cNvPr id="13" name="Straight Connector 12">
              <a:extLst>
                <a:ext uri="{FF2B5EF4-FFF2-40B4-BE49-F238E27FC236}">
                  <a16:creationId xmlns:a16="http://schemas.microsoft.com/office/drawing/2014/main" id="{953B7DF0-5EB0-496C-83A5-F19B1F3D58B4}"/>
                </a:ext>
              </a:extLst>
            </p:cNvPr>
            <p:cNvCxnSpPr/>
            <p:nvPr/>
          </p:nvCxnSpPr>
          <p:spPr>
            <a:xfrm>
              <a:off x="1749781" y="3034575"/>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D0298EF-8CA1-4EF0-83A7-1FB752112502}"/>
                </a:ext>
              </a:extLst>
            </p:cNvPr>
            <p:cNvSpPr txBox="1"/>
            <p:nvPr/>
          </p:nvSpPr>
          <p:spPr>
            <a:xfrm>
              <a:off x="1888061" y="3165209"/>
              <a:ext cx="4553115" cy="561692"/>
            </a:xfrm>
            <a:prstGeom prst="rect">
              <a:avLst/>
            </a:prstGeom>
            <a:noFill/>
          </p:spPr>
          <p:txBody>
            <a:bodyPr wrap="square" rtlCol="0">
              <a:spAutoFit/>
            </a:bodyPr>
            <a:lstStyle/>
            <a:p>
              <a:pPr>
                <a:spcAft>
                  <a:spcPts val="300"/>
                </a:spcAft>
              </a:pPr>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Write code in C#, JavaScript, F#, and Java</a:t>
              </a:r>
            </a:p>
            <a:p>
              <a:pPr>
                <a:spcAft>
                  <a:spcPts val="300"/>
                </a:spcAft>
              </a:pPr>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Continuous investment in new, experimental languages</a:t>
              </a:r>
            </a:p>
          </p:txBody>
        </p:sp>
        <p:sp>
          <p:nvSpPr>
            <p:cNvPr id="17" name="TextBox 16">
              <a:extLst>
                <a:ext uri="{FF2B5EF4-FFF2-40B4-BE49-F238E27FC236}">
                  <a16:creationId xmlns:a16="http://schemas.microsoft.com/office/drawing/2014/main" id="{89A86484-FB0B-44D6-92A0-CDB3B1F0EC19}"/>
                </a:ext>
              </a:extLst>
            </p:cNvPr>
            <p:cNvSpPr txBox="1"/>
            <p:nvPr/>
          </p:nvSpPr>
          <p:spPr>
            <a:xfrm>
              <a:off x="487680" y="3421399"/>
              <a:ext cx="1238921" cy="486287"/>
            </a:xfrm>
            <a:prstGeom prst="rect">
              <a:avLst/>
            </a:prstGeom>
            <a:noFill/>
          </p:spPr>
          <p:txBody>
            <a:bodyPr wrap="square" rtlCol="0">
              <a:spAutoFit/>
            </a:bodyPr>
            <a:lstStyle/>
            <a:p>
              <a:pPr algn="ctr">
                <a:lnSpc>
                  <a:spcPct val="80000"/>
                </a:lnSpc>
              </a:pPr>
              <a:r>
                <a:rPr lang="en-US" sz="1600"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Multiple languages</a:t>
              </a:r>
            </a:p>
          </p:txBody>
        </p:sp>
        <p:pic>
          <p:nvPicPr>
            <p:cNvPr id="19" name="Picture 18">
              <a:extLst>
                <a:ext uri="{FF2B5EF4-FFF2-40B4-BE49-F238E27FC236}">
                  <a16:creationId xmlns:a16="http://schemas.microsoft.com/office/drawing/2014/main" id="{E3680262-9461-4E4C-886B-14360FCE0066}"/>
                </a:ext>
              </a:extLst>
            </p:cNvPr>
            <p:cNvPicPr>
              <a:picLocks noChangeAspect="1"/>
            </p:cNvPicPr>
            <p:nvPr/>
          </p:nvPicPr>
          <p:blipFill>
            <a:blip r:embed="rId4"/>
            <a:stretch>
              <a:fillRect/>
            </a:stretch>
          </p:blipFill>
          <p:spPr>
            <a:xfrm>
              <a:off x="934900" y="2980369"/>
              <a:ext cx="344481" cy="370578"/>
            </a:xfrm>
            <a:prstGeom prst="rect">
              <a:avLst/>
            </a:prstGeom>
          </p:spPr>
        </p:pic>
      </p:grpSp>
      <p:grpSp>
        <p:nvGrpSpPr>
          <p:cNvPr id="4" name="Group 3">
            <a:extLst>
              <a:ext uri="{FF2B5EF4-FFF2-40B4-BE49-F238E27FC236}">
                <a16:creationId xmlns:a16="http://schemas.microsoft.com/office/drawing/2014/main" id="{859DE492-CB93-4E6D-AD6E-07B077200D2B}"/>
              </a:ext>
            </a:extLst>
          </p:cNvPr>
          <p:cNvGrpSpPr/>
          <p:nvPr/>
        </p:nvGrpSpPr>
        <p:grpSpPr>
          <a:xfrm>
            <a:off x="6193494" y="4808477"/>
            <a:ext cx="5998845" cy="873111"/>
            <a:chOff x="487680" y="4337622"/>
            <a:chExt cx="5998845" cy="873111"/>
          </a:xfrm>
        </p:grpSpPr>
        <p:cxnSp>
          <p:nvCxnSpPr>
            <p:cNvPr id="23" name="Straight Connector 22">
              <a:extLst>
                <a:ext uri="{FF2B5EF4-FFF2-40B4-BE49-F238E27FC236}">
                  <a16:creationId xmlns:a16="http://schemas.microsoft.com/office/drawing/2014/main" id="{8E120079-BE91-4554-B37B-B7E807D0B428}"/>
                </a:ext>
              </a:extLst>
            </p:cNvPr>
            <p:cNvCxnSpPr/>
            <p:nvPr/>
          </p:nvCxnSpPr>
          <p:spPr>
            <a:xfrm>
              <a:off x="1749781" y="4337622"/>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94A9E5F-07A7-4664-B98D-4BC1171C1B7B}"/>
                </a:ext>
              </a:extLst>
            </p:cNvPr>
            <p:cNvSpPr txBox="1"/>
            <p:nvPr/>
          </p:nvSpPr>
          <p:spPr>
            <a:xfrm>
              <a:off x="1888061" y="4468256"/>
              <a:ext cx="4598464" cy="561692"/>
            </a:xfrm>
            <a:prstGeom prst="rect">
              <a:avLst/>
            </a:prstGeom>
            <a:noFill/>
          </p:spPr>
          <p:txBody>
            <a:bodyPr wrap="square" rtlCol="0">
              <a:spAutoFit/>
            </a:bodyPr>
            <a:lstStyle/>
            <a:p>
              <a:pPr>
                <a:spcAft>
                  <a:spcPts val="300"/>
                </a:spcAft>
              </a:pPr>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Simplify coding for new users with native Azure portal</a:t>
              </a:r>
            </a:p>
            <a:p>
              <a:pPr>
                <a:spcAft>
                  <a:spcPts val="300"/>
                </a:spcAft>
              </a:pPr>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Select from popular editors, like VS, VS Code, CLI, Maven*</a:t>
              </a:r>
            </a:p>
          </p:txBody>
        </p:sp>
        <p:sp>
          <p:nvSpPr>
            <p:cNvPr id="27" name="TextBox 26">
              <a:extLst>
                <a:ext uri="{FF2B5EF4-FFF2-40B4-BE49-F238E27FC236}">
                  <a16:creationId xmlns:a16="http://schemas.microsoft.com/office/drawing/2014/main" id="{351C77FE-9037-4F83-A955-42A53C5821C4}"/>
                </a:ext>
              </a:extLst>
            </p:cNvPr>
            <p:cNvSpPr txBox="1"/>
            <p:nvPr/>
          </p:nvSpPr>
          <p:spPr>
            <a:xfrm>
              <a:off x="487680" y="4724446"/>
              <a:ext cx="1238921" cy="486287"/>
            </a:xfrm>
            <a:prstGeom prst="rect">
              <a:avLst/>
            </a:prstGeom>
            <a:noFill/>
          </p:spPr>
          <p:txBody>
            <a:bodyPr wrap="square" rtlCol="0">
              <a:spAutoFit/>
            </a:bodyPr>
            <a:lstStyle/>
            <a:p>
              <a:pPr algn="ctr">
                <a:lnSpc>
                  <a:spcPct val="80000"/>
                </a:lnSpc>
              </a:pPr>
              <a:r>
                <a:rPr lang="en-US" sz="1600"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Dev options</a:t>
              </a:r>
            </a:p>
          </p:txBody>
        </p:sp>
        <p:sp>
          <p:nvSpPr>
            <p:cNvPr id="31" name="Freeform 110">
              <a:extLst>
                <a:ext uri="{FF2B5EF4-FFF2-40B4-BE49-F238E27FC236}">
                  <a16:creationId xmlns:a16="http://schemas.microsoft.com/office/drawing/2014/main" id="{46CCB5DD-87BE-492F-A666-15FC8F728097}"/>
                </a:ext>
              </a:extLst>
            </p:cNvPr>
            <p:cNvSpPr>
              <a:spLocks noChangeAspect="1" noEditPoints="1"/>
            </p:cNvSpPr>
            <p:nvPr/>
          </p:nvSpPr>
          <p:spPr bwMode="black">
            <a:xfrm>
              <a:off x="970760" y="4359814"/>
              <a:ext cx="272760" cy="275130"/>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0078D7"/>
            </a:solidFill>
            <a:ln>
              <a:noFill/>
            </a:ln>
            <a:extLst/>
          </p:spPr>
          <p:txBody>
            <a:bodyPr vert="horz" wrap="square" lIns="69953" tIns="34976" rIns="69953" bIns="34976" numCol="1" anchor="t" anchorCtr="0" compatLnSpc="1">
              <a:prstTxWarp prst="textNoShape">
                <a:avLst/>
              </a:prstTxWarp>
            </a:bodyPr>
            <a:lstStyle/>
            <a:p>
              <a:endParaRPr lang="en-US" sz="1350" dirty="0">
                <a:solidFill>
                  <a:srgbClr val="000000"/>
                </a:solidFill>
              </a:endParaRPr>
            </a:p>
          </p:txBody>
        </p:sp>
      </p:grpSp>
      <p:sp>
        <p:nvSpPr>
          <p:cNvPr id="49" name="TextBox 48">
            <a:extLst>
              <a:ext uri="{FF2B5EF4-FFF2-40B4-BE49-F238E27FC236}">
                <a16:creationId xmlns:a16="http://schemas.microsoft.com/office/drawing/2014/main" id="{17E87C2B-BA94-4EFF-A910-0BE3EE8A872B}"/>
              </a:ext>
            </a:extLst>
          </p:cNvPr>
          <p:cNvSpPr txBox="1"/>
          <p:nvPr/>
        </p:nvSpPr>
        <p:spPr>
          <a:xfrm>
            <a:off x="1720796" y="5059941"/>
            <a:ext cx="4297680" cy="561692"/>
          </a:xfrm>
          <a:prstGeom prst="rect">
            <a:avLst/>
          </a:prstGeom>
          <a:noFill/>
        </p:spPr>
        <p:txBody>
          <a:bodyPr wrap="square" rtlCol="0">
            <a:spAutoFit/>
          </a:bodyPr>
          <a:lstStyle/>
          <a:p>
            <a:pPr>
              <a:spcAft>
                <a:spcPts val="300"/>
              </a:spcAft>
            </a:pPr>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Choose from six consumption plans to run Functions</a:t>
            </a:r>
          </a:p>
          <a:p>
            <a:pPr>
              <a:spcAft>
                <a:spcPts val="300"/>
              </a:spcAft>
            </a:pPr>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Run your first million function executions for free</a:t>
            </a:r>
          </a:p>
        </p:txBody>
      </p:sp>
      <p:grpSp>
        <p:nvGrpSpPr>
          <p:cNvPr id="95" name="Group 94">
            <a:extLst>
              <a:ext uri="{FF2B5EF4-FFF2-40B4-BE49-F238E27FC236}">
                <a16:creationId xmlns:a16="http://schemas.microsoft.com/office/drawing/2014/main" id="{BC9DA66A-E3AC-4B17-97FB-6A473E7D95EB}"/>
              </a:ext>
            </a:extLst>
          </p:cNvPr>
          <p:cNvGrpSpPr/>
          <p:nvPr/>
        </p:nvGrpSpPr>
        <p:grpSpPr>
          <a:xfrm>
            <a:off x="320414" y="4882889"/>
            <a:ext cx="1262101" cy="919529"/>
            <a:chOff x="487680" y="5613635"/>
            <a:chExt cx="1262101" cy="919529"/>
          </a:xfrm>
        </p:grpSpPr>
        <p:cxnSp>
          <p:nvCxnSpPr>
            <p:cNvPr id="48" name="Straight Connector 47">
              <a:extLst>
                <a:ext uri="{FF2B5EF4-FFF2-40B4-BE49-F238E27FC236}">
                  <a16:creationId xmlns:a16="http://schemas.microsoft.com/office/drawing/2014/main" id="{EE09E181-16E9-4A00-AF57-BD9BFBA022D0}"/>
                </a:ext>
              </a:extLst>
            </p:cNvPr>
            <p:cNvCxnSpPr/>
            <p:nvPr/>
          </p:nvCxnSpPr>
          <p:spPr>
            <a:xfrm>
              <a:off x="1749781" y="5660053"/>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D5A6F0A-4475-4136-ABBF-0DC28F6AE0C0}"/>
                </a:ext>
              </a:extLst>
            </p:cNvPr>
            <p:cNvSpPr txBox="1"/>
            <p:nvPr/>
          </p:nvSpPr>
          <p:spPr>
            <a:xfrm>
              <a:off x="487680" y="6046877"/>
              <a:ext cx="1238921" cy="486287"/>
            </a:xfrm>
            <a:prstGeom prst="rect">
              <a:avLst/>
            </a:prstGeom>
            <a:noFill/>
          </p:spPr>
          <p:txBody>
            <a:bodyPr wrap="square" rtlCol="0">
              <a:spAutoFit/>
            </a:bodyPr>
            <a:lstStyle/>
            <a:p>
              <a:pPr algn="ctr">
                <a:lnSpc>
                  <a:spcPct val="80000"/>
                </a:lnSpc>
              </a:pPr>
              <a:r>
                <a:rPr lang="en-US" sz="1600"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Hosting options</a:t>
              </a:r>
            </a:p>
          </p:txBody>
        </p:sp>
        <p:sp>
          <p:nvSpPr>
            <p:cNvPr id="52" name="Freeform 44">
              <a:extLst>
                <a:ext uri="{FF2B5EF4-FFF2-40B4-BE49-F238E27FC236}">
                  <a16:creationId xmlns:a16="http://schemas.microsoft.com/office/drawing/2014/main" id="{AD8EB217-5E40-43A9-8A18-3C690248C14D}"/>
                </a:ext>
              </a:extLst>
            </p:cNvPr>
            <p:cNvSpPr>
              <a:spLocks noChangeAspect="1"/>
            </p:cNvSpPr>
            <p:nvPr/>
          </p:nvSpPr>
          <p:spPr bwMode="black">
            <a:xfrm>
              <a:off x="1008511" y="5613635"/>
              <a:ext cx="197258" cy="34374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rgbClr val="0078D7"/>
            </a:solidFill>
            <a:ln>
              <a:noFill/>
            </a:ln>
          </p:spPr>
          <p:txBody>
            <a:bodyPr vert="horz" wrap="square" lIns="68574" tIns="34287" rIns="68574" bIns="34287" numCol="1" anchor="t" anchorCtr="0" compatLnSpc="1">
              <a:prstTxWarp prst="textNoShape">
                <a:avLst/>
              </a:prstTxWarp>
              <a:noAutofit/>
            </a:bodyPr>
            <a:lstStyle/>
            <a:p>
              <a:endParaRPr lang="en-US" sz="1350" dirty="0"/>
            </a:p>
          </p:txBody>
        </p:sp>
      </p:grpSp>
      <p:sp>
        <p:nvSpPr>
          <p:cNvPr id="37" name="TextBox 36">
            <a:extLst>
              <a:ext uri="{FF2B5EF4-FFF2-40B4-BE49-F238E27FC236}">
                <a16:creationId xmlns:a16="http://schemas.microsoft.com/office/drawing/2014/main" id="{43E1788E-01B0-4E13-ADF8-55D4AEDF9B64}"/>
              </a:ext>
            </a:extLst>
          </p:cNvPr>
          <p:cNvSpPr txBox="1"/>
          <p:nvPr/>
        </p:nvSpPr>
        <p:spPr>
          <a:xfrm>
            <a:off x="197975" y="6705320"/>
            <a:ext cx="3594096" cy="215444"/>
          </a:xfrm>
          <a:prstGeom prst="rect">
            <a:avLst/>
          </a:prstGeom>
          <a:noFill/>
        </p:spPr>
        <p:txBody>
          <a:bodyPr wrap="square" rtlCol="0">
            <a:spAutoFit/>
          </a:bodyPr>
          <a:lstStyle/>
          <a:p>
            <a:r>
              <a:rPr lang="en-US" sz="80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*VS and VS Code only support C#; Maven only supports Java</a:t>
            </a:r>
          </a:p>
        </p:txBody>
      </p:sp>
      <p:grpSp>
        <p:nvGrpSpPr>
          <p:cNvPr id="7" name="Group 6">
            <a:extLst>
              <a:ext uri="{FF2B5EF4-FFF2-40B4-BE49-F238E27FC236}">
                <a16:creationId xmlns:a16="http://schemas.microsoft.com/office/drawing/2014/main" id="{532F34C4-7A5D-4D38-AE37-038BFF4756E3}"/>
              </a:ext>
            </a:extLst>
          </p:cNvPr>
          <p:cNvGrpSpPr/>
          <p:nvPr/>
        </p:nvGrpSpPr>
        <p:grpSpPr>
          <a:xfrm>
            <a:off x="6186928" y="3486858"/>
            <a:ext cx="5698062" cy="891683"/>
            <a:chOff x="6186928" y="3486858"/>
            <a:chExt cx="5698062" cy="891683"/>
          </a:xfrm>
        </p:grpSpPr>
        <p:cxnSp>
          <p:nvCxnSpPr>
            <p:cNvPr id="60" name="Straight Connector 59">
              <a:extLst>
                <a:ext uri="{FF2B5EF4-FFF2-40B4-BE49-F238E27FC236}">
                  <a16:creationId xmlns:a16="http://schemas.microsoft.com/office/drawing/2014/main" id="{ACA190F3-3F5F-4AC0-8026-B0A0004D7520}"/>
                </a:ext>
              </a:extLst>
            </p:cNvPr>
            <p:cNvCxnSpPr/>
            <p:nvPr/>
          </p:nvCxnSpPr>
          <p:spPr>
            <a:xfrm>
              <a:off x="7449029" y="3505430"/>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88A4E6E2-9F73-4D7D-ADF3-24B062291050}"/>
                </a:ext>
              </a:extLst>
            </p:cNvPr>
            <p:cNvSpPr txBox="1"/>
            <p:nvPr/>
          </p:nvSpPr>
          <p:spPr>
            <a:xfrm>
              <a:off x="7587310" y="3513790"/>
              <a:ext cx="4297680" cy="815608"/>
            </a:xfrm>
            <a:prstGeom prst="rect">
              <a:avLst/>
            </a:prstGeom>
            <a:noFill/>
          </p:spPr>
          <p:txBody>
            <a:bodyPr wrap="square" rtlCol="0">
              <a:spAutoFit/>
            </a:bodyPr>
            <a:lstStyle/>
            <a:p>
              <a:pPr>
                <a:spcAft>
                  <a:spcPts val="300"/>
                </a:spcAft>
              </a:pPr>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Write stateful functions in a serverless environment</a:t>
              </a:r>
            </a:p>
            <a:p>
              <a:pPr>
                <a:spcAft>
                  <a:spcPts val="300"/>
                </a:spcAft>
              </a:pPr>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Simplify complex, stateful coordination problems</a:t>
              </a:r>
            </a:p>
            <a:p>
              <a:pPr>
                <a:spcAft>
                  <a:spcPts val="300"/>
                </a:spcAft>
              </a:pPr>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Add the extension to enable advanced scenarios</a:t>
              </a:r>
            </a:p>
          </p:txBody>
        </p:sp>
        <p:sp>
          <p:nvSpPr>
            <p:cNvPr id="62" name="TextBox 61">
              <a:extLst>
                <a:ext uri="{FF2B5EF4-FFF2-40B4-BE49-F238E27FC236}">
                  <a16:creationId xmlns:a16="http://schemas.microsoft.com/office/drawing/2014/main" id="{991AAE2C-C1B5-493E-9EFF-2C0365278FE9}"/>
                </a:ext>
              </a:extLst>
            </p:cNvPr>
            <p:cNvSpPr txBox="1"/>
            <p:nvPr/>
          </p:nvSpPr>
          <p:spPr>
            <a:xfrm>
              <a:off x="6186928" y="3892254"/>
              <a:ext cx="1238921" cy="486287"/>
            </a:xfrm>
            <a:prstGeom prst="rect">
              <a:avLst/>
            </a:prstGeom>
            <a:noFill/>
          </p:spPr>
          <p:txBody>
            <a:bodyPr wrap="square" rtlCol="0">
              <a:spAutoFit/>
            </a:bodyPr>
            <a:lstStyle/>
            <a:p>
              <a:pPr algn="ctr">
                <a:lnSpc>
                  <a:spcPct val="80000"/>
                </a:lnSpc>
              </a:pPr>
              <a:r>
                <a:rPr lang="en-US" sz="1600"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Durable Functions</a:t>
              </a:r>
            </a:p>
          </p:txBody>
        </p:sp>
        <p:sp>
          <p:nvSpPr>
            <p:cNvPr id="29" name="Freeform 84">
              <a:extLst>
                <a:ext uri="{FF2B5EF4-FFF2-40B4-BE49-F238E27FC236}">
                  <a16:creationId xmlns:a16="http://schemas.microsoft.com/office/drawing/2014/main" id="{0E133078-BCBD-4F1A-862E-151AD078655A}"/>
                </a:ext>
              </a:extLst>
            </p:cNvPr>
            <p:cNvSpPr>
              <a:spLocks noChangeAspect="1" noEditPoints="1"/>
            </p:cNvSpPr>
            <p:nvPr/>
          </p:nvSpPr>
          <p:spPr bwMode="auto">
            <a:xfrm>
              <a:off x="6626206" y="3486858"/>
              <a:ext cx="360363" cy="355600"/>
            </a:xfrm>
            <a:custGeom>
              <a:avLst/>
              <a:gdLst>
                <a:gd name="T0" fmla="*/ 87 w 96"/>
                <a:gd name="T1" fmla="*/ 53 h 95"/>
                <a:gd name="T2" fmla="*/ 85 w 96"/>
                <a:gd name="T3" fmla="*/ 45 h 95"/>
                <a:gd name="T4" fmla="*/ 72 w 96"/>
                <a:gd name="T5" fmla="*/ 44 h 95"/>
                <a:gd name="T6" fmla="*/ 64 w 96"/>
                <a:gd name="T7" fmla="*/ 39 h 95"/>
                <a:gd name="T8" fmla="*/ 54 w 96"/>
                <a:gd name="T9" fmla="*/ 48 h 95"/>
                <a:gd name="T10" fmla="*/ 45 w 96"/>
                <a:gd name="T11" fmla="*/ 50 h 95"/>
                <a:gd name="T12" fmla="*/ 44 w 96"/>
                <a:gd name="T13" fmla="*/ 63 h 95"/>
                <a:gd name="T14" fmla="*/ 40 w 96"/>
                <a:gd name="T15" fmla="*/ 71 h 95"/>
                <a:gd name="T16" fmla="*/ 48 w 96"/>
                <a:gd name="T17" fmla="*/ 81 h 95"/>
                <a:gd name="T18" fmla="*/ 51 w 96"/>
                <a:gd name="T19" fmla="*/ 90 h 95"/>
                <a:gd name="T20" fmla="*/ 64 w 96"/>
                <a:gd name="T21" fmla="*/ 91 h 95"/>
                <a:gd name="T22" fmla="*/ 72 w 96"/>
                <a:gd name="T23" fmla="*/ 95 h 95"/>
                <a:gd name="T24" fmla="*/ 81 w 96"/>
                <a:gd name="T25" fmla="*/ 87 h 95"/>
                <a:gd name="T26" fmla="*/ 90 w 96"/>
                <a:gd name="T27" fmla="*/ 84 h 95"/>
                <a:gd name="T28" fmla="*/ 91 w 96"/>
                <a:gd name="T29" fmla="*/ 71 h 95"/>
                <a:gd name="T30" fmla="*/ 96 w 96"/>
                <a:gd name="T31" fmla="*/ 63 h 95"/>
                <a:gd name="T32" fmla="*/ 68 w 96"/>
                <a:gd name="T33" fmla="*/ 83 h 95"/>
                <a:gd name="T34" fmla="*/ 68 w 96"/>
                <a:gd name="T35" fmla="*/ 51 h 95"/>
                <a:gd name="T36" fmla="*/ 68 w 96"/>
                <a:gd name="T37" fmla="*/ 83 h 95"/>
                <a:gd name="T38" fmla="*/ 40 w 96"/>
                <a:gd name="T39" fmla="*/ 7 h 95"/>
                <a:gd name="T40" fmla="*/ 35 w 96"/>
                <a:gd name="T41" fmla="*/ 0 h 95"/>
                <a:gd name="T42" fmla="*/ 22 w 96"/>
                <a:gd name="T43" fmla="*/ 4 h 95"/>
                <a:gd name="T44" fmla="*/ 13 w 96"/>
                <a:gd name="T45" fmla="*/ 3 h 95"/>
                <a:gd name="T46" fmla="*/ 7 w 96"/>
                <a:gd name="T47" fmla="*/ 14 h 95"/>
                <a:gd name="T48" fmla="*/ 0 w 96"/>
                <a:gd name="T49" fmla="*/ 20 h 95"/>
                <a:gd name="T50" fmla="*/ 4 w 96"/>
                <a:gd name="T51" fmla="*/ 33 h 95"/>
                <a:gd name="T52" fmla="*/ 3 w 96"/>
                <a:gd name="T53" fmla="*/ 42 h 95"/>
                <a:gd name="T54" fmla="*/ 15 w 96"/>
                <a:gd name="T55" fmla="*/ 47 h 95"/>
                <a:gd name="T56" fmla="*/ 21 w 96"/>
                <a:gd name="T57" fmla="*/ 55 h 95"/>
                <a:gd name="T58" fmla="*/ 33 w 96"/>
                <a:gd name="T59" fmla="*/ 51 h 95"/>
                <a:gd name="T60" fmla="*/ 42 w 96"/>
                <a:gd name="T61" fmla="*/ 52 h 95"/>
                <a:gd name="T62" fmla="*/ 48 w 96"/>
                <a:gd name="T63" fmla="*/ 40 h 95"/>
                <a:gd name="T64" fmla="*/ 55 w 96"/>
                <a:gd name="T65" fmla="*/ 34 h 95"/>
                <a:gd name="T66" fmla="*/ 51 w 96"/>
                <a:gd name="T67" fmla="*/ 22 h 95"/>
                <a:gd name="T68" fmla="*/ 52 w 96"/>
                <a:gd name="T69" fmla="*/ 13 h 95"/>
                <a:gd name="T70" fmla="*/ 34 w 96"/>
                <a:gd name="T71" fmla="*/ 42 h 95"/>
                <a:gd name="T72" fmla="*/ 21 w 96"/>
                <a:gd name="T73" fmla="*/ 12 h 95"/>
                <a:gd name="T74" fmla="*/ 34 w 96"/>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95">
                  <a:moveTo>
                    <a:pt x="91" y="63"/>
                  </a:moveTo>
                  <a:cubicBezTo>
                    <a:pt x="91" y="60"/>
                    <a:pt x="89" y="56"/>
                    <a:pt x="87" y="53"/>
                  </a:cubicBezTo>
                  <a:cubicBezTo>
                    <a:pt x="90" y="50"/>
                    <a:pt x="90" y="50"/>
                    <a:pt x="90" y="50"/>
                  </a:cubicBezTo>
                  <a:cubicBezTo>
                    <a:pt x="85" y="45"/>
                    <a:pt x="85" y="45"/>
                    <a:pt x="85" y="45"/>
                  </a:cubicBezTo>
                  <a:cubicBezTo>
                    <a:pt x="81" y="48"/>
                    <a:pt x="81" y="48"/>
                    <a:pt x="81" y="48"/>
                  </a:cubicBezTo>
                  <a:cubicBezTo>
                    <a:pt x="79" y="46"/>
                    <a:pt x="75" y="44"/>
                    <a:pt x="72" y="44"/>
                  </a:cubicBezTo>
                  <a:cubicBezTo>
                    <a:pt x="72" y="39"/>
                    <a:pt x="72" y="39"/>
                    <a:pt x="72" y="39"/>
                  </a:cubicBezTo>
                  <a:cubicBezTo>
                    <a:pt x="64" y="39"/>
                    <a:pt x="64" y="39"/>
                    <a:pt x="64" y="39"/>
                  </a:cubicBezTo>
                  <a:cubicBezTo>
                    <a:pt x="64" y="44"/>
                    <a:pt x="64" y="44"/>
                    <a:pt x="64" y="44"/>
                  </a:cubicBezTo>
                  <a:cubicBezTo>
                    <a:pt x="60" y="44"/>
                    <a:pt x="57" y="46"/>
                    <a:pt x="54" y="48"/>
                  </a:cubicBezTo>
                  <a:cubicBezTo>
                    <a:pt x="51" y="45"/>
                    <a:pt x="51" y="45"/>
                    <a:pt x="51" y="45"/>
                  </a:cubicBezTo>
                  <a:cubicBezTo>
                    <a:pt x="45" y="50"/>
                    <a:pt x="45" y="50"/>
                    <a:pt x="45" y="50"/>
                  </a:cubicBezTo>
                  <a:cubicBezTo>
                    <a:pt x="48" y="53"/>
                    <a:pt x="48" y="53"/>
                    <a:pt x="48" y="53"/>
                  </a:cubicBezTo>
                  <a:cubicBezTo>
                    <a:pt x="46" y="56"/>
                    <a:pt x="45" y="60"/>
                    <a:pt x="44" y="63"/>
                  </a:cubicBezTo>
                  <a:cubicBezTo>
                    <a:pt x="40" y="63"/>
                    <a:pt x="40" y="63"/>
                    <a:pt x="40" y="63"/>
                  </a:cubicBezTo>
                  <a:cubicBezTo>
                    <a:pt x="40" y="71"/>
                    <a:pt x="40" y="71"/>
                    <a:pt x="40" y="71"/>
                  </a:cubicBezTo>
                  <a:cubicBezTo>
                    <a:pt x="44" y="71"/>
                    <a:pt x="44" y="71"/>
                    <a:pt x="44" y="71"/>
                  </a:cubicBezTo>
                  <a:cubicBezTo>
                    <a:pt x="45" y="75"/>
                    <a:pt x="46" y="78"/>
                    <a:pt x="48" y="81"/>
                  </a:cubicBezTo>
                  <a:cubicBezTo>
                    <a:pt x="45" y="84"/>
                    <a:pt x="45" y="84"/>
                    <a:pt x="45" y="84"/>
                  </a:cubicBezTo>
                  <a:cubicBezTo>
                    <a:pt x="51" y="90"/>
                    <a:pt x="51" y="90"/>
                    <a:pt x="51" y="90"/>
                  </a:cubicBezTo>
                  <a:cubicBezTo>
                    <a:pt x="54" y="87"/>
                    <a:pt x="54" y="87"/>
                    <a:pt x="54" y="87"/>
                  </a:cubicBezTo>
                  <a:cubicBezTo>
                    <a:pt x="57" y="89"/>
                    <a:pt x="60" y="90"/>
                    <a:pt x="64" y="91"/>
                  </a:cubicBezTo>
                  <a:cubicBezTo>
                    <a:pt x="64" y="95"/>
                    <a:pt x="64" y="95"/>
                    <a:pt x="64" y="95"/>
                  </a:cubicBezTo>
                  <a:cubicBezTo>
                    <a:pt x="72" y="95"/>
                    <a:pt x="72" y="95"/>
                    <a:pt x="72" y="95"/>
                  </a:cubicBezTo>
                  <a:cubicBezTo>
                    <a:pt x="72" y="91"/>
                    <a:pt x="72" y="91"/>
                    <a:pt x="72" y="91"/>
                  </a:cubicBezTo>
                  <a:cubicBezTo>
                    <a:pt x="75" y="90"/>
                    <a:pt x="79" y="89"/>
                    <a:pt x="81" y="87"/>
                  </a:cubicBezTo>
                  <a:cubicBezTo>
                    <a:pt x="85" y="90"/>
                    <a:pt x="85" y="90"/>
                    <a:pt x="85" y="90"/>
                  </a:cubicBezTo>
                  <a:cubicBezTo>
                    <a:pt x="90" y="84"/>
                    <a:pt x="90" y="84"/>
                    <a:pt x="90" y="84"/>
                  </a:cubicBezTo>
                  <a:cubicBezTo>
                    <a:pt x="87" y="81"/>
                    <a:pt x="87" y="81"/>
                    <a:pt x="87" y="81"/>
                  </a:cubicBezTo>
                  <a:cubicBezTo>
                    <a:pt x="89" y="78"/>
                    <a:pt x="91" y="75"/>
                    <a:pt x="91" y="71"/>
                  </a:cubicBezTo>
                  <a:cubicBezTo>
                    <a:pt x="96" y="71"/>
                    <a:pt x="96" y="71"/>
                    <a:pt x="96" y="71"/>
                  </a:cubicBezTo>
                  <a:cubicBezTo>
                    <a:pt x="96" y="63"/>
                    <a:pt x="96" y="63"/>
                    <a:pt x="96" y="63"/>
                  </a:cubicBezTo>
                  <a:lnTo>
                    <a:pt x="91" y="63"/>
                  </a:lnTo>
                  <a:close/>
                  <a:moveTo>
                    <a:pt x="68" y="83"/>
                  </a:moveTo>
                  <a:cubicBezTo>
                    <a:pt x="59" y="83"/>
                    <a:pt x="52" y="76"/>
                    <a:pt x="52" y="67"/>
                  </a:cubicBezTo>
                  <a:cubicBezTo>
                    <a:pt x="52" y="58"/>
                    <a:pt x="59" y="51"/>
                    <a:pt x="68" y="51"/>
                  </a:cubicBezTo>
                  <a:cubicBezTo>
                    <a:pt x="76" y="51"/>
                    <a:pt x="84" y="58"/>
                    <a:pt x="84" y="67"/>
                  </a:cubicBezTo>
                  <a:cubicBezTo>
                    <a:pt x="84" y="76"/>
                    <a:pt x="76" y="83"/>
                    <a:pt x="68" y="83"/>
                  </a:cubicBezTo>
                  <a:close/>
                  <a:moveTo>
                    <a:pt x="48" y="14"/>
                  </a:moveTo>
                  <a:cubicBezTo>
                    <a:pt x="46" y="11"/>
                    <a:pt x="43" y="9"/>
                    <a:pt x="40" y="7"/>
                  </a:cubicBezTo>
                  <a:cubicBezTo>
                    <a:pt x="42" y="3"/>
                    <a:pt x="42" y="3"/>
                    <a:pt x="42" y="3"/>
                  </a:cubicBezTo>
                  <a:cubicBezTo>
                    <a:pt x="35" y="0"/>
                    <a:pt x="35" y="0"/>
                    <a:pt x="35" y="0"/>
                  </a:cubicBezTo>
                  <a:cubicBezTo>
                    <a:pt x="33" y="4"/>
                    <a:pt x="33" y="4"/>
                    <a:pt x="33" y="4"/>
                  </a:cubicBezTo>
                  <a:cubicBezTo>
                    <a:pt x="30" y="3"/>
                    <a:pt x="26" y="3"/>
                    <a:pt x="22" y="4"/>
                  </a:cubicBezTo>
                  <a:cubicBezTo>
                    <a:pt x="21" y="0"/>
                    <a:pt x="21" y="0"/>
                    <a:pt x="21" y="0"/>
                  </a:cubicBezTo>
                  <a:cubicBezTo>
                    <a:pt x="13" y="3"/>
                    <a:pt x="13" y="3"/>
                    <a:pt x="13" y="3"/>
                  </a:cubicBezTo>
                  <a:cubicBezTo>
                    <a:pt x="15" y="7"/>
                    <a:pt x="15" y="7"/>
                    <a:pt x="15" y="7"/>
                  </a:cubicBezTo>
                  <a:cubicBezTo>
                    <a:pt x="12" y="9"/>
                    <a:pt x="9" y="11"/>
                    <a:pt x="7" y="14"/>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2" y="46"/>
                    <a:pt x="15" y="47"/>
                  </a:cubicBezTo>
                  <a:cubicBezTo>
                    <a:pt x="13" y="52"/>
                    <a:pt x="13" y="52"/>
                    <a:pt x="13" y="52"/>
                  </a:cubicBezTo>
                  <a:cubicBezTo>
                    <a:pt x="21" y="55"/>
                    <a:pt x="21" y="55"/>
                    <a:pt x="21" y="55"/>
                  </a:cubicBezTo>
                  <a:cubicBezTo>
                    <a:pt x="22" y="51"/>
                    <a:pt x="22" y="51"/>
                    <a:pt x="22" y="51"/>
                  </a:cubicBezTo>
                  <a:cubicBezTo>
                    <a:pt x="26" y="51"/>
                    <a:pt x="29" y="51"/>
                    <a:pt x="33" y="51"/>
                  </a:cubicBezTo>
                  <a:cubicBezTo>
                    <a:pt x="35" y="55"/>
                    <a:pt x="35" y="55"/>
                    <a:pt x="35" y="55"/>
                  </a:cubicBezTo>
                  <a:cubicBezTo>
                    <a:pt x="42" y="52"/>
                    <a:pt x="42" y="52"/>
                    <a:pt x="42" y="52"/>
                  </a:cubicBezTo>
                  <a:cubicBezTo>
                    <a:pt x="40" y="47"/>
                    <a:pt x="40" y="47"/>
                    <a:pt x="40" y="47"/>
                  </a:cubicBezTo>
                  <a:cubicBezTo>
                    <a:pt x="43" y="46"/>
                    <a:pt x="46" y="43"/>
                    <a:pt x="48" y="40"/>
                  </a:cubicBezTo>
                  <a:cubicBezTo>
                    <a:pt x="52" y="42"/>
                    <a:pt x="52" y="42"/>
                    <a:pt x="52" y="42"/>
                  </a:cubicBezTo>
                  <a:cubicBezTo>
                    <a:pt x="55" y="34"/>
                    <a:pt x="55" y="34"/>
                    <a:pt x="55" y="34"/>
                  </a:cubicBezTo>
                  <a:cubicBezTo>
                    <a:pt x="51" y="33"/>
                    <a:pt x="51" y="33"/>
                    <a:pt x="51" y="33"/>
                  </a:cubicBezTo>
                  <a:cubicBezTo>
                    <a:pt x="52" y="29"/>
                    <a:pt x="52" y="25"/>
                    <a:pt x="51" y="22"/>
                  </a:cubicBezTo>
                  <a:cubicBezTo>
                    <a:pt x="55" y="20"/>
                    <a:pt x="55" y="20"/>
                    <a:pt x="55" y="20"/>
                  </a:cubicBezTo>
                  <a:cubicBezTo>
                    <a:pt x="52" y="13"/>
                    <a:pt x="52" y="13"/>
                    <a:pt x="52" y="13"/>
                  </a:cubicBezTo>
                  <a:lnTo>
                    <a:pt x="48" y="14"/>
                  </a:lnTo>
                  <a:close/>
                  <a:moveTo>
                    <a:pt x="34" y="42"/>
                  </a:moveTo>
                  <a:cubicBezTo>
                    <a:pt x="26" y="45"/>
                    <a:pt x="16" y="41"/>
                    <a:pt x="13" y="33"/>
                  </a:cubicBezTo>
                  <a:cubicBezTo>
                    <a:pt x="9" y="25"/>
                    <a:pt x="13" y="16"/>
                    <a:pt x="21" y="12"/>
                  </a:cubicBezTo>
                  <a:cubicBezTo>
                    <a:pt x="30" y="9"/>
                    <a:pt x="39" y="13"/>
                    <a:pt x="42" y="21"/>
                  </a:cubicBezTo>
                  <a:cubicBezTo>
                    <a:pt x="46" y="29"/>
                    <a:pt x="42" y="39"/>
                    <a:pt x="34" y="42"/>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1605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group of people sitting at a table in front of a window&#10;&#10;Description generated with very high confidence">
            <a:extLst>
              <a:ext uri="{FF2B5EF4-FFF2-40B4-BE49-F238E27FC236}">
                <a16:creationId xmlns:a16="http://schemas.microsoft.com/office/drawing/2014/main" id="{74E3E0DC-FC1D-4B45-B8C2-BDE3C312DDC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12435840" cy="1725612"/>
          </a:xfrm>
          <a:prstGeom prst="rect">
            <a:avLst/>
          </a:prstGeom>
        </p:spPr>
      </p:pic>
      <p:grpSp>
        <p:nvGrpSpPr>
          <p:cNvPr id="46" name="Group 45">
            <a:extLst>
              <a:ext uri="{FF2B5EF4-FFF2-40B4-BE49-F238E27FC236}">
                <a16:creationId xmlns:a16="http://schemas.microsoft.com/office/drawing/2014/main" id="{C7DCB5D1-D6F4-479C-87A2-9484BA0E80E4}"/>
              </a:ext>
            </a:extLst>
          </p:cNvPr>
          <p:cNvGrpSpPr/>
          <p:nvPr/>
        </p:nvGrpSpPr>
        <p:grpSpPr>
          <a:xfrm>
            <a:off x="191954" y="4292835"/>
            <a:ext cx="1262101" cy="919529"/>
            <a:chOff x="487680" y="5613635"/>
            <a:chExt cx="1262101" cy="919529"/>
          </a:xfrm>
        </p:grpSpPr>
        <p:cxnSp>
          <p:nvCxnSpPr>
            <p:cNvPr id="49" name="Straight Connector 48">
              <a:extLst>
                <a:ext uri="{FF2B5EF4-FFF2-40B4-BE49-F238E27FC236}">
                  <a16:creationId xmlns:a16="http://schemas.microsoft.com/office/drawing/2014/main" id="{069BF7C6-4884-4FD3-A207-86CA62CD022D}"/>
                </a:ext>
              </a:extLst>
            </p:cNvPr>
            <p:cNvCxnSpPr/>
            <p:nvPr/>
          </p:nvCxnSpPr>
          <p:spPr>
            <a:xfrm>
              <a:off x="1749781" y="5660053"/>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72EC2840-74B9-43C4-AF03-35008047F8B3}"/>
                </a:ext>
              </a:extLst>
            </p:cNvPr>
            <p:cNvSpPr txBox="1"/>
            <p:nvPr/>
          </p:nvSpPr>
          <p:spPr>
            <a:xfrm>
              <a:off x="487680" y="6046877"/>
              <a:ext cx="1238921" cy="486287"/>
            </a:xfrm>
            <a:prstGeom prst="rect">
              <a:avLst/>
            </a:prstGeom>
            <a:noFill/>
          </p:spPr>
          <p:txBody>
            <a:bodyPr wrap="square" rtlCol="0">
              <a:spAutoFit/>
            </a:bodyPr>
            <a:lstStyle/>
            <a:p>
              <a:pPr algn="ctr">
                <a:lnSpc>
                  <a:spcPct val="80000"/>
                </a:lnSpc>
              </a:pPr>
              <a:r>
                <a:rPr lang="en-US" sz="1600"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Hosting options</a:t>
              </a:r>
            </a:p>
          </p:txBody>
        </p:sp>
        <p:sp>
          <p:nvSpPr>
            <p:cNvPr id="51" name="Freeform 44">
              <a:extLst>
                <a:ext uri="{FF2B5EF4-FFF2-40B4-BE49-F238E27FC236}">
                  <a16:creationId xmlns:a16="http://schemas.microsoft.com/office/drawing/2014/main" id="{E3C8C8E9-8B1A-4D2E-A73B-3CACDE685E05}"/>
                </a:ext>
              </a:extLst>
            </p:cNvPr>
            <p:cNvSpPr>
              <a:spLocks noChangeAspect="1"/>
            </p:cNvSpPr>
            <p:nvPr/>
          </p:nvSpPr>
          <p:spPr bwMode="black">
            <a:xfrm>
              <a:off x="1008511" y="5613635"/>
              <a:ext cx="197258" cy="34374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rgbClr val="0078D7"/>
            </a:solidFill>
            <a:ln>
              <a:noFill/>
            </a:ln>
          </p:spPr>
          <p:txBody>
            <a:bodyPr vert="horz" wrap="square" lIns="68574" tIns="34287" rIns="68574" bIns="34287" numCol="1" anchor="t" anchorCtr="0" compatLnSpc="1">
              <a:prstTxWarp prst="textNoShape">
                <a:avLst/>
              </a:prstTxWarp>
              <a:noAutofit/>
            </a:bodyPr>
            <a:lstStyle/>
            <a:p>
              <a:endParaRPr lang="en-US" sz="1350" dirty="0"/>
            </a:p>
          </p:txBody>
        </p:sp>
      </p:grpSp>
      <p:cxnSp>
        <p:nvCxnSpPr>
          <p:cNvPr id="5" name="Straight Connector 4">
            <a:extLst>
              <a:ext uri="{FF2B5EF4-FFF2-40B4-BE49-F238E27FC236}">
                <a16:creationId xmlns:a16="http://schemas.microsoft.com/office/drawing/2014/main" id="{FB9D8C4E-C789-45FB-9C19-076ACF3E10E7}"/>
              </a:ext>
            </a:extLst>
          </p:cNvPr>
          <p:cNvCxnSpPr>
            <a:cxnSpLocks/>
          </p:cNvCxnSpPr>
          <p:nvPr/>
        </p:nvCxnSpPr>
        <p:spPr>
          <a:xfrm>
            <a:off x="0" y="1725612"/>
            <a:ext cx="12436475" cy="0"/>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BF9C95F-F79C-4F77-A796-3BA8A6F1C380}"/>
              </a:ext>
            </a:extLst>
          </p:cNvPr>
          <p:cNvSpPr txBox="1"/>
          <p:nvPr/>
        </p:nvSpPr>
        <p:spPr>
          <a:xfrm>
            <a:off x="197975" y="6705320"/>
            <a:ext cx="3594096" cy="215444"/>
          </a:xfrm>
          <a:prstGeom prst="rect">
            <a:avLst/>
          </a:prstGeom>
          <a:noFill/>
        </p:spPr>
        <p:txBody>
          <a:bodyPr wrap="square" rtlCol="0">
            <a:spAutoFit/>
          </a:bodyPr>
          <a:lstStyle/>
          <a:p>
            <a:r>
              <a:rPr lang="en-US" sz="80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*Currently in preview</a:t>
            </a:r>
          </a:p>
        </p:txBody>
      </p:sp>
      <p:grpSp>
        <p:nvGrpSpPr>
          <p:cNvPr id="136" name="Group 135">
            <a:extLst>
              <a:ext uri="{FF2B5EF4-FFF2-40B4-BE49-F238E27FC236}">
                <a16:creationId xmlns:a16="http://schemas.microsoft.com/office/drawing/2014/main" id="{6681688D-48DF-4D92-B369-339FF7F91656}"/>
              </a:ext>
            </a:extLst>
          </p:cNvPr>
          <p:cNvGrpSpPr/>
          <p:nvPr/>
        </p:nvGrpSpPr>
        <p:grpSpPr>
          <a:xfrm>
            <a:off x="1767539" y="2913559"/>
            <a:ext cx="10424160" cy="3684493"/>
            <a:chOff x="1727198" y="2918013"/>
            <a:chExt cx="10424160" cy="3684493"/>
          </a:xfrm>
        </p:grpSpPr>
        <p:sp>
          <p:nvSpPr>
            <p:cNvPr id="6" name="Rectangle 5">
              <a:extLst>
                <a:ext uri="{FF2B5EF4-FFF2-40B4-BE49-F238E27FC236}">
                  <a16:creationId xmlns:a16="http://schemas.microsoft.com/office/drawing/2014/main" id="{C6B9621F-B9BB-497D-ABE0-FCC6E0407B24}"/>
                </a:ext>
              </a:extLst>
            </p:cNvPr>
            <p:cNvSpPr/>
            <p:nvPr/>
          </p:nvSpPr>
          <p:spPr>
            <a:xfrm>
              <a:off x="1727198" y="2918013"/>
              <a:ext cx="1737360" cy="3684493"/>
            </a:xfrm>
            <a:prstGeom prst="rect">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tangle 101">
              <a:extLst>
                <a:ext uri="{FF2B5EF4-FFF2-40B4-BE49-F238E27FC236}">
                  <a16:creationId xmlns:a16="http://schemas.microsoft.com/office/drawing/2014/main" id="{1A0B4213-4654-46D7-A677-CD42D77DE3DC}"/>
                </a:ext>
              </a:extLst>
            </p:cNvPr>
            <p:cNvSpPr/>
            <p:nvPr/>
          </p:nvSpPr>
          <p:spPr>
            <a:xfrm>
              <a:off x="3464558" y="2918013"/>
              <a:ext cx="1737360" cy="3684493"/>
            </a:xfrm>
            <a:prstGeom prst="rect">
              <a:avLst/>
            </a:prstGeom>
            <a:solidFill>
              <a:srgbClr val="199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Rectangle 102">
              <a:extLst>
                <a:ext uri="{FF2B5EF4-FFF2-40B4-BE49-F238E27FC236}">
                  <a16:creationId xmlns:a16="http://schemas.microsoft.com/office/drawing/2014/main" id="{5130D1F0-E771-4CC3-91F1-C227C47A977D}"/>
                </a:ext>
              </a:extLst>
            </p:cNvPr>
            <p:cNvSpPr/>
            <p:nvPr/>
          </p:nvSpPr>
          <p:spPr>
            <a:xfrm>
              <a:off x="5201918" y="2918013"/>
              <a:ext cx="1737360" cy="3684493"/>
            </a:xfrm>
            <a:prstGeom prst="rect">
              <a:avLst/>
            </a:prstGeom>
            <a:solidFill>
              <a:srgbClr val="A37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ectangle 103">
              <a:extLst>
                <a:ext uri="{FF2B5EF4-FFF2-40B4-BE49-F238E27FC236}">
                  <a16:creationId xmlns:a16="http://schemas.microsoft.com/office/drawing/2014/main" id="{16922CF7-4668-4275-8134-2A4F793550DE}"/>
                </a:ext>
              </a:extLst>
            </p:cNvPr>
            <p:cNvSpPr/>
            <p:nvPr/>
          </p:nvSpPr>
          <p:spPr>
            <a:xfrm>
              <a:off x="6939278" y="2918013"/>
              <a:ext cx="1737360" cy="3684493"/>
            </a:xfrm>
            <a:prstGeom prst="rect">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ectangle 104">
              <a:extLst>
                <a:ext uri="{FF2B5EF4-FFF2-40B4-BE49-F238E27FC236}">
                  <a16:creationId xmlns:a16="http://schemas.microsoft.com/office/drawing/2014/main" id="{E00E2F1C-E755-45E8-8EB2-545727E140F1}"/>
                </a:ext>
              </a:extLst>
            </p:cNvPr>
            <p:cNvSpPr/>
            <p:nvPr/>
          </p:nvSpPr>
          <p:spPr>
            <a:xfrm>
              <a:off x="8676638" y="2918013"/>
              <a:ext cx="1737360" cy="3684493"/>
            </a:xfrm>
            <a:prstGeom prst="rect">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105">
              <a:extLst>
                <a:ext uri="{FF2B5EF4-FFF2-40B4-BE49-F238E27FC236}">
                  <a16:creationId xmlns:a16="http://schemas.microsoft.com/office/drawing/2014/main" id="{9E2F17A3-DF5C-45EC-9550-69533F69CF67}"/>
                </a:ext>
              </a:extLst>
            </p:cNvPr>
            <p:cNvSpPr/>
            <p:nvPr/>
          </p:nvSpPr>
          <p:spPr>
            <a:xfrm>
              <a:off x="10413998" y="2918013"/>
              <a:ext cx="1737360" cy="3684493"/>
            </a:xfrm>
            <a:prstGeom prst="rect">
              <a:avLst/>
            </a:prstGeom>
            <a:solidFill>
              <a:srgbClr val="199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TextBox 80">
              <a:extLst>
                <a:ext uri="{FF2B5EF4-FFF2-40B4-BE49-F238E27FC236}">
                  <a16:creationId xmlns:a16="http://schemas.microsoft.com/office/drawing/2014/main" id="{39FB05F1-F2DC-4A1B-93DE-1384E7A46E13}"/>
                </a:ext>
              </a:extLst>
            </p:cNvPr>
            <p:cNvSpPr txBox="1"/>
            <p:nvPr/>
          </p:nvSpPr>
          <p:spPr>
            <a:xfrm>
              <a:off x="1795778" y="4510497"/>
              <a:ext cx="1600200" cy="1169551"/>
            </a:xfrm>
            <a:prstGeom prst="rect">
              <a:avLst/>
            </a:prstGeom>
            <a:noFill/>
          </p:spPr>
          <p:txBody>
            <a:bodyPr wrap="square" rtlCol="0">
              <a:spAutoFit/>
            </a:bodyPr>
            <a:lstStyle/>
            <a:p>
              <a:r>
                <a:rPr lang="en-US" sz="1400" dirty="0">
                  <a:gradFill>
                    <a:gsLst>
                      <a:gs pos="1250">
                        <a:schemeClr val="bg1"/>
                      </a:gs>
                      <a:gs pos="100000">
                        <a:schemeClr val="bg1"/>
                      </a:gs>
                    </a:gsLst>
                    <a:lin ang="5400000" scaled="0"/>
                  </a:gradFill>
                  <a:latin typeface="Segoe UI Semilight" panose="020B0402040204020203" pitchFamily="34" charset="0"/>
                  <a:cs typeface="Segoe UI Semilight" panose="020B0402040204020203" pitchFamily="34" charset="0"/>
                </a:rPr>
                <a:t>Only pay for what you use; charges apply per execution and </a:t>
              </a:r>
              <a:br>
                <a:rPr lang="en-US" sz="1400" dirty="0">
                  <a:gradFill>
                    <a:gsLst>
                      <a:gs pos="1250">
                        <a:schemeClr val="bg1"/>
                      </a:gs>
                      <a:gs pos="100000">
                        <a:schemeClr val="bg1"/>
                      </a:gs>
                    </a:gsLst>
                    <a:lin ang="5400000" scaled="0"/>
                  </a:gradFill>
                  <a:latin typeface="Segoe UI Semilight" panose="020B0402040204020203" pitchFamily="34" charset="0"/>
                  <a:cs typeface="Segoe UI Semilight" panose="020B0402040204020203" pitchFamily="34" charset="0"/>
                </a:rPr>
              </a:br>
              <a:r>
                <a:rPr lang="en-US" sz="1400" dirty="0">
                  <a:gradFill>
                    <a:gsLst>
                      <a:gs pos="1250">
                        <a:schemeClr val="bg1"/>
                      </a:gs>
                      <a:gs pos="100000">
                        <a:schemeClr val="bg1"/>
                      </a:gs>
                    </a:gsLst>
                    <a:lin ang="5400000" scaled="0"/>
                  </a:gradFill>
                  <a:latin typeface="Segoe UI Semilight" panose="020B0402040204020203" pitchFamily="34" charset="0"/>
                  <a:cs typeface="Segoe UI Semilight" panose="020B0402040204020203" pitchFamily="34" charset="0"/>
                </a:rPr>
                <a:t>per GB second</a:t>
              </a:r>
            </a:p>
          </p:txBody>
        </p:sp>
        <p:sp>
          <p:nvSpPr>
            <p:cNvPr id="92" name="TextBox 91">
              <a:extLst>
                <a:ext uri="{FF2B5EF4-FFF2-40B4-BE49-F238E27FC236}">
                  <a16:creationId xmlns:a16="http://schemas.microsoft.com/office/drawing/2014/main" id="{D9FD2A72-2DFB-44D2-9022-7D9B85B57851}"/>
                </a:ext>
              </a:extLst>
            </p:cNvPr>
            <p:cNvSpPr txBox="1"/>
            <p:nvPr/>
          </p:nvSpPr>
          <p:spPr>
            <a:xfrm>
              <a:off x="3533138" y="4510497"/>
              <a:ext cx="1600200" cy="2031325"/>
            </a:xfrm>
            <a:prstGeom prst="rect">
              <a:avLst/>
            </a:prstGeom>
            <a:noFill/>
          </p:spPr>
          <p:txBody>
            <a:bodyPr wrap="square" rtlCol="0">
              <a:spAutoFit/>
            </a:bodyPr>
            <a:lstStyle/>
            <a:p>
              <a:r>
                <a:rPr lang="en-US" sz="1400" dirty="0">
                  <a:gradFill>
                    <a:gsLst>
                      <a:gs pos="1250">
                        <a:schemeClr val="bg1"/>
                      </a:gs>
                      <a:gs pos="100000">
                        <a:schemeClr val="bg1"/>
                      </a:gs>
                    </a:gsLst>
                    <a:lin ang="5400000" scaled="0"/>
                  </a:gradFill>
                  <a:latin typeface="Segoe UI Semilight" panose="020B0402040204020203" pitchFamily="34" charset="0"/>
                  <a:cs typeface="Segoe UI Semilight" panose="020B0402040204020203" pitchFamily="34" charset="0"/>
                </a:rPr>
                <a:t>Gain all the advantages of Functions along with Microsoft’s financially-backed SLA and the always-on features of an </a:t>
              </a:r>
              <a:br>
                <a:rPr lang="en-US" sz="1400" dirty="0">
                  <a:gradFill>
                    <a:gsLst>
                      <a:gs pos="1250">
                        <a:schemeClr val="bg1"/>
                      </a:gs>
                      <a:gs pos="100000">
                        <a:schemeClr val="bg1"/>
                      </a:gs>
                    </a:gsLst>
                    <a:lin ang="5400000" scaled="0"/>
                  </a:gradFill>
                  <a:latin typeface="Segoe UI Semilight" panose="020B0402040204020203" pitchFamily="34" charset="0"/>
                  <a:cs typeface="Segoe UI Semilight" panose="020B0402040204020203" pitchFamily="34" charset="0"/>
                </a:rPr>
              </a:br>
              <a:r>
                <a:rPr lang="en-US" sz="1400" dirty="0">
                  <a:gradFill>
                    <a:gsLst>
                      <a:gs pos="1250">
                        <a:schemeClr val="bg1"/>
                      </a:gs>
                      <a:gs pos="100000">
                        <a:schemeClr val="bg1"/>
                      </a:gs>
                    </a:gsLst>
                    <a:lin ang="5400000" scaled="0"/>
                  </a:gradFill>
                  <a:latin typeface="Segoe UI Semilight" panose="020B0402040204020203" pitchFamily="34" charset="0"/>
                  <a:cs typeface="Segoe UI Semilight" panose="020B0402040204020203" pitchFamily="34" charset="0"/>
                </a:rPr>
                <a:t>App Service Plan</a:t>
              </a:r>
            </a:p>
          </p:txBody>
        </p:sp>
        <p:sp>
          <p:nvSpPr>
            <p:cNvPr id="93" name="TextBox 92">
              <a:extLst>
                <a:ext uri="{FF2B5EF4-FFF2-40B4-BE49-F238E27FC236}">
                  <a16:creationId xmlns:a16="http://schemas.microsoft.com/office/drawing/2014/main" id="{2FFDABCD-9CF1-4838-850B-6A0E2ADDC460}"/>
                </a:ext>
              </a:extLst>
            </p:cNvPr>
            <p:cNvSpPr txBox="1"/>
            <p:nvPr/>
          </p:nvSpPr>
          <p:spPr>
            <a:xfrm>
              <a:off x="7007858" y="4510497"/>
              <a:ext cx="1600200" cy="1169551"/>
            </a:xfrm>
            <a:prstGeom prst="rect">
              <a:avLst/>
            </a:prstGeom>
            <a:noFill/>
          </p:spPr>
          <p:txBody>
            <a:bodyPr wrap="square" rtlCol="0">
              <a:spAutoFit/>
            </a:bodyPr>
            <a:lstStyle/>
            <a:p>
              <a:r>
                <a:rPr lang="en-US" sz="1400" dirty="0">
                  <a:gradFill>
                    <a:gsLst>
                      <a:gs pos="1250">
                        <a:schemeClr val="bg1"/>
                      </a:gs>
                      <a:gs pos="100000">
                        <a:schemeClr val="bg1"/>
                      </a:gs>
                    </a:gsLst>
                    <a:lin ang="5400000" scaled="0"/>
                  </a:gradFill>
                  <a:latin typeface="Segoe UI Semilight" panose="020B0402040204020203" pitchFamily="34" charset="0"/>
                  <a:cs typeface="Segoe UI Semilight" panose="020B0402040204020203" pitchFamily="34" charset="0"/>
                </a:rPr>
                <a:t>Bring the power of the entire Azure stack </a:t>
              </a:r>
              <a:br>
                <a:rPr lang="en-US" sz="1400" dirty="0">
                  <a:gradFill>
                    <a:gsLst>
                      <a:gs pos="1250">
                        <a:schemeClr val="bg1"/>
                      </a:gs>
                      <a:gs pos="100000">
                        <a:schemeClr val="bg1"/>
                      </a:gs>
                    </a:gsLst>
                    <a:lin ang="5400000" scaled="0"/>
                  </a:gradFill>
                  <a:latin typeface="Segoe UI Semilight" panose="020B0402040204020203" pitchFamily="34" charset="0"/>
                  <a:cs typeface="Segoe UI Semilight" panose="020B0402040204020203" pitchFamily="34" charset="0"/>
                </a:rPr>
              </a:br>
              <a:r>
                <a:rPr lang="en-US" sz="1400" dirty="0">
                  <a:gradFill>
                    <a:gsLst>
                      <a:gs pos="1250">
                        <a:schemeClr val="bg1"/>
                      </a:gs>
                      <a:gs pos="100000">
                        <a:schemeClr val="bg1"/>
                      </a:gs>
                    </a:gsLst>
                    <a:lin ang="5400000" scaled="0"/>
                  </a:gradFill>
                  <a:latin typeface="Segoe UI Semilight" panose="020B0402040204020203" pitchFamily="34" charset="0"/>
                  <a:cs typeface="Segoe UI Semilight" panose="020B0402040204020203" pitchFamily="34" charset="0"/>
                </a:rPr>
                <a:t>to your own </a:t>
              </a:r>
              <a:br>
                <a:rPr lang="en-US" sz="1400" dirty="0">
                  <a:gradFill>
                    <a:gsLst>
                      <a:gs pos="1250">
                        <a:schemeClr val="bg1"/>
                      </a:gs>
                      <a:gs pos="100000">
                        <a:schemeClr val="bg1"/>
                      </a:gs>
                    </a:gsLst>
                    <a:lin ang="5400000" scaled="0"/>
                  </a:gradFill>
                  <a:latin typeface="Segoe UI Semilight" panose="020B0402040204020203" pitchFamily="34" charset="0"/>
                  <a:cs typeface="Segoe UI Semilight" panose="020B0402040204020203" pitchFamily="34" charset="0"/>
                </a:rPr>
              </a:br>
              <a:r>
                <a:rPr lang="en-US" sz="1400" dirty="0">
                  <a:gradFill>
                    <a:gsLst>
                      <a:gs pos="1250">
                        <a:schemeClr val="bg1"/>
                      </a:gs>
                      <a:gs pos="100000">
                        <a:schemeClr val="bg1"/>
                      </a:gs>
                    </a:gsLst>
                    <a:lin ang="5400000" scaled="0"/>
                  </a:gradFill>
                  <a:latin typeface="Segoe UI Semilight" panose="020B0402040204020203" pitchFamily="34" charset="0"/>
                  <a:cs typeface="Segoe UI Semilight" panose="020B0402040204020203" pitchFamily="34" charset="0"/>
                </a:rPr>
                <a:t>data centers</a:t>
              </a:r>
            </a:p>
          </p:txBody>
        </p:sp>
        <p:sp>
          <p:nvSpPr>
            <p:cNvPr id="94" name="TextBox 93">
              <a:extLst>
                <a:ext uri="{FF2B5EF4-FFF2-40B4-BE49-F238E27FC236}">
                  <a16:creationId xmlns:a16="http://schemas.microsoft.com/office/drawing/2014/main" id="{FFE58495-4860-4A9E-BA83-0C4C61FA2373}"/>
                </a:ext>
              </a:extLst>
            </p:cNvPr>
            <p:cNvSpPr txBox="1"/>
            <p:nvPr/>
          </p:nvSpPr>
          <p:spPr>
            <a:xfrm>
              <a:off x="8745218" y="4510497"/>
              <a:ext cx="1600200" cy="1169551"/>
            </a:xfrm>
            <a:prstGeom prst="rect">
              <a:avLst/>
            </a:prstGeom>
            <a:noFill/>
          </p:spPr>
          <p:txBody>
            <a:bodyPr wrap="square" rtlCol="0">
              <a:spAutoFit/>
            </a:bodyPr>
            <a:lstStyle/>
            <a:p>
              <a:r>
                <a:rPr lang="en-US" sz="1400" dirty="0">
                  <a:gradFill>
                    <a:gsLst>
                      <a:gs pos="1250">
                        <a:schemeClr val="bg1"/>
                      </a:gs>
                      <a:gs pos="100000">
                        <a:schemeClr val="bg1"/>
                      </a:gs>
                    </a:gsLst>
                    <a:lin ang="5400000" scaled="0"/>
                  </a:gradFill>
                  <a:latin typeface="Segoe UI Semilight" panose="020B0402040204020203" pitchFamily="34" charset="0"/>
                  <a:cs typeface="Segoe UI Semilight" panose="020B0402040204020203" pitchFamily="34" charset="0"/>
                </a:rPr>
                <a:t>Run Functions on your local server; does not include the entire </a:t>
              </a:r>
              <a:br>
                <a:rPr lang="en-US" sz="1400" dirty="0">
                  <a:gradFill>
                    <a:gsLst>
                      <a:gs pos="1250">
                        <a:schemeClr val="bg1"/>
                      </a:gs>
                      <a:gs pos="100000">
                        <a:schemeClr val="bg1"/>
                      </a:gs>
                    </a:gsLst>
                    <a:lin ang="5400000" scaled="0"/>
                  </a:gradFill>
                  <a:latin typeface="Segoe UI Semilight" panose="020B0402040204020203" pitchFamily="34" charset="0"/>
                  <a:cs typeface="Segoe UI Semilight" panose="020B0402040204020203" pitchFamily="34" charset="0"/>
                </a:rPr>
              </a:br>
              <a:r>
                <a:rPr lang="en-US" sz="1400" dirty="0">
                  <a:gradFill>
                    <a:gsLst>
                      <a:gs pos="1250">
                        <a:schemeClr val="bg1"/>
                      </a:gs>
                      <a:gs pos="100000">
                        <a:schemeClr val="bg1"/>
                      </a:gs>
                    </a:gsLst>
                    <a:lin ang="5400000" scaled="0"/>
                  </a:gradFill>
                  <a:latin typeface="Segoe UI Semilight" panose="020B0402040204020203" pitchFamily="34" charset="0"/>
                  <a:cs typeface="Segoe UI Semilight" panose="020B0402040204020203" pitchFamily="34" charset="0"/>
                </a:rPr>
                <a:t>Azure stack</a:t>
              </a:r>
            </a:p>
          </p:txBody>
        </p:sp>
        <p:sp>
          <p:nvSpPr>
            <p:cNvPr id="95" name="TextBox 94">
              <a:extLst>
                <a:ext uri="{FF2B5EF4-FFF2-40B4-BE49-F238E27FC236}">
                  <a16:creationId xmlns:a16="http://schemas.microsoft.com/office/drawing/2014/main" id="{08340735-4965-408A-9EF3-1C92182D9FBE}"/>
                </a:ext>
              </a:extLst>
            </p:cNvPr>
            <p:cNvSpPr txBox="1"/>
            <p:nvPr/>
          </p:nvSpPr>
          <p:spPr>
            <a:xfrm>
              <a:off x="5270498" y="4510497"/>
              <a:ext cx="1600200" cy="2031325"/>
            </a:xfrm>
            <a:prstGeom prst="rect">
              <a:avLst/>
            </a:prstGeom>
            <a:noFill/>
          </p:spPr>
          <p:txBody>
            <a:bodyPr wrap="square" rtlCol="0">
              <a:spAutoFit/>
            </a:bodyPr>
            <a:lstStyle/>
            <a:p>
              <a:r>
                <a:rPr lang="en-US" sz="1400" dirty="0">
                  <a:gradFill>
                    <a:gsLst>
                      <a:gs pos="1250">
                        <a:schemeClr val="bg1"/>
                      </a:gs>
                      <a:gs pos="100000">
                        <a:schemeClr val="bg1"/>
                      </a:gs>
                    </a:gsLst>
                    <a:lin ang="5400000" scaled="0"/>
                  </a:gradFill>
                  <a:latin typeface="Segoe UI Semilight" panose="020B0402040204020203" pitchFamily="34" charset="0"/>
                  <a:cs typeface="Segoe UI Semilight" panose="020B0402040204020203" pitchFamily="34" charset="0"/>
                </a:rPr>
                <a:t>Use a dedicated App Service cloud environment (ASE) that comes with network isolation for apps, greater scale, and secure connectivity to local vNets</a:t>
              </a:r>
            </a:p>
          </p:txBody>
        </p:sp>
        <p:sp>
          <p:nvSpPr>
            <p:cNvPr id="96" name="TextBox 95">
              <a:extLst>
                <a:ext uri="{FF2B5EF4-FFF2-40B4-BE49-F238E27FC236}">
                  <a16:creationId xmlns:a16="http://schemas.microsoft.com/office/drawing/2014/main" id="{1EF53B06-E002-49EA-9662-DF23001B7667}"/>
                </a:ext>
              </a:extLst>
            </p:cNvPr>
            <p:cNvSpPr txBox="1"/>
            <p:nvPr/>
          </p:nvSpPr>
          <p:spPr>
            <a:xfrm>
              <a:off x="10482578" y="4510497"/>
              <a:ext cx="1600200" cy="738664"/>
            </a:xfrm>
            <a:prstGeom prst="rect">
              <a:avLst/>
            </a:prstGeom>
            <a:noFill/>
          </p:spPr>
          <p:txBody>
            <a:bodyPr wrap="square" rtlCol="0">
              <a:spAutoFit/>
            </a:bodyPr>
            <a:lstStyle/>
            <a:p>
              <a:r>
                <a:rPr lang="en-US" sz="1400" dirty="0">
                  <a:gradFill>
                    <a:gsLst>
                      <a:gs pos="1250">
                        <a:schemeClr val="bg1"/>
                      </a:gs>
                      <a:gs pos="100000">
                        <a:schemeClr val="bg1"/>
                      </a:gs>
                    </a:gsLst>
                    <a:lin ang="5400000" scaled="0"/>
                  </a:gradFill>
                  <a:latin typeface="Segoe UI Semilight" panose="020B0402040204020203" pitchFamily="34" charset="0"/>
                  <a:cs typeface="Segoe UI Semilight" panose="020B0402040204020203" pitchFamily="34" charset="0"/>
                </a:rPr>
                <a:t>Deploy custom Azure modules </a:t>
              </a:r>
              <a:br>
                <a:rPr lang="en-US" sz="1400" dirty="0">
                  <a:gradFill>
                    <a:gsLst>
                      <a:gs pos="1250">
                        <a:schemeClr val="bg1"/>
                      </a:gs>
                      <a:gs pos="100000">
                        <a:schemeClr val="bg1"/>
                      </a:gs>
                    </a:gsLst>
                    <a:lin ang="5400000" scaled="0"/>
                  </a:gradFill>
                  <a:latin typeface="Segoe UI Semilight" panose="020B0402040204020203" pitchFamily="34" charset="0"/>
                  <a:cs typeface="Segoe UI Semilight" panose="020B0402040204020203" pitchFamily="34" charset="0"/>
                </a:rPr>
              </a:br>
              <a:r>
                <a:rPr lang="en-US" sz="1400" dirty="0">
                  <a:gradFill>
                    <a:gsLst>
                      <a:gs pos="1250">
                        <a:schemeClr val="bg1"/>
                      </a:gs>
                      <a:gs pos="100000">
                        <a:schemeClr val="bg1"/>
                      </a:gs>
                    </a:gsLst>
                    <a:lin ang="5400000" scaled="0"/>
                  </a:gradFill>
                  <a:latin typeface="Segoe UI Semilight" panose="020B0402040204020203" pitchFamily="34" charset="0"/>
                  <a:cs typeface="Segoe UI Semilight" panose="020B0402040204020203" pitchFamily="34" charset="0"/>
                </a:rPr>
                <a:t>on IoT devices</a:t>
              </a:r>
            </a:p>
          </p:txBody>
        </p:sp>
        <p:sp>
          <p:nvSpPr>
            <p:cNvPr id="107" name="TextBox 106">
              <a:extLst>
                <a:ext uri="{FF2B5EF4-FFF2-40B4-BE49-F238E27FC236}">
                  <a16:creationId xmlns:a16="http://schemas.microsoft.com/office/drawing/2014/main" id="{46765F24-919D-4312-A673-C0410A30102E}"/>
                </a:ext>
              </a:extLst>
            </p:cNvPr>
            <p:cNvSpPr txBox="1"/>
            <p:nvPr/>
          </p:nvSpPr>
          <p:spPr>
            <a:xfrm>
              <a:off x="1877572" y="2947949"/>
              <a:ext cx="1436612" cy="338554"/>
            </a:xfrm>
            <a:prstGeom prst="rect">
              <a:avLst/>
            </a:prstGeom>
            <a:noFill/>
          </p:spPr>
          <p:txBody>
            <a:bodyPr wrap="none" rtlCol="0">
              <a:spAutoFit/>
            </a:bodyPr>
            <a:lstStyle/>
            <a:p>
              <a:pPr algn="ctr"/>
              <a:r>
                <a:rPr lang="en-US" sz="1600" dirty="0">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rPr>
                <a:t>Consumption</a:t>
              </a:r>
            </a:p>
          </p:txBody>
        </p:sp>
        <p:sp>
          <p:nvSpPr>
            <p:cNvPr id="108" name="TextBox 107">
              <a:extLst>
                <a:ext uri="{FF2B5EF4-FFF2-40B4-BE49-F238E27FC236}">
                  <a16:creationId xmlns:a16="http://schemas.microsoft.com/office/drawing/2014/main" id="{9470A554-70C8-4058-8C01-40448794117E}"/>
                </a:ext>
              </a:extLst>
            </p:cNvPr>
            <p:cNvSpPr txBox="1"/>
            <p:nvPr/>
          </p:nvSpPr>
          <p:spPr>
            <a:xfrm>
              <a:off x="3887444" y="2947949"/>
              <a:ext cx="891591" cy="338554"/>
            </a:xfrm>
            <a:prstGeom prst="rect">
              <a:avLst/>
            </a:prstGeom>
            <a:noFill/>
          </p:spPr>
          <p:txBody>
            <a:bodyPr wrap="none" rtlCol="0">
              <a:spAutoFit/>
            </a:bodyPr>
            <a:lstStyle/>
            <a:p>
              <a:pPr algn="ctr"/>
              <a:r>
                <a:rPr lang="en-US" sz="1600" dirty="0">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rPr>
                <a:t>AS Plan</a:t>
              </a:r>
            </a:p>
          </p:txBody>
        </p:sp>
        <p:sp>
          <p:nvSpPr>
            <p:cNvPr id="110" name="TextBox 109">
              <a:extLst>
                <a:ext uri="{FF2B5EF4-FFF2-40B4-BE49-F238E27FC236}">
                  <a16:creationId xmlns:a16="http://schemas.microsoft.com/office/drawing/2014/main" id="{F8D9048F-5B9E-4948-8115-2B4FBD35C91D}"/>
                </a:ext>
              </a:extLst>
            </p:cNvPr>
            <p:cNvSpPr txBox="1"/>
            <p:nvPr/>
          </p:nvSpPr>
          <p:spPr>
            <a:xfrm>
              <a:off x="1864358" y="3224065"/>
              <a:ext cx="1463040" cy="307777"/>
            </a:xfrm>
            <a:prstGeom prst="rect">
              <a:avLst/>
            </a:prstGeom>
            <a:noFill/>
          </p:spPr>
          <p:txBody>
            <a:bodyPr wrap="square" rtlCol="0">
              <a:spAutoFit/>
            </a:bodyPr>
            <a:lstStyle/>
            <a:p>
              <a:pPr algn="ctr"/>
              <a:r>
                <a:rPr lang="en-US" sz="1400" i="1" dirty="0">
                  <a:gradFill>
                    <a:gsLst>
                      <a:gs pos="1250">
                        <a:schemeClr val="bg1"/>
                      </a:gs>
                      <a:gs pos="100000">
                        <a:schemeClr val="bg1"/>
                      </a:gs>
                    </a:gsLst>
                    <a:lin ang="5400000" scaled="0"/>
                  </a:gradFill>
                  <a:latin typeface="Segoe UI Semilight" panose="020B0402040204020203" pitchFamily="34" charset="0"/>
                  <a:cs typeface="Segoe UI Semilight" panose="020B0402040204020203" pitchFamily="34" charset="0"/>
                </a:rPr>
                <a:t>Serverless</a:t>
              </a:r>
            </a:p>
          </p:txBody>
        </p:sp>
        <p:pic>
          <p:nvPicPr>
            <p:cNvPr id="111" name="Graphic 110">
              <a:extLst>
                <a:ext uri="{FF2B5EF4-FFF2-40B4-BE49-F238E27FC236}">
                  <a16:creationId xmlns:a16="http://schemas.microsoft.com/office/drawing/2014/main" id="{19CE843C-42FD-44F2-B9D9-6EB25BAB2DE6}"/>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321558" y="3854571"/>
              <a:ext cx="548640" cy="548640"/>
            </a:xfrm>
            <a:prstGeom prst="rect">
              <a:avLst/>
            </a:prstGeom>
          </p:spPr>
        </p:pic>
        <p:sp>
          <p:nvSpPr>
            <p:cNvPr id="112" name="TextBox 111">
              <a:extLst>
                <a:ext uri="{FF2B5EF4-FFF2-40B4-BE49-F238E27FC236}">
                  <a16:creationId xmlns:a16="http://schemas.microsoft.com/office/drawing/2014/main" id="{F4539627-FF5A-422F-8D70-8389610EBA60}"/>
                </a:ext>
              </a:extLst>
            </p:cNvPr>
            <p:cNvSpPr txBox="1"/>
            <p:nvPr/>
          </p:nvSpPr>
          <p:spPr>
            <a:xfrm>
              <a:off x="3464558" y="3224065"/>
              <a:ext cx="1737360" cy="523220"/>
            </a:xfrm>
            <a:prstGeom prst="rect">
              <a:avLst/>
            </a:prstGeom>
            <a:noFill/>
          </p:spPr>
          <p:txBody>
            <a:bodyPr wrap="square" rtlCol="0">
              <a:spAutoFit/>
            </a:bodyPr>
            <a:lstStyle/>
            <a:p>
              <a:pPr algn="ctr"/>
              <a:r>
                <a:rPr lang="en-US" sz="1400" i="1" dirty="0">
                  <a:gradFill>
                    <a:gsLst>
                      <a:gs pos="1250">
                        <a:schemeClr val="bg1"/>
                      </a:gs>
                      <a:gs pos="100000">
                        <a:schemeClr val="bg1"/>
                      </a:gs>
                    </a:gsLst>
                    <a:lin ang="5400000" scaled="0"/>
                  </a:gradFill>
                  <a:latin typeface="Segoe UI Semilight" panose="020B0402040204020203" pitchFamily="34" charset="0"/>
                  <a:cs typeface="Segoe UI Semilight" panose="020B0402040204020203" pitchFamily="34" charset="0"/>
                </a:rPr>
                <a:t>Free, Basic, Standard, Premium</a:t>
              </a:r>
            </a:p>
          </p:txBody>
        </p:sp>
        <p:sp>
          <p:nvSpPr>
            <p:cNvPr id="109" name="TextBox 108">
              <a:extLst>
                <a:ext uri="{FF2B5EF4-FFF2-40B4-BE49-F238E27FC236}">
                  <a16:creationId xmlns:a16="http://schemas.microsoft.com/office/drawing/2014/main" id="{67F2D888-F292-42B5-9A53-04215D73B336}"/>
                </a:ext>
              </a:extLst>
            </p:cNvPr>
            <p:cNvSpPr txBox="1"/>
            <p:nvPr/>
          </p:nvSpPr>
          <p:spPr>
            <a:xfrm>
              <a:off x="5233766" y="2947949"/>
              <a:ext cx="1673664" cy="338554"/>
            </a:xfrm>
            <a:prstGeom prst="rect">
              <a:avLst/>
            </a:prstGeom>
            <a:noFill/>
          </p:spPr>
          <p:txBody>
            <a:bodyPr wrap="none" rtlCol="0">
              <a:spAutoFit/>
            </a:bodyPr>
            <a:lstStyle/>
            <a:p>
              <a:pPr algn="ctr"/>
              <a:r>
                <a:rPr lang="en-US" sz="1600" dirty="0">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rPr>
                <a:t>AS Environment</a:t>
              </a:r>
            </a:p>
          </p:txBody>
        </p:sp>
        <p:sp>
          <p:nvSpPr>
            <p:cNvPr id="113" name="TextBox 112">
              <a:extLst>
                <a:ext uri="{FF2B5EF4-FFF2-40B4-BE49-F238E27FC236}">
                  <a16:creationId xmlns:a16="http://schemas.microsoft.com/office/drawing/2014/main" id="{F9C80390-9D18-4B27-8205-4A8382C34E2D}"/>
                </a:ext>
              </a:extLst>
            </p:cNvPr>
            <p:cNvSpPr txBox="1"/>
            <p:nvPr/>
          </p:nvSpPr>
          <p:spPr>
            <a:xfrm>
              <a:off x="5339078" y="3224065"/>
              <a:ext cx="1463040" cy="523220"/>
            </a:xfrm>
            <a:prstGeom prst="rect">
              <a:avLst/>
            </a:prstGeom>
            <a:noFill/>
          </p:spPr>
          <p:txBody>
            <a:bodyPr wrap="square" rtlCol="0">
              <a:spAutoFit/>
            </a:bodyPr>
            <a:lstStyle/>
            <a:p>
              <a:pPr algn="ctr"/>
              <a:r>
                <a:rPr lang="en-US" sz="1400" i="1" dirty="0">
                  <a:gradFill>
                    <a:gsLst>
                      <a:gs pos="1250">
                        <a:schemeClr val="bg1"/>
                      </a:gs>
                      <a:gs pos="100000">
                        <a:schemeClr val="bg1"/>
                      </a:gs>
                    </a:gsLst>
                    <a:lin ang="5400000" scaled="0"/>
                  </a:gradFill>
                  <a:latin typeface="Segoe UI Semilight" panose="020B0402040204020203" pitchFamily="34" charset="0"/>
                  <a:cs typeface="Segoe UI Semilight" panose="020B0402040204020203" pitchFamily="34" charset="0"/>
                </a:rPr>
                <a:t>Network isolation</a:t>
              </a:r>
            </a:p>
          </p:txBody>
        </p:sp>
        <p:sp>
          <p:nvSpPr>
            <p:cNvPr id="118" name="TextBox 117">
              <a:extLst>
                <a:ext uri="{FF2B5EF4-FFF2-40B4-BE49-F238E27FC236}">
                  <a16:creationId xmlns:a16="http://schemas.microsoft.com/office/drawing/2014/main" id="{DD2711F0-3CA6-49F4-AB66-44A6C76FB37D}"/>
                </a:ext>
              </a:extLst>
            </p:cNvPr>
            <p:cNvSpPr txBox="1"/>
            <p:nvPr/>
          </p:nvSpPr>
          <p:spPr>
            <a:xfrm>
              <a:off x="7174451" y="2947949"/>
              <a:ext cx="1267014" cy="338554"/>
            </a:xfrm>
            <a:prstGeom prst="rect">
              <a:avLst/>
            </a:prstGeom>
            <a:noFill/>
          </p:spPr>
          <p:txBody>
            <a:bodyPr wrap="none" rtlCol="0">
              <a:spAutoFit/>
            </a:bodyPr>
            <a:lstStyle/>
            <a:p>
              <a:pPr algn="ctr"/>
              <a:r>
                <a:rPr lang="en-US" sz="1600" dirty="0">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rPr>
                <a:t>Azure Stack</a:t>
              </a:r>
            </a:p>
          </p:txBody>
        </p:sp>
        <p:sp>
          <p:nvSpPr>
            <p:cNvPr id="119" name="TextBox 118">
              <a:extLst>
                <a:ext uri="{FF2B5EF4-FFF2-40B4-BE49-F238E27FC236}">
                  <a16:creationId xmlns:a16="http://schemas.microsoft.com/office/drawing/2014/main" id="{B4818CCD-8CF1-41C0-B980-5BF784C13AB4}"/>
                </a:ext>
              </a:extLst>
            </p:cNvPr>
            <p:cNvSpPr txBox="1"/>
            <p:nvPr/>
          </p:nvSpPr>
          <p:spPr>
            <a:xfrm>
              <a:off x="7076438" y="3224065"/>
              <a:ext cx="1463040" cy="307777"/>
            </a:xfrm>
            <a:prstGeom prst="rect">
              <a:avLst/>
            </a:prstGeom>
            <a:noFill/>
          </p:spPr>
          <p:txBody>
            <a:bodyPr wrap="square" rtlCol="0">
              <a:spAutoFit/>
            </a:bodyPr>
            <a:lstStyle/>
            <a:p>
              <a:pPr algn="ctr"/>
              <a:r>
                <a:rPr lang="en-US" sz="1400" i="1" dirty="0">
                  <a:gradFill>
                    <a:gsLst>
                      <a:gs pos="1250">
                        <a:schemeClr val="bg1"/>
                      </a:gs>
                      <a:gs pos="100000">
                        <a:schemeClr val="bg1"/>
                      </a:gs>
                    </a:gsLst>
                    <a:lin ang="5400000" scaled="0"/>
                  </a:gradFill>
                  <a:latin typeface="Segoe UI Semilight" panose="020B0402040204020203" pitchFamily="34" charset="0"/>
                  <a:cs typeface="Segoe UI Semilight" panose="020B0402040204020203" pitchFamily="34" charset="0"/>
                </a:rPr>
                <a:t>On-premises</a:t>
              </a:r>
            </a:p>
          </p:txBody>
        </p:sp>
        <p:sp>
          <p:nvSpPr>
            <p:cNvPr id="120" name="TextBox 119">
              <a:extLst>
                <a:ext uri="{FF2B5EF4-FFF2-40B4-BE49-F238E27FC236}">
                  <a16:creationId xmlns:a16="http://schemas.microsoft.com/office/drawing/2014/main" id="{498E9C34-A73E-477D-99ED-05B2E7E2D40D}"/>
                </a:ext>
              </a:extLst>
            </p:cNvPr>
            <p:cNvSpPr txBox="1"/>
            <p:nvPr/>
          </p:nvSpPr>
          <p:spPr>
            <a:xfrm>
              <a:off x="9060249" y="2947949"/>
              <a:ext cx="970138" cy="338554"/>
            </a:xfrm>
            <a:prstGeom prst="rect">
              <a:avLst/>
            </a:prstGeom>
            <a:noFill/>
          </p:spPr>
          <p:txBody>
            <a:bodyPr wrap="none" rtlCol="0">
              <a:spAutoFit/>
            </a:bodyPr>
            <a:lstStyle/>
            <a:p>
              <a:pPr algn="ctr"/>
              <a:r>
                <a:rPr lang="en-US" sz="1600" dirty="0">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rPr>
                <a:t>Runtime</a:t>
              </a:r>
            </a:p>
          </p:txBody>
        </p:sp>
        <p:sp>
          <p:nvSpPr>
            <p:cNvPr id="121" name="TextBox 120">
              <a:extLst>
                <a:ext uri="{FF2B5EF4-FFF2-40B4-BE49-F238E27FC236}">
                  <a16:creationId xmlns:a16="http://schemas.microsoft.com/office/drawing/2014/main" id="{C25A572A-6E8E-4FFB-87D8-D85C23B69CD0}"/>
                </a:ext>
              </a:extLst>
            </p:cNvPr>
            <p:cNvSpPr txBox="1"/>
            <p:nvPr/>
          </p:nvSpPr>
          <p:spPr>
            <a:xfrm>
              <a:off x="8813798" y="3224065"/>
              <a:ext cx="1463040" cy="523220"/>
            </a:xfrm>
            <a:prstGeom prst="rect">
              <a:avLst/>
            </a:prstGeom>
            <a:noFill/>
          </p:spPr>
          <p:txBody>
            <a:bodyPr wrap="square" rtlCol="0">
              <a:spAutoFit/>
            </a:bodyPr>
            <a:lstStyle/>
            <a:p>
              <a:pPr algn="ctr"/>
              <a:r>
                <a:rPr lang="en-US" sz="1400" i="1" dirty="0">
                  <a:gradFill>
                    <a:gsLst>
                      <a:gs pos="1250">
                        <a:schemeClr val="bg1"/>
                      </a:gs>
                      <a:gs pos="100000">
                        <a:schemeClr val="bg1"/>
                      </a:gs>
                    </a:gsLst>
                    <a:lin ang="5400000" scaled="0"/>
                  </a:gradFill>
                  <a:latin typeface="Segoe UI Semilight" panose="020B0402040204020203" pitchFamily="34" charset="0"/>
                  <a:cs typeface="Segoe UI Semilight" panose="020B0402040204020203" pitchFamily="34" charset="0"/>
                </a:rPr>
                <a:t>Functions on your server</a:t>
              </a:r>
            </a:p>
          </p:txBody>
        </p:sp>
        <p:sp>
          <p:nvSpPr>
            <p:cNvPr id="122" name="TextBox 121">
              <a:extLst>
                <a:ext uri="{FF2B5EF4-FFF2-40B4-BE49-F238E27FC236}">
                  <a16:creationId xmlns:a16="http://schemas.microsoft.com/office/drawing/2014/main" id="{4BF8CF28-5AF3-4BC3-9EE6-33C51854B1C5}"/>
                </a:ext>
              </a:extLst>
            </p:cNvPr>
            <p:cNvSpPr txBox="1"/>
            <p:nvPr/>
          </p:nvSpPr>
          <p:spPr>
            <a:xfrm>
              <a:off x="10739100" y="2947949"/>
              <a:ext cx="1087157" cy="338554"/>
            </a:xfrm>
            <a:prstGeom prst="rect">
              <a:avLst/>
            </a:prstGeom>
            <a:noFill/>
          </p:spPr>
          <p:txBody>
            <a:bodyPr wrap="none" rtlCol="0">
              <a:spAutoFit/>
            </a:bodyPr>
            <a:lstStyle/>
            <a:p>
              <a:pPr algn="ctr"/>
              <a:r>
                <a:rPr lang="en-US" sz="1600" dirty="0">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rPr>
                <a:t>IoT Edge*</a:t>
              </a:r>
            </a:p>
          </p:txBody>
        </p:sp>
        <p:sp>
          <p:nvSpPr>
            <p:cNvPr id="123" name="TextBox 122">
              <a:extLst>
                <a:ext uri="{FF2B5EF4-FFF2-40B4-BE49-F238E27FC236}">
                  <a16:creationId xmlns:a16="http://schemas.microsoft.com/office/drawing/2014/main" id="{F4A78D92-C2D4-4A71-94E5-6D4C4530427B}"/>
                </a:ext>
              </a:extLst>
            </p:cNvPr>
            <p:cNvSpPr txBox="1"/>
            <p:nvPr/>
          </p:nvSpPr>
          <p:spPr>
            <a:xfrm>
              <a:off x="10551158" y="3224065"/>
              <a:ext cx="1463040" cy="307777"/>
            </a:xfrm>
            <a:prstGeom prst="rect">
              <a:avLst/>
            </a:prstGeom>
            <a:noFill/>
          </p:spPr>
          <p:txBody>
            <a:bodyPr wrap="square" rtlCol="0">
              <a:spAutoFit/>
            </a:bodyPr>
            <a:lstStyle/>
            <a:p>
              <a:pPr algn="ctr"/>
              <a:r>
                <a:rPr lang="en-US" sz="1400" i="1" dirty="0">
                  <a:gradFill>
                    <a:gsLst>
                      <a:gs pos="1250">
                        <a:schemeClr val="bg1"/>
                      </a:gs>
                      <a:gs pos="100000">
                        <a:schemeClr val="bg1"/>
                      </a:gs>
                    </a:gsLst>
                    <a:lin ang="5400000" scaled="0"/>
                  </a:gradFill>
                  <a:latin typeface="Segoe UI Semilight" panose="020B0402040204020203" pitchFamily="34" charset="0"/>
                  <a:cs typeface="Segoe UI Semilight" panose="020B0402040204020203" pitchFamily="34" charset="0"/>
                </a:rPr>
                <a:t>On devices</a:t>
              </a:r>
            </a:p>
          </p:txBody>
        </p:sp>
        <p:pic>
          <p:nvPicPr>
            <p:cNvPr id="127" name="Graphic 126">
              <a:extLst>
                <a:ext uri="{FF2B5EF4-FFF2-40B4-BE49-F238E27FC236}">
                  <a16:creationId xmlns:a16="http://schemas.microsoft.com/office/drawing/2014/main" id="{DA28B5A8-C071-4BEC-B6D3-CF4182D99AD3}"/>
                </a:ext>
              </a:extLst>
            </p:cNvPr>
            <p:cNvPicPr>
              <a:picLocks noChangeAspect="1"/>
            </p:cNvPicPr>
            <p:nvPr/>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l="36167" t="33018" r="36836" b="32153"/>
            <a:stretch/>
          </p:blipFill>
          <p:spPr>
            <a:xfrm>
              <a:off x="4058918" y="3854571"/>
              <a:ext cx="548640" cy="548640"/>
            </a:xfrm>
            <a:prstGeom prst="rect">
              <a:avLst/>
            </a:prstGeom>
          </p:spPr>
        </p:pic>
        <p:pic>
          <p:nvPicPr>
            <p:cNvPr id="128" name="Graphic 127">
              <a:extLst>
                <a:ext uri="{FF2B5EF4-FFF2-40B4-BE49-F238E27FC236}">
                  <a16:creationId xmlns:a16="http://schemas.microsoft.com/office/drawing/2014/main" id="{1EDADC62-8877-4CB6-8F0E-6ADCA3D0654D}"/>
                </a:ext>
              </a:extLst>
            </p:cNvPr>
            <p:cNvPicPr>
              <a:picLocks noChangeAspect="1"/>
            </p:cNvPicPr>
            <p:nvPr/>
          </p:nvPicPr>
          <p:blipFill rotWithShape="1">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rcRect l="36167" t="33018" r="36836" b="32153"/>
            <a:stretch/>
          </p:blipFill>
          <p:spPr>
            <a:xfrm>
              <a:off x="5796278" y="3854571"/>
              <a:ext cx="548640" cy="548640"/>
            </a:xfrm>
            <a:prstGeom prst="rect">
              <a:avLst/>
            </a:prstGeom>
          </p:spPr>
        </p:pic>
        <p:pic>
          <p:nvPicPr>
            <p:cNvPr id="130" name="Graphic 129">
              <a:extLst>
                <a:ext uri="{FF2B5EF4-FFF2-40B4-BE49-F238E27FC236}">
                  <a16:creationId xmlns:a16="http://schemas.microsoft.com/office/drawing/2014/main" id="{37021143-26E4-4DBA-A4F3-D50762D3F361}"/>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564807" y="3882787"/>
              <a:ext cx="486303" cy="486303"/>
            </a:xfrm>
            <a:prstGeom prst="rect">
              <a:avLst/>
            </a:prstGeom>
          </p:spPr>
        </p:pic>
        <p:pic>
          <p:nvPicPr>
            <p:cNvPr id="133" name="Graphic 132">
              <a:extLst>
                <a:ext uri="{FF2B5EF4-FFF2-40B4-BE49-F238E27FC236}">
                  <a16:creationId xmlns:a16="http://schemas.microsoft.com/office/drawing/2014/main" id="{DFA64C47-C8D1-4A83-939C-D190F222470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270998" y="3854571"/>
              <a:ext cx="548640" cy="548640"/>
            </a:xfrm>
            <a:prstGeom prst="rect">
              <a:avLst/>
            </a:prstGeom>
          </p:spPr>
        </p:pic>
        <p:pic>
          <p:nvPicPr>
            <p:cNvPr id="135" name="Graphic 134">
              <a:extLst>
                <a:ext uri="{FF2B5EF4-FFF2-40B4-BE49-F238E27FC236}">
                  <a16:creationId xmlns:a16="http://schemas.microsoft.com/office/drawing/2014/main" id="{9A17BB76-C376-461C-A466-B12B12C8CD3D}"/>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1035028" y="3886199"/>
              <a:ext cx="495301" cy="495301"/>
            </a:xfrm>
            <a:prstGeom prst="rect">
              <a:avLst/>
            </a:prstGeom>
          </p:spPr>
        </p:pic>
      </p:grpSp>
      <p:pic>
        <p:nvPicPr>
          <p:cNvPr id="42" name="Picture 41">
            <a:extLst>
              <a:ext uri="{FF2B5EF4-FFF2-40B4-BE49-F238E27FC236}">
                <a16:creationId xmlns:a16="http://schemas.microsoft.com/office/drawing/2014/main" id="{12CA864A-67FC-41A8-A428-C416FEA8CBCE}"/>
              </a:ext>
            </a:extLst>
          </p:cNvPr>
          <p:cNvPicPr>
            <a:picLocks noChangeAspect="1"/>
          </p:cNvPicPr>
          <p:nvPr/>
        </p:nvPicPr>
        <p:blipFill>
          <a:blip r:embed="rId14"/>
          <a:stretch>
            <a:fillRect/>
          </a:stretch>
        </p:blipFill>
        <p:spPr>
          <a:xfrm rot="5400000">
            <a:off x="9371795" y="3072299"/>
            <a:ext cx="6995160" cy="849926"/>
          </a:xfrm>
          <a:prstGeom prst="rect">
            <a:avLst/>
          </a:prstGeom>
        </p:spPr>
      </p:pic>
      <p:sp>
        <p:nvSpPr>
          <p:cNvPr id="43" name="TextBox 42">
            <a:extLst>
              <a:ext uri="{FF2B5EF4-FFF2-40B4-BE49-F238E27FC236}">
                <a16:creationId xmlns:a16="http://schemas.microsoft.com/office/drawing/2014/main" id="{7CF9DEE9-4EF5-412F-8A33-DF31A5922DF7}"/>
              </a:ext>
            </a:extLst>
          </p:cNvPr>
          <p:cNvSpPr txBox="1"/>
          <p:nvPr/>
        </p:nvSpPr>
        <p:spPr>
          <a:xfrm>
            <a:off x="274320" y="1902414"/>
            <a:ext cx="8860118" cy="830677"/>
          </a:xfrm>
          <a:prstGeom prst="rect">
            <a:avLst/>
          </a:prstGeom>
          <a:noFill/>
        </p:spPr>
        <p:txBody>
          <a:bodyPr wrap="none" rtlCol="0">
            <a:spAutoFit/>
          </a:bodyPr>
          <a:lstStyle/>
          <a:p>
            <a:pPr lvl="0"/>
            <a:r>
              <a:rPr lang="en-US" sz="4798" spc="-150" dirty="0">
                <a:ln w="3175">
                  <a:noFill/>
                </a:ln>
                <a:gradFill>
                  <a:gsLst>
                    <a:gs pos="1250">
                      <a:srgbClr val="505050"/>
                    </a:gs>
                    <a:gs pos="100000">
                      <a:srgbClr val="505050"/>
                    </a:gs>
                  </a:gsLst>
                  <a:lin ang="5400000" scaled="0"/>
                </a:gradFill>
                <a:latin typeface="Segoe UI Light"/>
                <a:cs typeface="Segoe UI" pitchFamily="34" charset="0"/>
              </a:rPr>
              <a:t>Gain </a:t>
            </a:r>
            <a:r>
              <a:rPr lang="en-US" sz="4798" spc="-150" dirty="0">
                <a:ln w="3175">
                  <a:noFill/>
                </a:ln>
                <a:gradFill>
                  <a:gsLst>
                    <a:gs pos="1250">
                      <a:srgbClr val="0078D7"/>
                    </a:gs>
                    <a:gs pos="100000">
                      <a:srgbClr val="0078D7"/>
                    </a:gs>
                  </a:gsLst>
                  <a:lin ang="5400000" scaled="0"/>
                </a:gradFill>
                <a:latin typeface="Segoe UI Light"/>
                <a:cs typeface="Segoe UI" pitchFamily="34" charset="0"/>
              </a:rPr>
              <a:t>flexibility</a:t>
            </a:r>
            <a:r>
              <a:rPr lang="en-US" sz="4798" spc="-150" dirty="0">
                <a:ln w="3175">
                  <a:noFill/>
                </a:ln>
                <a:gradFill>
                  <a:gsLst>
                    <a:gs pos="1250">
                      <a:srgbClr val="505050"/>
                    </a:gs>
                    <a:gs pos="100000">
                      <a:srgbClr val="505050"/>
                    </a:gs>
                  </a:gsLst>
                  <a:lin ang="5400000" scaled="0"/>
                </a:gradFill>
                <a:latin typeface="Segoe UI Light"/>
                <a:cs typeface="Segoe UI" pitchFamily="34" charset="0"/>
              </a:rPr>
              <a:t> and develop your way</a:t>
            </a:r>
          </a:p>
        </p:txBody>
      </p:sp>
    </p:spTree>
    <p:extLst>
      <p:ext uri="{BB962C8B-B14F-4D97-AF65-F5344CB8AC3E}">
        <p14:creationId xmlns:p14="http://schemas.microsoft.com/office/powerpoint/2010/main" val="1622901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itting at a desk in front of a window&#10;&#10;Description generated with very high confidence">
            <a:extLst>
              <a:ext uri="{FF2B5EF4-FFF2-40B4-BE49-F238E27FC236}">
                <a16:creationId xmlns:a16="http://schemas.microsoft.com/office/drawing/2014/main" id="{A8D9FA7E-D01E-46C3-B2E5-BAB4531A956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2" y="0"/>
            <a:ext cx="4572001" cy="6994525"/>
          </a:xfrm>
          <a:prstGeom prst="rect">
            <a:avLst/>
          </a:prstGeom>
        </p:spPr>
      </p:pic>
      <p:cxnSp>
        <p:nvCxnSpPr>
          <p:cNvPr id="5" name="Straight Connector 4">
            <a:extLst>
              <a:ext uri="{FF2B5EF4-FFF2-40B4-BE49-F238E27FC236}">
                <a16:creationId xmlns:a16="http://schemas.microsoft.com/office/drawing/2014/main" id="{DB74640E-4F09-4C9F-9C79-D853F0634616}"/>
              </a:ext>
            </a:extLst>
          </p:cNvPr>
          <p:cNvCxnSpPr>
            <a:cxnSpLocks/>
          </p:cNvCxnSpPr>
          <p:nvPr/>
        </p:nvCxnSpPr>
        <p:spPr>
          <a:xfrm>
            <a:off x="4572000" y="-1"/>
            <a:ext cx="0" cy="6994528"/>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4412CFB-B851-432C-96D5-7110EEC96AF3}"/>
              </a:ext>
            </a:extLst>
          </p:cNvPr>
          <p:cNvGrpSpPr/>
          <p:nvPr/>
        </p:nvGrpSpPr>
        <p:grpSpPr>
          <a:xfrm>
            <a:off x="5015749" y="1223028"/>
            <a:ext cx="3574825" cy="5303248"/>
            <a:chOff x="5015749" y="1451627"/>
            <a:chExt cx="3574825" cy="5303248"/>
          </a:xfrm>
        </p:grpSpPr>
        <p:sp>
          <p:nvSpPr>
            <p:cNvPr id="7" name="TextBox 6">
              <a:extLst>
                <a:ext uri="{FF2B5EF4-FFF2-40B4-BE49-F238E27FC236}">
                  <a16:creationId xmlns:a16="http://schemas.microsoft.com/office/drawing/2014/main" id="{A0242B48-5171-4781-9417-89CB8948C5BD}"/>
                </a:ext>
              </a:extLst>
            </p:cNvPr>
            <p:cNvSpPr txBox="1"/>
            <p:nvPr/>
          </p:nvSpPr>
          <p:spPr>
            <a:xfrm>
              <a:off x="5015749" y="1451627"/>
              <a:ext cx="3069815" cy="400110"/>
            </a:xfrm>
            <a:prstGeom prst="rect">
              <a:avLst/>
            </a:prstGeom>
            <a:noFill/>
          </p:spPr>
          <p:txBody>
            <a:bodyPr wrap="none" rtlCol="0">
              <a:spAutoFit/>
            </a:bodyPr>
            <a:lstStyle/>
            <a:p>
              <a:r>
                <a:rPr lang="en-US" sz="2000" dirty="0">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t>Web</a:t>
              </a:r>
              <a:r>
                <a:rPr lang="en-US" sz="20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 application backends</a:t>
              </a:r>
            </a:p>
          </p:txBody>
        </p:sp>
        <p:sp>
          <p:nvSpPr>
            <p:cNvPr id="8" name="TextBox 7">
              <a:extLst>
                <a:ext uri="{FF2B5EF4-FFF2-40B4-BE49-F238E27FC236}">
                  <a16:creationId xmlns:a16="http://schemas.microsoft.com/office/drawing/2014/main" id="{0A9D32DA-0147-455C-AB01-3B29C47F326C}"/>
                </a:ext>
              </a:extLst>
            </p:cNvPr>
            <p:cNvSpPr txBox="1"/>
            <p:nvPr/>
          </p:nvSpPr>
          <p:spPr>
            <a:xfrm>
              <a:off x="5015749" y="2152075"/>
              <a:ext cx="3326039" cy="400110"/>
            </a:xfrm>
            <a:prstGeom prst="rect">
              <a:avLst/>
            </a:prstGeom>
            <a:noFill/>
          </p:spPr>
          <p:txBody>
            <a:bodyPr wrap="none" rtlCol="0">
              <a:spAutoFit/>
            </a:bodyPr>
            <a:lstStyle/>
            <a:p>
              <a:r>
                <a:rPr lang="en-US" sz="2000" dirty="0">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t>Mobile</a:t>
              </a:r>
              <a:r>
                <a:rPr lang="en-US" sz="20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 application backends</a:t>
              </a:r>
            </a:p>
          </p:txBody>
        </p:sp>
        <p:sp>
          <p:nvSpPr>
            <p:cNvPr id="9" name="TextBox 8">
              <a:extLst>
                <a:ext uri="{FF2B5EF4-FFF2-40B4-BE49-F238E27FC236}">
                  <a16:creationId xmlns:a16="http://schemas.microsoft.com/office/drawing/2014/main" id="{F9E8BAA6-E721-4000-B20F-6E93EAB783CE}"/>
                </a:ext>
              </a:extLst>
            </p:cNvPr>
            <p:cNvSpPr txBox="1"/>
            <p:nvPr/>
          </p:nvSpPr>
          <p:spPr>
            <a:xfrm>
              <a:off x="5015749" y="2852523"/>
              <a:ext cx="2880019" cy="400110"/>
            </a:xfrm>
            <a:prstGeom prst="rect">
              <a:avLst/>
            </a:prstGeom>
            <a:noFill/>
          </p:spPr>
          <p:txBody>
            <a:bodyPr wrap="none" rtlCol="0">
              <a:spAutoFit/>
            </a:bodyPr>
            <a:lstStyle/>
            <a:p>
              <a:r>
                <a:rPr lang="en-US" sz="2000" dirty="0">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t>IoT-connected</a:t>
              </a:r>
              <a:r>
                <a:rPr lang="en-US" sz="20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 backends</a:t>
              </a:r>
            </a:p>
          </p:txBody>
        </p:sp>
        <p:sp>
          <p:nvSpPr>
            <p:cNvPr id="10" name="TextBox 9">
              <a:extLst>
                <a:ext uri="{FF2B5EF4-FFF2-40B4-BE49-F238E27FC236}">
                  <a16:creationId xmlns:a16="http://schemas.microsoft.com/office/drawing/2014/main" id="{54A635D7-4028-4FC3-B31B-8271F5DE25F1}"/>
                </a:ext>
              </a:extLst>
            </p:cNvPr>
            <p:cNvSpPr txBox="1"/>
            <p:nvPr/>
          </p:nvSpPr>
          <p:spPr>
            <a:xfrm>
              <a:off x="5015749" y="4253419"/>
              <a:ext cx="2875211" cy="400110"/>
            </a:xfrm>
            <a:prstGeom prst="rect">
              <a:avLst/>
            </a:prstGeom>
            <a:noFill/>
          </p:spPr>
          <p:txBody>
            <a:bodyPr wrap="none" rtlCol="0">
              <a:spAutoFit/>
            </a:bodyPr>
            <a:lstStyle/>
            <a:p>
              <a:r>
                <a:rPr lang="en-US" sz="20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Real-time </a:t>
              </a:r>
              <a:r>
                <a:rPr lang="en-US" sz="2000" dirty="0">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t>file</a:t>
              </a:r>
              <a:r>
                <a:rPr lang="en-US" sz="20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 processing</a:t>
              </a:r>
            </a:p>
          </p:txBody>
        </p:sp>
        <p:sp>
          <p:nvSpPr>
            <p:cNvPr id="11" name="TextBox 10">
              <a:extLst>
                <a:ext uri="{FF2B5EF4-FFF2-40B4-BE49-F238E27FC236}">
                  <a16:creationId xmlns:a16="http://schemas.microsoft.com/office/drawing/2014/main" id="{B7E70E2F-B54C-4F51-BBCB-0354F0FE0C7B}"/>
                </a:ext>
              </a:extLst>
            </p:cNvPr>
            <p:cNvSpPr txBox="1"/>
            <p:nvPr/>
          </p:nvSpPr>
          <p:spPr>
            <a:xfrm>
              <a:off x="5015749" y="4953867"/>
              <a:ext cx="3298211" cy="400110"/>
            </a:xfrm>
            <a:prstGeom prst="rect">
              <a:avLst/>
            </a:prstGeom>
            <a:noFill/>
          </p:spPr>
          <p:txBody>
            <a:bodyPr wrap="none" rtlCol="0">
              <a:spAutoFit/>
            </a:bodyPr>
            <a:lstStyle/>
            <a:p>
              <a:r>
                <a:rPr lang="en-US" sz="20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Real-time </a:t>
              </a:r>
              <a:r>
                <a:rPr lang="en-US" sz="2000" dirty="0">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t>stream</a:t>
              </a:r>
              <a:r>
                <a:rPr lang="en-US" sz="20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 processing</a:t>
              </a:r>
            </a:p>
          </p:txBody>
        </p:sp>
        <p:sp>
          <p:nvSpPr>
            <p:cNvPr id="12" name="TextBox 11">
              <a:extLst>
                <a:ext uri="{FF2B5EF4-FFF2-40B4-BE49-F238E27FC236}">
                  <a16:creationId xmlns:a16="http://schemas.microsoft.com/office/drawing/2014/main" id="{FB58CB28-21B7-44C6-916D-9F4A1D8BFAD6}"/>
                </a:ext>
              </a:extLst>
            </p:cNvPr>
            <p:cNvSpPr txBox="1"/>
            <p:nvPr/>
          </p:nvSpPr>
          <p:spPr>
            <a:xfrm>
              <a:off x="5015749" y="5654315"/>
              <a:ext cx="3574825" cy="400110"/>
            </a:xfrm>
            <a:prstGeom prst="rect">
              <a:avLst/>
            </a:prstGeom>
            <a:noFill/>
          </p:spPr>
          <p:txBody>
            <a:bodyPr wrap="none" rtlCol="0">
              <a:spAutoFit/>
            </a:bodyPr>
            <a:lstStyle/>
            <a:p>
              <a:r>
                <a:rPr lang="en-US" sz="20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Automation of </a:t>
              </a:r>
              <a:r>
                <a:rPr lang="en-US" sz="2000" dirty="0">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t>scheduled tasks</a:t>
              </a:r>
            </a:p>
          </p:txBody>
        </p:sp>
        <p:sp>
          <p:nvSpPr>
            <p:cNvPr id="13" name="TextBox 12">
              <a:extLst>
                <a:ext uri="{FF2B5EF4-FFF2-40B4-BE49-F238E27FC236}">
                  <a16:creationId xmlns:a16="http://schemas.microsoft.com/office/drawing/2014/main" id="{91C4795C-A424-4DE6-A656-DCAB416B1B97}"/>
                </a:ext>
              </a:extLst>
            </p:cNvPr>
            <p:cNvSpPr txBox="1"/>
            <p:nvPr/>
          </p:nvSpPr>
          <p:spPr>
            <a:xfrm>
              <a:off x="5015749" y="6354765"/>
              <a:ext cx="3281283" cy="400110"/>
            </a:xfrm>
            <a:prstGeom prst="rect">
              <a:avLst/>
            </a:prstGeom>
            <a:noFill/>
          </p:spPr>
          <p:txBody>
            <a:bodyPr wrap="none" rtlCol="0">
              <a:spAutoFit/>
            </a:bodyPr>
            <a:lstStyle/>
            <a:p>
              <a:r>
                <a:rPr lang="en-US" sz="2000" dirty="0">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t>Extending SaaS </a:t>
              </a:r>
              <a:r>
                <a:rPr lang="en-US" sz="20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Applications</a:t>
              </a:r>
            </a:p>
          </p:txBody>
        </p:sp>
        <p:sp>
          <p:nvSpPr>
            <p:cNvPr id="15" name="TextBox 14">
              <a:extLst>
                <a:ext uri="{FF2B5EF4-FFF2-40B4-BE49-F238E27FC236}">
                  <a16:creationId xmlns:a16="http://schemas.microsoft.com/office/drawing/2014/main" id="{D976D7D4-31C3-4269-B184-6979C7172E36}"/>
                </a:ext>
              </a:extLst>
            </p:cNvPr>
            <p:cNvSpPr txBox="1"/>
            <p:nvPr/>
          </p:nvSpPr>
          <p:spPr>
            <a:xfrm>
              <a:off x="5015749" y="3552971"/>
              <a:ext cx="3514167" cy="400110"/>
            </a:xfrm>
            <a:prstGeom prst="rect">
              <a:avLst/>
            </a:prstGeom>
            <a:noFill/>
          </p:spPr>
          <p:txBody>
            <a:bodyPr wrap="none" rtlCol="0">
              <a:spAutoFit/>
            </a:bodyPr>
            <a:lstStyle/>
            <a:p>
              <a:pPr lvl="0" defTabSz="932688">
                <a:defRPr/>
              </a:pPr>
              <a:r>
                <a:rPr lang="en-US" sz="2000" dirty="0">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t>Conversational bot </a:t>
              </a:r>
              <a:r>
                <a:rPr lang="en-US" sz="20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processing</a:t>
              </a:r>
            </a:p>
          </p:txBody>
        </p:sp>
      </p:grpSp>
      <p:sp>
        <p:nvSpPr>
          <p:cNvPr id="3" name="Title 2">
            <a:extLst>
              <a:ext uri="{FF2B5EF4-FFF2-40B4-BE49-F238E27FC236}">
                <a16:creationId xmlns:a16="http://schemas.microsoft.com/office/drawing/2014/main" id="{4F087BAF-F98B-42AE-A4DD-4ABDB321B838}"/>
              </a:ext>
            </a:extLst>
          </p:cNvPr>
          <p:cNvSpPr>
            <a:spLocks noGrp="1"/>
          </p:cNvSpPr>
          <p:nvPr>
            <p:ph type="title"/>
          </p:nvPr>
        </p:nvSpPr>
        <p:spPr>
          <a:xfrm>
            <a:off x="4846637" y="295276"/>
            <a:ext cx="7317565" cy="917575"/>
          </a:xfrm>
        </p:spPr>
        <p:txBody>
          <a:bodyPr/>
          <a:lstStyle/>
          <a:p>
            <a:r>
              <a:rPr lang="en-US" sz="4400" dirty="0"/>
              <a:t>Sample scenarios for Functions</a:t>
            </a:r>
          </a:p>
        </p:txBody>
      </p:sp>
    </p:spTree>
    <p:extLst>
      <p:ext uri="{BB962C8B-B14F-4D97-AF65-F5344CB8AC3E}">
        <p14:creationId xmlns:p14="http://schemas.microsoft.com/office/powerpoint/2010/main" val="1420934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building&#10;&#10;Description generated with very high confidence">
            <a:extLst>
              <a:ext uri="{FF2B5EF4-FFF2-40B4-BE49-F238E27FC236}">
                <a16:creationId xmlns:a16="http://schemas.microsoft.com/office/drawing/2014/main" id="{C1B08CA5-0FE7-46C7-88E6-F519B6B0D3F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1" y="-5"/>
            <a:ext cx="2292567" cy="6994529"/>
          </a:xfrm>
          <a:prstGeom prst="rect">
            <a:avLst/>
          </a:prstGeom>
        </p:spPr>
      </p:pic>
      <p:sp>
        <p:nvSpPr>
          <p:cNvPr id="92" name="TextBox 91">
            <a:extLst>
              <a:ext uri="{FF2B5EF4-FFF2-40B4-BE49-F238E27FC236}">
                <a16:creationId xmlns:a16="http://schemas.microsoft.com/office/drawing/2014/main" id="{B06D6B69-69D9-4C76-BDE4-7B545F671A79}"/>
              </a:ext>
            </a:extLst>
          </p:cNvPr>
          <p:cNvSpPr txBox="1"/>
          <p:nvPr/>
        </p:nvSpPr>
        <p:spPr>
          <a:xfrm>
            <a:off x="2931457" y="4874846"/>
            <a:ext cx="1775014" cy="523220"/>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r>
              <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Request made </a:t>
            </a:r>
            <a:br>
              <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in a web app</a:t>
            </a:r>
          </a:p>
        </p:txBody>
      </p:sp>
      <p:sp>
        <p:nvSpPr>
          <p:cNvPr id="93" name="TextBox 92">
            <a:extLst>
              <a:ext uri="{FF2B5EF4-FFF2-40B4-BE49-F238E27FC236}">
                <a16:creationId xmlns:a16="http://schemas.microsoft.com/office/drawing/2014/main" id="{850C2110-64C3-4AF5-BCF6-5BC7574A6734}"/>
              </a:ext>
            </a:extLst>
          </p:cNvPr>
          <p:cNvSpPr txBox="1"/>
          <p:nvPr/>
        </p:nvSpPr>
        <p:spPr>
          <a:xfrm>
            <a:off x="5829007" y="4874846"/>
            <a:ext cx="1696280" cy="523220"/>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r>
              <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Request queued </a:t>
            </a:r>
            <a:br>
              <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in Service Bus</a:t>
            </a:r>
          </a:p>
        </p:txBody>
      </p:sp>
      <p:sp>
        <p:nvSpPr>
          <p:cNvPr id="94" name="TextBox 93">
            <a:extLst>
              <a:ext uri="{FF2B5EF4-FFF2-40B4-BE49-F238E27FC236}">
                <a16:creationId xmlns:a16="http://schemas.microsoft.com/office/drawing/2014/main" id="{22CFE6D8-E6D6-42E3-9B45-73B610141C4C}"/>
              </a:ext>
            </a:extLst>
          </p:cNvPr>
          <p:cNvSpPr txBox="1"/>
          <p:nvPr/>
        </p:nvSpPr>
        <p:spPr>
          <a:xfrm>
            <a:off x="8558044" y="4874846"/>
            <a:ext cx="1913840" cy="523220"/>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r>
              <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A function processes the request…</a:t>
            </a:r>
          </a:p>
        </p:txBody>
      </p:sp>
      <p:sp>
        <p:nvSpPr>
          <p:cNvPr id="173" name="TextBox 172">
            <a:extLst>
              <a:ext uri="{FF2B5EF4-FFF2-40B4-BE49-F238E27FC236}">
                <a16:creationId xmlns:a16="http://schemas.microsoft.com/office/drawing/2014/main" id="{A9443933-8F29-409E-9F3D-BA2B97DC69C2}"/>
              </a:ext>
            </a:extLst>
          </p:cNvPr>
          <p:cNvSpPr txBox="1"/>
          <p:nvPr/>
        </p:nvSpPr>
        <p:spPr>
          <a:xfrm>
            <a:off x="10586514" y="4874846"/>
            <a:ext cx="1688597" cy="523220"/>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r>
              <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…sends output </a:t>
            </a:r>
            <a:br>
              <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to Cosmos DB</a:t>
            </a:r>
          </a:p>
        </p:txBody>
      </p:sp>
      <p:grpSp>
        <p:nvGrpSpPr>
          <p:cNvPr id="174" name="Group 173">
            <a:extLst>
              <a:ext uri="{FF2B5EF4-FFF2-40B4-BE49-F238E27FC236}">
                <a16:creationId xmlns:a16="http://schemas.microsoft.com/office/drawing/2014/main" id="{25E05D60-FF95-4BF1-BFD0-6943AA9FDDF3}"/>
              </a:ext>
            </a:extLst>
          </p:cNvPr>
          <p:cNvGrpSpPr/>
          <p:nvPr/>
        </p:nvGrpSpPr>
        <p:grpSpPr>
          <a:xfrm>
            <a:off x="2667417" y="3371866"/>
            <a:ext cx="2316478" cy="1375344"/>
            <a:chOff x="318954" y="2859206"/>
            <a:chExt cx="2664823" cy="1582165"/>
          </a:xfrm>
        </p:grpSpPr>
        <p:sp>
          <p:nvSpPr>
            <p:cNvPr id="249" name="Freeform: Shape 248">
              <a:extLst>
                <a:ext uri="{FF2B5EF4-FFF2-40B4-BE49-F238E27FC236}">
                  <a16:creationId xmlns:a16="http://schemas.microsoft.com/office/drawing/2014/main" id="{0DA1D80F-C9E0-4C51-B7C0-714FD46AFF4D}"/>
                </a:ext>
              </a:extLst>
            </p:cNvPr>
            <p:cNvSpPr/>
            <p:nvPr/>
          </p:nvSpPr>
          <p:spPr>
            <a:xfrm>
              <a:off x="549309" y="2859206"/>
              <a:ext cx="2204113" cy="1320421"/>
            </a:xfrm>
            <a:custGeom>
              <a:avLst/>
              <a:gdLst>
                <a:gd name="connsiteX0" fmla="*/ 0 w 2204113"/>
                <a:gd name="connsiteY0" fmla="*/ 0 h 1320421"/>
                <a:gd name="connsiteX1" fmla="*/ 2204113 w 2204113"/>
                <a:gd name="connsiteY1" fmla="*/ 0 h 1320421"/>
                <a:gd name="connsiteX2" fmla="*/ 2204113 w 2204113"/>
                <a:gd name="connsiteY2" fmla="*/ 327546 h 1320421"/>
                <a:gd name="connsiteX3" fmla="*/ 2006611 w 2204113"/>
                <a:gd name="connsiteY3" fmla="*/ 327546 h 1320421"/>
                <a:gd name="connsiteX4" fmla="*/ 2006611 w 2204113"/>
                <a:gd name="connsiteY4" fmla="*/ 992875 h 1320421"/>
                <a:gd name="connsiteX5" fmla="*/ 2204113 w 2204113"/>
                <a:gd name="connsiteY5" fmla="*/ 992875 h 1320421"/>
                <a:gd name="connsiteX6" fmla="*/ 2204113 w 2204113"/>
                <a:gd name="connsiteY6" fmla="*/ 1320421 h 1320421"/>
                <a:gd name="connsiteX7" fmla="*/ 0 w 2204113"/>
                <a:gd name="connsiteY7" fmla="*/ 1320421 h 1320421"/>
                <a:gd name="connsiteX0" fmla="*/ 0 w 2204113"/>
                <a:gd name="connsiteY0" fmla="*/ 0 h 1320421"/>
                <a:gd name="connsiteX1" fmla="*/ 2204113 w 2204113"/>
                <a:gd name="connsiteY1" fmla="*/ 0 h 1320421"/>
                <a:gd name="connsiteX2" fmla="*/ 2204113 w 2204113"/>
                <a:gd name="connsiteY2" fmla="*/ 327546 h 1320421"/>
                <a:gd name="connsiteX3" fmla="*/ 2006611 w 2204113"/>
                <a:gd name="connsiteY3" fmla="*/ 992875 h 1320421"/>
                <a:gd name="connsiteX4" fmla="*/ 2204113 w 2204113"/>
                <a:gd name="connsiteY4" fmla="*/ 992875 h 1320421"/>
                <a:gd name="connsiteX5" fmla="*/ 2204113 w 2204113"/>
                <a:gd name="connsiteY5" fmla="*/ 1320421 h 1320421"/>
                <a:gd name="connsiteX6" fmla="*/ 0 w 2204113"/>
                <a:gd name="connsiteY6" fmla="*/ 1320421 h 1320421"/>
                <a:gd name="connsiteX7" fmla="*/ 0 w 2204113"/>
                <a:gd name="connsiteY7" fmla="*/ 0 h 1320421"/>
                <a:gd name="connsiteX0" fmla="*/ 0 w 2204113"/>
                <a:gd name="connsiteY0" fmla="*/ 0 h 1320421"/>
                <a:gd name="connsiteX1" fmla="*/ 2204113 w 2204113"/>
                <a:gd name="connsiteY1" fmla="*/ 0 h 1320421"/>
                <a:gd name="connsiteX2" fmla="*/ 2204113 w 2204113"/>
                <a:gd name="connsiteY2" fmla="*/ 327546 h 1320421"/>
                <a:gd name="connsiteX3" fmla="*/ 2204113 w 2204113"/>
                <a:gd name="connsiteY3" fmla="*/ 992875 h 1320421"/>
                <a:gd name="connsiteX4" fmla="*/ 2204113 w 2204113"/>
                <a:gd name="connsiteY4" fmla="*/ 1320421 h 1320421"/>
                <a:gd name="connsiteX5" fmla="*/ 0 w 2204113"/>
                <a:gd name="connsiteY5" fmla="*/ 1320421 h 1320421"/>
                <a:gd name="connsiteX6" fmla="*/ 0 w 2204113"/>
                <a:gd name="connsiteY6" fmla="*/ 0 h 1320421"/>
                <a:gd name="connsiteX0" fmla="*/ 2204113 w 2295553"/>
                <a:gd name="connsiteY0" fmla="*/ 992875 h 1320421"/>
                <a:gd name="connsiteX1" fmla="*/ 2204113 w 2295553"/>
                <a:gd name="connsiteY1" fmla="*/ 1320421 h 1320421"/>
                <a:gd name="connsiteX2" fmla="*/ 0 w 2295553"/>
                <a:gd name="connsiteY2" fmla="*/ 1320421 h 1320421"/>
                <a:gd name="connsiteX3" fmla="*/ 0 w 2295553"/>
                <a:gd name="connsiteY3" fmla="*/ 0 h 1320421"/>
                <a:gd name="connsiteX4" fmla="*/ 2204113 w 2295553"/>
                <a:gd name="connsiteY4" fmla="*/ 0 h 1320421"/>
                <a:gd name="connsiteX5" fmla="*/ 2295553 w 2295553"/>
                <a:gd name="connsiteY5" fmla="*/ 418986 h 1320421"/>
                <a:gd name="connsiteX0" fmla="*/ 2204113 w 2204113"/>
                <a:gd name="connsiteY0" fmla="*/ 992875 h 1320421"/>
                <a:gd name="connsiteX1" fmla="*/ 2204113 w 2204113"/>
                <a:gd name="connsiteY1" fmla="*/ 1320421 h 1320421"/>
                <a:gd name="connsiteX2" fmla="*/ 0 w 2204113"/>
                <a:gd name="connsiteY2" fmla="*/ 1320421 h 1320421"/>
                <a:gd name="connsiteX3" fmla="*/ 0 w 2204113"/>
                <a:gd name="connsiteY3" fmla="*/ 0 h 1320421"/>
                <a:gd name="connsiteX4" fmla="*/ 2204113 w 2204113"/>
                <a:gd name="connsiteY4" fmla="*/ 0 h 1320421"/>
                <a:gd name="connsiteX5" fmla="*/ 2203430 w 2204113"/>
                <a:gd name="connsiteY5" fmla="*/ 418986 h 1320421"/>
                <a:gd name="connsiteX0" fmla="*/ 2204113 w 2204113"/>
                <a:gd name="connsiteY0" fmla="*/ 992875 h 1320421"/>
                <a:gd name="connsiteX1" fmla="*/ 2204113 w 2204113"/>
                <a:gd name="connsiteY1" fmla="*/ 1320421 h 1320421"/>
                <a:gd name="connsiteX2" fmla="*/ 0 w 2204113"/>
                <a:gd name="connsiteY2" fmla="*/ 1320421 h 1320421"/>
                <a:gd name="connsiteX3" fmla="*/ 0 w 2204113"/>
                <a:gd name="connsiteY3" fmla="*/ 0 h 1320421"/>
                <a:gd name="connsiteX4" fmla="*/ 2204113 w 2204113"/>
                <a:gd name="connsiteY4" fmla="*/ 0 h 1320421"/>
                <a:gd name="connsiteX5" fmla="*/ 2203430 w 2204113"/>
                <a:gd name="connsiteY5" fmla="*/ 319595 h 1320421"/>
                <a:gd name="connsiteX0" fmla="*/ 2204113 w 2247162"/>
                <a:gd name="connsiteY0" fmla="*/ 992875 h 1320421"/>
                <a:gd name="connsiteX1" fmla="*/ 2204113 w 2247162"/>
                <a:gd name="connsiteY1" fmla="*/ 1320421 h 1320421"/>
                <a:gd name="connsiteX2" fmla="*/ 0 w 2247162"/>
                <a:gd name="connsiteY2" fmla="*/ 1320421 h 1320421"/>
                <a:gd name="connsiteX3" fmla="*/ 0 w 2247162"/>
                <a:gd name="connsiteY3" fmla="*/ 0 h 1320421"/>
                <a:gd name="connsiteX4" fmla="*/ 2204113 w 2247162"/>
                <a:gd name="connsiteY4" fmla="*/ 0 h 1320421"/>
                <a:gd name="connsiteX5" fmla="*/ 2247162 w 2247162"/>
                <a:gd name="connsiteY5" fmla="*/ 315620 h 1320421"/>
                <a:gd name="connsiteX0" fmla="*/ 2204113 w 2204113"/>
                <a:gd name="connsiteY0" fmla="*/ 992875 h 1320421"/>
                <a:gd name="connsiteX1" fmla="*/ 2204113 w 2204113"/>
                <a:gd name="connsiteY1" fmla="*/ 1320421 h 1320421"/>
                <a:gd name="connsiteX2" fmla="*/ 0 w 2204113"/>
                <a:gd name="connsiteY2" fmla="*/ 1320421 h 1320421"/>
                <a:gd name="connsiteX3" fmla="*/ 0 w 2204113"/>
                <a:gd name="connsiteY3" fmla="*/ 0 h 1320421"/>
                <a:gd name="connsiteX4" fmla="*/ 2204113 w 2204113"/>
                <a:gd name="connsiteY4" fmla="*/ 0 h 1320421"/>
                <a:gd name="connsiteX5" fmla="*/ 2203430 w 2204113"/>
                <a:gd name="connsiteY5" fmla="*/ 319595 h 132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4113" h="1320421">
                  <a:moveTo>
                    <a:pt x="2204113" y="992875"/>
                  </a:moveTo>
                  <a:lnTo>
                    <a:pt x="2204113" y="1320421"/>
                  </a:lnTo>
                  <a:lnTo>
                    <a:pt x="0" y="1320421"/>
                  </a:lnTo>
                  <a:lnTo>
                    <a:pt x="0" y="0"/>
                  </a:lnTo>
                  <a:lnTo>
                    <a:pt x="2204113" y="0"/>
                  </a:lnTo>
                  <a:cubicBezTo>
                    <a:pt x="2204113" y="109182"/>
                    <a:pt x="2203430" y="319595"/>
                    <a:pt x="2203430" y="319595"/>
                  </a:cubicBezTo>
                </a:path>
              </a:pathLst>
            </a:cu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endParaRPr>
            </a:p>
          </p:txBody>
        </p:sp>
        <p:cxnSp>
          <p:nvCxnSpPr>
            <p:cNvPr id="250" name="Straight Connector 249">
              <a:extLst>
                <a:ext uri="{FF2B5EF4-FFF2-40B4-BE49-F238E27FC236}">
                  <a16:creationId xmlns:a16="http://schemas.microsoft.com/office/drawing/2014/main" id="{2C047D9F-6A77-4F3A-8388-78C326BB222F}"/>
                </a:ext>
              </a:extLst>
            </p:cNvPr>
            <p:cNvCxnSpPr/>
            <p:nvPr/>
          </p:nvCxnSpPr>
          <p:spPr>
            <a:xfrm>
              <a:off x="318954" y="4441371"/>
              <a:ext cx="2664823" cy="0"/>
            </a:xfrm>
            <a:prstGeom prst="line">
              <a:avLst/>
            </a:prstGeom>
            <a:ln w="57150">
              <a:solidFill>
                <a:srgbClr val="A8A9AD"/>
              </a:solidFill>
            </a:ln>
          </p:spPr>
          <p:style>
            <a:lnRef idx="1">
              <a:schemeClr val="accent1"/>
            </a:lnRef>
            <a:fillRef idx="0">
              <a:schemeClr val="accent1"/>
            </a:fillRef>
            <a:effectRef idx="0">
              <a:schemeClr val="accent1"/>
            </a:effectRef>
            <a:fontRef idx="minor">
              <a:schemeClr val="tx1"/>
            </a:fontRef>
          </p:style>
        </p:cxnSp>
      </p:grpSp>
      <p:sp>
        <p:nvSpPr>
          <p:cNvPr id="175" name="Rectangle 174">
            <a:extLst>
              <a:ext uri="{FF2B5EF4-FFF2-40B4-BE49-F238E27FC236}">
                <a16:creationId xmlns:a16="http://schemas.microsoft.com/office/drawing/2014/main" id="{D248E3C9-F32A-4CE2-B2FD-0C6E67134A05}"/>
              </a:ext>
            </a:extLst>
          </p:cNvPr>
          <p:cNvSpPr/>
          <p:nvPr/>
        </p:nvSpPr>
        <p:spPr>
          <a:xfrm>
            <a:off x="2678179" y="3182045"/>
            <a:ext cx="382606" cy="38260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endParaRPr>
          </a:p>
        </p:txBody>
      </p:sp>
      <p:pic>
        <p:nvPicPr>
          <p:cNvPr id="176" name="Graphic 6">
            <a:extLst>
              <a:ext uri="{FF2B5EF4-FFF2-40B4-BE49-F238E27FC236}">
                <a16:creationId xmlns:a16="http://schemas.microsoft.com/office/drawing/2014/main" id="{C777D7B5-C094-455A-B451-77B08C1EE781}"/>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29973" t="23458" r="27163" b="21071"/>
          <a:stretch/>
        </p:blipFill>
        <p:spPr>
          <a:xfrm>
            <a:off x="2710508" y="3214375"/>
            <a:ext cx="317948" cy="317948"/>
          </a:xfrm>
          <a:prstGeom prst="ellipse">
            <a:avLst/>
          </a:prstGeom>
        </p:spPr>
      </p:pic>
      <p:cxnSp>
        <p:nvCxnSpPr>
          <p:cNvPr id="177" name="Straight Arrow Connector 176">
            <a:extLst>
              <a:ext uri="{FF2B5EF4-FFF2-40B4-BE49-F238E27FC236}">
                <a16:creationId xmlns:a16="http://schemas.microsoft.com/office/drawing/2014/main" id="{FF6565A5-C2FF-4A31-A388-16D2687615A5}"/>
              </a:ext>
            </a:extLst>
          </p:cNvPr>
          <p:cNvCxnSpPr>
            <a:cxnSpLocks/>
          </p:cNvCxnSpPr>
          <p:nvPr/>
        </p:nvCxnSpPr>
        <p:spPr>
          <a:xfrm>
            <a:off x="4223585" y="3945773"/>
            <a:ext cx="1237231" cy="0"/>
          </a:xfrm>
          <a:prstGeom prst="straightConnector1">
            <a:avLst/>
          </a:prstGeom>
          <a:ln w="57150">
            <a:solidFill>
              <a:srgbClr val="A8A9AD"/>
            </a:solidFill>
            <a:headEnd w="med" len="med"/>
            <a:tailEnd type="arrow" w="lg" len="med"/>
          </a:ln>
        </p:spPr>
        <p:style>
          <a:lnRef idx="1">
            <a:schemeClr val="accent1"/>
          </a:lnRef>
          <a:fillRef idx="0">
            <a:schemeClr val="accent1"/>
          </a:fillRef>
          <a:effectRef idx="0">
            <a:schemeClr val="accent1"/>
          </a:effectRef>
          <a:fontRef idx="minor">
            <a:schemeClr val="tx1"/>
          </a:fontRef>
        </p:style>
      </p:cxnSp>
      <p:grpSp>
        <p:nvGrpSpPr>
          <p:cNvPr id="178" name="Group 177">
            <a:extLst>
              <a:ext uri="{FF2B5EF4-FFF2-40B4-BE49-F238E27FC236}">
                <a16:creationId xmlns:a16="http://schemas.microsoft.com/office/drawing/2014/main" id="{42AC536A-98F2-4EBF-8DC4-2C2147A7C12B}"/>
              </a:ext>
            </a:extLst>
          </p:cNvPr>
          <p:cNvGrpSpPr/>
          <p:nvPr/>
        </p:nvGrpSpPr>
        <p:grpSpPr>
          <a:xfrm>
            <a:off x="3495393" y="3671158"/>
            <a:ext cx="660527" cy="549229"/>
            <a:chOff x="1801603" y="944063"/>
            <a:chExt cx="1288426" cy="1071326"/>
          </a:xfrm>
          <a:solidFill>
            <a:srgbClr val="004D8A"/>
          </a:solidFill>
        </p:grpSpPr>
        <p:sp>
          <p:nvSpPr>
            <p:cNvPr id="247" name="Freeform: Shape 246">
              <a:extLst>
                <a:ext uri="{FF2B5EF4-FFF2-40B4-BE49-F238E27FC236}">
                  <a16:creationId xmlns:a16="http://schemas.microsoft.com/office/drawing/2014/main" id="{2D308322-15F0-45F1-B533-91BF0F9D9FBF}"/>
                </a:ext>
              </a:extLst>
            </p:cNvPr>
            <p:cNvSpPr/>
            <p:nvPr/>
          </p:nvSpPr>
          <p:spPr>
            <a:xfrm>
              <a:off x="1801603" y="1024292"/>
              <a:ext cx="1288426" cy="991097"/>
            </a:xfrm>
            <a:custGeom>
              <a:avLst/>
              <a:gdLst/>
              <a:ahLst/>
              <a:cxnLst/>
              <a:rect l="0" t="0" r="0" b="0"/>
              <a:pathLst>
                <a:path w="1288425" h="991096">
                  <a:moveTo>
                    <a:pt x="803978" y="492080"/>
                  </a:moveTo>
                  <a:cubicBezTo>
                    <a:pt x="762352" y="533706"/>
                    <a:pt x="706949" y="556650"/>
                    <a:pt x="648029" y="556650"/>
                  </a:cubicBezTo>
                  <a:cubicBezTo>
                    <a:pt x="589108" y="556650"/>
                    <a:pt x="533755" y="533706"/>
                    <a:pt x="492080" y="492080"/>
                  </a:cubicBezTo>
                  <a:lnTo>
                    <a:pt x="193264" y="193264"/>
                  </a:lnTo>
                  <a:lnTo>
                    <a:pt x="193264" y="800707"/>
                  </a:lnTo>
                  <a:lnTo>
                    <a:pt x="1102793" y="800707"/>
                  </a:lnTo>
                  <a:lnTo>
                    <a:pt x="1102793" y="193264"/>
                  </a:lnTo>
                  <a:lnTo>
                    <a:pt x="803978" y="492080"/>
                  </a:ln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chemeClr val="tx1"/>
                    </a:gs>
                    <a:gs pos="85000">
                      <a:schemeClr val="tx1"/>
                    </a:gs>
                  </a:gsLst>
                  <a:lin ang="16200000" scaled="1"/>
                </a:gradFill>
              </a:endParaRPr>
            </a:p>
          </p:txBody>
        </p:sp>
        <p:sp>
          <p:nvSpPr>
            <p:cNvPr id="248" name="Freeform: Shape 247">
              <a:extLst>
                <a:ext uri="{FF2B5EF4-FFF2-40B4-BE49-F238E27FC236}">
                  <a16:creationId xmlns:a16="http://schemas.microsoft.com/office/drawing/2014/main" id="{BB395AD6-77DE-459F-BC0C-05136DCE8B2D}"/>
                </a:ext>
              </a:extLst>
            </p:cNvPr>
            <p:cNvSpPr/>
            <p:nvPr/>
          </p:nvSpPr>
          <p:spPr>
            <a:xfrm>
              <a:off x="1801603" y="944063"/>
              <a:ext cx="1288426" cy="743323"/>
            </a:xfrm>
            <a:custGeom>
              <a:avLst/>
              <a:gdLst/>
              <a:ahLst/>
              <a:cxnLst/>
              <a:rect l="0" t="0" r="0" b="0"/>
              <a:pathLst>
                <a:path w="1288425" h="743322">
                  <a:moveTo>
                    <a:pt x="648029" y="592527"/>
                  </a:moveTo>
                  <a:cubicBezTo>
                    <a:pt x="695106" y="592527"/>
                    <a:pt x="739309" y="574192"/>
                    <a:pt x="772610" y="540941"/>
                  </a:cubicBezTo>
                  <a:lnTo>
                    <a:pt x="1102793" y="210757"/>
                  </a:lnTo>
                  <a:lnTo>
                    <a:pt x="1102793" y="193264"/>
                  </a:lnTo>
                  <a:lnTo>
                    <a:pt x="193264" y="193264"/>
                  </a:lnTo>
                  <a:lnTo>
                    <a:pt x="193264" y="210806"/>
                  </a:lnTo>
                  <a:lnTo>
                    <a:pt x="523448" y="540990"/>
                  </a:lnTo>
                  <a:cubicBezTo>
                    <a:pt x="556749" y="574241"/>
                    <a:pt x="600952" y="592527"/>
                    <a:pt x="648029" y="592527"/>
                  </a:cubicBez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chemeClr val="tx1"/>
                    </a:gs>
                    <a:gs pos="85000">
                      <a:schemeClr val="tx1"/>
                    </a:gs>
                  </a:gsLst>
                  <a:lin ang="16200000" scaled="1"/>
                </a:gradFill>
              </a:endParaRPr>
            </a:p>
          </p:txBody>
        </p:sp>
      </p:grpSp>
      <p:sp>
        <p:nvSpPr>
          <p:cNvPr id="179" name="Left Bracket 178">
            <a:extLst>
              <a:ext uri="{FF2B5EF4-FFF2-40B4-BE49-F238E27FC236}">
                <a16:creationId xmlns:a16="http://schemas.microsoft.com/office/drawing/2014/main" id="{2769CA39-AD88-4FEA-8EB6-855E79793C59}"/>
              </a:ext>
            </a:extLst>
          </p:cNvPr>
          <p:cNvSpPr/>
          <p:nvPr/>
        </p:nvSpPr>
        <p:spPr>
          <a:xfrm rot="5400000">
            <a:off x="6535486" y="2457766"/>
            <a:ext cx="238461" cy="2066660"/>
          </a:xfrm>
          <a:prstGeom prst="leftBracket">
            <a:avLst/>
          </a:prstGeom>
          <a:ln w="114300">
            <a:solidFill>
              <a:srgbClr val="A8A9AD"/>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gradFill>
                <a:gsLst>
                  <a:gs pos="0">
                    <a:schemeClr val="tx1"/>
                  </a:gs>
                  <a:gs pos="85000">
                    <a:schemeClr val="tx1"/>
                  </a:gs>
                </a:gsLst>
                <a:lin ang="16200000" scaled="1"/>
              </a:gradFill>
            </a:endParaRPr>
          </a:p>
        </p:txBody>
      </p:sp>
      <p:sp>
        <p:nvSpPr>
          <p:cNvPr id="180" name="Left Bracket 179">
            <a:extLst>
              <a:ext uri="{FF2B5EF4-FFF2-40B4-BE49-F238E27FC236}">
                <a16:creationId xmlns:a16="http://schemas.microsoft.com/office/drawing/2014/main" id="{A0A18218-D92B-45F9-B7CB-034E93C84130}"/>
              </a:ext>
            </a:extLst>
          </p:cNvPr>
          <p:cNvSpPr/>
          <p:nvPr/>
        </p:nvSpPr>
        <p:spPr>
          <a:xfrm rot="16200000">
            <a:off x="6535485" y="3367120"/>
            <a:ext cx="238461" cy="2066660"/>
          </a:xfrm>
          <a:prstGeom prst="leftBracket">
            <a:avLst/>
          </a:prstGeom>
          <a:ln w="114300">
            <a:solidFill>
              <a:srgbClr val="A8A9AD"/>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gradFill>
                <a:gsLst>
                  <a:gs pos="0">
                    <a:schemeClr val="tx1"/>
                  </a:gs>
                  <a:gs pos="85000">
                    <a:schemeClr val="tx1"/>
                  </a:gs>
                </a:gsLst>
                <a:lin ang="16200000" scaled="1"/>
              </a:gradFill>
            </a:endParaRPr>
          </a:p>
        </p:txBody>
      </p:sp>
      <p:grpSp>
        <p:nvGrpSpPr>
          <p:cNvPr id="181" name="Group 180">
            <a:extLst>
              <a:ext uri="{FF2B5EF4-FFF2-40B4-BE49-F238E27FC236}">
                <a16:creationId xmlns:a16="http://schemas.microsoft.com/office/drawing/2014/main" id="{F5CC326E-8FCD-44C6-9CAD-F1BE76E3E728}"/>
              </a:ext>
            </a:extLst>
          </p:cNvPr>
          <p:cNvGrpSpPr/>
          <p:nvPr/>
        </p:nvGrpSpPr>
        <p:grpSpPr>
          <a:xfrm>
            <a:off x="5718989" y="3671158"/>
            <a:ext cx="660527" cy="549229"/>
            <a:chOff x="1801603" y="944063"/>
            <a:chExt cx="1288426" cy="1071326"/>
          </a:xfrm>
          <a:solidFill>
            <a:srgbClr val="A8A9AD"/>
          </a:solidFill>
        </p:grpSpPr>
        <p:sp>
          <p:nvSpPr>
            <p:cNvPr id="245" name="Freeform: Shape 244">
              <a:extLst>
                <a:ext uri="{FF2B5EF4-FFF2-40B4-BE49-F238E27FC236}">
                  <a16:creationId xmlns:a16="http://schemas.microsoft.com/office/drawing/2014/main" id="{91C3DC1D-8875-46AE-844E-CF5F4FEFA8C8}"/>
                </a:ext>
              </a:extLst>
            </p:cNvPr>
            <p:cNvSpPr/>
            <p:nvPr/>
          </p:nvSpPr>
          <p:spPr>
            <a:xfrm>
              <a:off x="1801603" y="1024292"/>
              <a:ext cx="1288426" cy="991097"/>
            </a:xfrm>
            <a:custGeom>
              <a:avLst/>
              <a:gdLst/>
              <a:ahLst/>
              <a:cxnLst/>
              <a:rect l="0" t="0" r="0" b="0"/>
              <a:pathLst>
                <a:path w="1288425" h="991096">
                  <a:moveTo>
                    <a:pt x="803978" y="492080"/>
                  </a:moveTo>
                  <a:cubicBezTo>
                    <a:pt x="762352" y="533706"/>
                    <a:pt x="706949" y="556650"/>
                    <a:pt x="648029" y="556650"/>
                  </a:cubicBezTo>
                  <a:cubicBezTo>
                    <a:pt x="589108" y="556650"/>
                    <a:pt x="533755" y="533706"/>
                    <a:pt x="492080" y="492080"/>
                  </a:cubicBezTo>
                  <a:lnTo>
                    <a:pt x="193264" y="193264"/>
                  </a:lnTo>
                  <a:lnTo>
                    <a:pt x="193264" y="800707"/>
                  </a:lnTo>
                  <a:lnTo>
                    <a:pt x="1102793" y="800707"/>
                  </a:lnTo>
                  <a:lnTo>
                    <a:pt x="1102793" y="193264"/>
                  </a:lnTo>
                  <a:lnTo>
                    <a:pt x="803978" y="492080"/>
                  </a:ln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chemeClr val="tx1"/>
                    </a:gs>
                    <a:gs pos="85000">
                      <a:schemeClr val="tx1"/>
                    </a:gs>
                  </a:gsLst>
                  <a:lin ang="16200000" scaled="1"/>
                </a:gradFill>
              </a:endParaRPr>
            </a:p>
          </p:txBody>
        </p:sp>
        <p:sp>
          <p:nvSpPr>
            <p:cNvPr id="246" name="Freeform: Shape 245">
              <a:extLst>
                <a:ext uri="{FF2B5EF4-FFF2-40B4-BE49-F238E27FC236}">
                  <a16:creationId xmlns:a16="http://schemas.microsoft.com/office/drawing/2014/main" id="{3C647DA3-4316-419D-B061-484784218CFB}"/>
                </a:ext>
              </a:extLst>
            </p:cNvPr>
            <p:cNvSpPr/>
            <p:nvPr/>
          </p:nvSpPr>
          <p:spPr>
            <a:xfrm>
              <a:off x="1801603" y="944063"/>
              <a:ext cx="1288426" cy="743323"/>
            </a:xfrm>
            <a:custGeom>
              <a:avLst/>
              <a:gdLst/>
              <a:ahLst/>
              <a:cxnLst/>
              <a:rect l="0" t="0" r="0" b="0"/>
              <a:pathLst>
                <a:path w="1288425" h="743322">
                  <a:moveTo>
                    <a:pt x="648029" y="592527"/>
                  </a:moveTo>
                  <a:cubicBezTo>
                    <a:pt x="695106" y="592527"/>
                    <a:pt x="739309" y="574192"/>
                    <a:pt x="772610" y="540941"/>
                  </a:cubicBezTo>
                  <a:lnTo>
                    <a:pt x="1102793" y="210757"/>
                  </a:lnTo>
                  <a:lnTo>
                    <a:pt x="1102793" y="193264"/>
                  </a:lnTo>
                  <a:lnTo>
                    <a:pt x="193264" y="193264"/>
                  </a:lnTo>
                  <a:lnTo>
                    <a:pt x="193264" y="210806"/>
                  </a:lnTo>
                  <a:lnTo>
                    <a:pt x="523448" y="540990"/>
                  </a:lnTo>
                  <a:cubicBezTo>
                    <a:pt x="556749" y="574241"/>
                    <a:pt x="600952" y="592527"/>
                    <a:pt x="648029" y="592527"/>
                  </a:cubicBez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chemeClr val="tx1"/>
                    </a:gs>
                    <a:gs pos="85000">
                      <a:schemeClr val="tx1"/>
                    </a:gs>
                  </a:gsLst>
                  <a:lin ang="16200000" scaled="1"/>
                </a:gradFill>
              </a:endParaRPr>
            </a:p>
          </p:txBody>
        </p:sp>
      </p:grpSp>
      <p:grpSp>
        <p:nvGrpSpPr>
          <p:cNvPr id="182" name="Group 181">
            <a:extLst>
              <a:ext uri="{FF2B5EF4-FFF2-40B4-BE49-F238E27FC236}">
                <a16:creationId xmlns:a16="http://schemas.microsoft.com/office/drawing/2014/main" id="{FBC8CAB7-F582-4B51-952E-E7A8F3EACCB8}"/>
              </a:ext>
            </a:extLst>
          </p:cNvPr>
          <p:cNvGrpSpPr/>
          <p:nvPr/>
        </p:nvGrpSpPr>
        <p:grpSpPr>
          <a:xfrm>
            <a:off x="6316161" y="3671158"/>
            <a:ext cx="660527" cy="549229"/>
            <a:chOff x="1801603" y="944063"/>
            <a:chExt cx="1288426" cy="1071326"/>
          </a:xfrm>
          <a:solidFill>
            <a:srgbClr val="A8A9AD"/>
          </a:solidFill>
        </p:grpSpPr>
        <p:sp>
          <p:nvSpPr>
            <p:cNvPr id="243" name="Freeform: Shape 242">
              <a:extLst>
                <a:ext uri="{FF2B5EF4-FFF2-40B4-BE49-F238E27FC236}">
                  <a16:creationId xmlns:a16="http://schemas.microsoft.com/office/drawing/2014/main" id="{56632193-B1B7-4414-835D-A98A4C5DE1C9}"/>
                </a:ext>
              </a:extLst>
            </p:cNvPr>
            <p:cNvSpPr/>
            <p:nvPr/>
          </p:nvSpPr>
          <p:spPr>
            <a:xfrm>
              <a:off x="1801603" y="1024292"/>
              <a:ext cx="1288426" cy="991097"/>
            </a:xfrm>
            <a:custGeom>
              <a:avLst/>
              <a:gdLst/>
              <a:ahLst/>
              <a:cxnLst/>
              <a:rect l="0" t="0" r="0" b="0"/>
              <a:pathLst>
                <a:path w="1288425" h="991096">
                  <a:moveTo>
                    <a:pt x="803978" y="492080"/>
                  </a:moveTo>
                  <a:cubicBezTo>
                    <a:pt x="762352" y="533706"/>
                    <a:pt x="706949" y="556650"/>
                    <a:pt x="648029" y="556650"/>
                  </a:cubicBezTo>
                  <a:cubicBezTo>
                    <a:pt x="589108" y="556650"/>
                    <a:pt x="533755" y="533706"/>
                    <a:pt x="492080" y="492080"/>
                  </a:cubicBezTo>
                  <a:lnTo>
                    <a:pt x="193264" y="193264"/>
                  </a:lnTo>
                  <a:lnTo>
                    <a:pt x="193264" y="800707"/>
                  </a:lnTo>
                  <a:lnTo>
                    <a:pt x="1102793" y="800707"/>
                  </a:lnTo>
                  <a:lnTo>
                    <a:pt x="1102793" y="193264"/>
                  </a:lnTo>
                  <a:lnTo>
                    <a:pt x="803978" y="492080"/>
                  </a:ln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chemeClr val="tx1"/>
                    </a:gs>
                    <a:gs pos="85000">
                      <a:schemeClr val="tx1"/>
                    </a:gs>
                  </a:gsLst>
                  <a:lin ang="16200000" scaled="1"/>
                </a:gradFill>
              </a:endParaRPr>
            </a:p>
          </p:txBody>
        </p:sp>
        <p:sp>
          <p:nvSpPr>
            <p:cNvPr id="244" name="Freeform: Shape 243">
              <a:extLst>
                <a:ext uri="{FF2B5EF4-FFF2-40B4-BE49-F238E27FC236}">
                  <a16:creationId xmlns:a16="http://schemas.microsoft.com/office/drawing/2014/main" id="{8BF5A472-7141-42FA-8570-C5C6FC269C64}"/>
                </a:ext>
              </a:extLst>
            </p:cNvPr>
            <p:cNvSpPr/>
            <p:nvPr/>
          </p:nvSpPr>
          <p:spPr>
            <a:xfrm>
              <a:off x="1801603" y="944063"/>
              <a:ext cx="1288426" cy="743323"/>
            </a:xfrm>
            <a:custGeom>
              <a:avLst/>
              <a:gdLst/>
              <a:ahLst/>
              <a:cxnLst/>
              <a:rect l="0" t="0" r="0" b="0"/>
              <a:pathLst>
                <a:path w="1288425" h="743322">
                  <a:moveTo>
                    <a:pt x="648029" y="592527"/>
                  </a:moveTo>
                  <a:cubicBezTo>
                    <a:pt x="695106" y="592527"/>
                    <a:pt x="739309" y="574192"/>
                    <a:pt x="772610" y="540941"/>
                  </a:cubicBezTo>
                  <a:lnTo>
                    <a:pt x="1102793" y="210757"/>
                  </a:lnTo>
                  <a:lnTo>
                    <a:pt x="1102793" y="193264"/>
                  </a:lnTo>
                  <a:lnTo>
                    <a:pt x="193264" y="193264"/>
                  </a:lnTo>
                  <a:lnTo>
                    <a:pt x="193264" y="210806"/>
                  </a:lnTo>
                  <a:lnTo>
                    <a:pt x="523448" y="540990"/>
                  </a:lnTo>
                  <a:cubicBezTo>
                    <a:pt x="556749" y="574241"/>
                    <a:pt x="600952" y="592527"/>
                    <a:pt x="648029" y="592527"/>
                  </a:cubicBez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chemeClr val="tx1"/>
                    </a:gs>
                    <a:gs pos="85000">
                      <a:schemeClr val="tx1"/>
                    </a:gs>
                  </a:gsLst>
                  <a:lin ang="16200000" scaled="1"/>
                </a:gradFill>
              </a:endParaRPr>
            </a:p>
          </p:txBody>
        </p:sp>
      </p:grpSp>
      <p:grpSp>
        <p:nvGrpSpPr>
          <p:cNvPr id="183" name="Group 182">
            <a:extLst>
              <a:ext uri="{FF2B5EF4-FFF2-40B4-BE49-F238E27FC236}">
                <a16:creationId xmlns:a16="http://schemas.microsoft.com/office/drawing/2014/main" id="{84E1FA27-8F88-458F-9FFC-9ABE110DC4BB}"/>
              </a:ext>
            </a:extLst>
          </p:cNvPr>
          <p:cNvGrpSpPr/>
          <p:nvPr/>
        </p:nvGrpSpPr>
        <p:grpSpPr>
          <a:xfrm>
            <a:off x="6913333" y="3513930"/>
            <a:ext cx="664896" cy="706458"/>
            <a:chOff x="1801604" y="637371"/>
            <a:chExt cx="1296945" cy="1378018"/>
          </a:xfrm>
          <a:solidFill>
            <a:srgbClr val="004D8A"/>
          </a:solidFill>
        </p:grpSpPr>
        <p:sp>
          <p:nvSpPr>
            <p:cNvPr id="241" name="Freeform: Shape 240">
              <a:extLst>
                <a:ext uri="{FF2B5EF4-FFF2-40B4-BE49-F238E27FC236}">
                  <a16:creationId xmlns:a16="http://schemas.microsoft.com/office/drawing/2014/main" id="{DFD82DFA-2BAA-4273-8C90-5A7472F45E3D}"/>
                </a:ext>
              </a:extLst>
            </p:cNvPr>
            <p:cNvSpPr/>
            <p:nvPr/>
          </p:nvSpPr>
          <p:spPr>
            <a:xfrm>
              <a:off x="1801604" y="1024293"/>
              <a:ext cx="1288426" cy="991096"/>
            </a:xfrm>
            <a:custGeom>
              <a:avLst/>
              <a:gdLst/>
              <a:ahLst/>
              <a:cxnLst/>
              <a:rect l="0" t="0" r="0" b="0"/>
              <a:pathLst>
                <a:path w="1288425" h="991096">
                  <a:moveTo>
                    <a:pt x="803978" y="492080"/>
                  </a:moveTo>
                  <a:cubicBezTo>
                    <a:pt x="762352" y="533706"/>
                    <a:pt x="706949" y="556650"/>
                    <a:pt x="648029" y="556650"/>
                  </a:cubicBezTo>
                  <a:cubicBezTo>
                    <a:pt x="589108" y="556650"/>
                    <a:pt x="533755" y="533706"/>
                    <a:pt x="492080" y="492080"/>
                  </a:cubicBezTo>
                  <a:lnTo>
                    <a:pt x="193264" y="193264"/>
                  </a:lnTo>
                  <a:lnTo>
                    <a:pt x="193264" y="800707"/>
                  </a:lnTo>
                  <a:lnTo>
                    <a:pt x="1102793" y="800707"/>
                  </a:lnTo>
                  <a:lnTo>
                    <a:pt x="1102793" y="193264"/>
                  </a:lnTo>
                  <a:lnTo>
                    <a:pt x="803978" y="492080"/>
                  </a:ln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chemeClr val="tx1"/>
                    </a:gs>
                    <a:gs pos="85000">
                      <a:schemeClr val="tx1"/>
                    </a:gs>
                  </a:gsLst>
                  <a:lin ang="16200000" scaled="1"/>
                </a:gradFill>
              </a:endParaRPr>
            </a:p>
          </p:txBody>
        </p:sp>
        <p:sp>
          <p:nvSpPr>
            <p:cNvPr id="242" name="Freeform: Shape 241">
              <a:extLst>
                <a:ext uri="{FF2B5EF4-FFF2-40B4-BE49-F238E27FC236}">
                  <a16:creationId xmlns:a16="http://schemas.microsoft.com/office/drawing/2014/main" id="{B7D3315D-E25E-4D0B-9A58-0CE7FC6E8E1E}"/>
                </a:ext>
              </a:extLst>
            </p:cNvPr>
            <p:cNvSpPr/>
            <p:nvPr/>
          </p:nvSpPr>
          <p:spPr>
            <a:xfrm rot="10800000">
              <a:off x="1810123" y="637371"/>
              <a:ext cx="1288426" cy="743324"/>
            </a:xfrm>
            <a:custGeom>
              <a:avLst/>
              <a:gdLst/>
              <a:ahLst/>
              <a:cxnLst/>
              <a:rect l="0" t="0" r="0" b="0"/>
              <a:pathLst>
                <a:path w="1288425" h="743322">
                  <a:moveTo>
                    <a:pt x="648029" y="592527"/>
                  </a:moveTo>
                  <a:cubicBezTo>
                    <a:pt x="695106" y="592527"/>
                    <a:pt x="739309" y="574192"/>
                    <a:pt x="772610" y="540941"/>
                  </a:cubicBezTo>
                  <a:lnTo>
                    <a:pt x="1102793" y="210757"/>
                  </a:lnTo>
                  <a:lnTo>
                    <a:pt x="1102793" y="193264"/>
                  </a:lnTo>
                  <a:lnTo>
                    <a:pt x="193264" y="193264"/>
                  </a:lnTo>
                  <a:lnTo>
                    <a:pt x="193264" y="210806"/>
                  </a:lnTo>
                  <a:lnTo>
                    <a:pt x="523448" y="540990"/>
                  </a:lnTo>
                  <a:cubicBezTo>
                    <a:pt x="556749" y="574241"/>
                    <a:pt x="600952" y="592527"/>
                    <a:pt x="648029" y="592527"/>
                  </a:cubicBez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chemeClr val="tx1"/>
                    </a:gs>
                    <a:gs pos="85000">
                      <a:schemeClr val="tx1"/>
                    </a:gs>
                  </a:gsLst>
                  <a:lin ang="16200000" scaled="1"/>
                </a:gradFill>
              </a:endParaRPr>
            </a:p>
          </p:txBody>
        </p:sp>
      </p:grpSp>
      <p:sp>
        <p:nvSpPr>
          <p:cNvPr id="184" name="Rectangle: Rounded Corners 183">
            <a:extLst>
              <a:ext uri="{FF2B5EF4-FFF2-40B4-BE49-F238E27FC236}">
                <a16:creationId xmlns:a16="http://schemas.microsoft.com/office/drawing/2014/main" id="{4C4E4996-58DC-4BBF-AFE7-B9CC5171949A}"/>
              </a:ext>
            </a:extLst>
          </p:cNvPr>
          <p:cNvSpPr/>
          <p:nvPr/>
        </p:nvSpPr>
        <p:spPr>
          <a:xfrm>
            <a:off x="9071669" y="3466861"/>
            <a:ext cx="953843" cy="953843"/>
          </a:xfrm>
          <a:prstGeom prst="roundRect">
            <a:avLst/>
          </a:prstGeom>
          <a:noFill/>
          <a:ln w="12700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endParaRPr>
          </a:p>
        </p:txBody>
      </p:sp>
      <p:grpSp>
        <p:nvGrpSpPr>
          <p:cNvPr id="185" name="Group 184">
            <a:extLst>
              <a:ext uri="{FF2B5EF4-FFF2-40B4-BE49-F238E27FC236}">
                <a16:creationId xmlns:a16="http://schemas.microsoft.com/office/drawing/2014/main" id="{81B81B87-A1D2-410C-94D1-803A107D919A}"/>
              </a:ext>
            </a:extLst>
          </p:cNvPr>
          <p:cNvGrpSpPr/>
          <p:nvPr/>
        </p:nvGrpSpPr>
        <p:grpSpPr>
          <a:xfrm>
            <a:off x="9325343" y="3760618"/>
            <a:ext cx="446496" cy="366332"/>
            <a:chOff x="8117674" y="4933679"/>
            <a:chExt cx="513639" cy="421419"/>
          </a:xfrm>
        </p:grpSpPr>
        <p:grpSp>
          <p:nvGrpSpPr>
            <p:cNvPr id="232" name="Group 231">
              <a:extLst>
                <a:ext uri="{FF2B5EF4-FFF2-40B4-BE49-F238E27FC236}">
                  <a16:creationId xmlns:a16="http://schemas.microsoft.com/office/drawing/2014/main" id="{BFF11082-6D43-41EA-8271-B5AC2C1C7C97}"/>
                </a:ext>
              </a:extLst>
            </p:cNvPr>
            <p:cNvGrpSpPr/>
            <p:nvPr/>
          </p:nvGrpSpPr>
          <p:grpSpPr>
            <a:xfrm>
              <a:off x="8283054" y="4933679"/>
              <a:ext cx="182880" cy="182880"/>
              <a:chOff x="6614096" y="3386015"/>
              <a:chExt cx="182880" cy="182880"/>
            </a:xfrm>
          </p:grpSpPr>
          <p:sp>
            <p:nvSpPr>
              <p:cNvPr id="239" name="Oval 238">
                <a:extLst>
                  <a:ext uri="{FF2B5EF4-FFF2-40B4-BE49-F238E27FC236}">
                    <a16:creationId xmlns:a16="http://schemas.microsoft.com/office/drawing/2014/main" id="{54B109F4-85D7-44F9-855A-A0DEFA0A6A3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endParaRPr>
              </a:p>
            </p:txBody>
          </p:sp>
          <p:sp>
            <p:nvSpPr>
              <p:cNvPr id="240" name="Oval 239">
                <a:extLst>
                  <a:ext uri="{FF2B5EF4-FFF2-40B4-BE49-F238E27FC236}">
                    <a16:creationId xmlns:a16="http://schemas.microsoft.com/office/drawing/2014/main" id="{3B49B074-0F5D-4C7E-A90F-9B335109BDF9}"/>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endParaRPr>
              </a:p>
            </p:txBody>
          </p:sp>
        </p:grpSp>
        <p:grpSp>
          <p:nvGrpSpPr>
            <p:cNvPr id="233" name="Group 232">
              <a:extLst>
                <a:ext uri="{FF2B5EF4-FFF2-40B4-BE49-F238E27FC236}">
                  <a16:creationId xmlns:a16="http://schemas.microsoft.com/office/drawing/2014/main" id="{D8F0BA76-9450-49E3-B66B-CCC96C635B6E}"/>
                </a:ext>
              </a:extLst>
            </p:cNvPr>
            <p:cNvGrpSpPr/>
            <p:nvPr/>
          </p:nvGrpSpPr>
          <p:grpSpPr>
            <a:xfrm>
              <a:off x="8117674" y="5172218"/>
              <a:ext cx="182880" cy="182880"/>
              <a:chOff x="6614096" y="3386015"/>
              <a:chExt cx="182880" cy="182880"/>
            </a:xfrm>
          </p:grpSpPr>
          <p:sp>
            <p:nvSpPr>
              <p:cNvPr id="237" name="Oval 236">
                <a:extLst>
                  <a:ext uri="{FF2B5EF4-FFF2-40B4-BE49-F238E27FC236}">
                    <a16:creationId xmlns:a16="http://schemas.microsoft.com/office/drawing/2014/main" id="{BA8F15E7-2F5B-423B-BE96-9706E932BB7F}"/>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endParaRPr>
              </a:p>
            </p:txBody>
          </p:sp>
          <p:sp>
            <p:nvSpPr>
              <p:cNvPr id="238" name="Oval 237">
                <a:extLst>
                  <a:ext uri="{FF2B5EF4-FFF2-40B4-BE49-F238E27FC236}">
                    <a16:creationId xmlns:a16="http://schemas.microsoft.com/office/drawing/2014/main" id="{E9EC2B8C-D5FC-40A5-AD89-18938CD631D0}"/>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endParaRPr>
              </a:p>
            </p:txBody>
          </p:sp>
        </p:grpSp>
        <p:grpSp>
          <p:nvGrpSpPr>
            <p:cNvPr id="234" name="Group 233">
              <a:extLst>
                <a:ext uri="{FF2B5EF4-FFF2-40B4-BE49-F238E27FC236}">
                  <a16:creationId xmlns:a16="http://schemas.microsoft.com/office/drawing/2014/main" id="{3A9A9A8C-FA64-4B49-AC54-C0EF427B3D29}"/>
                </a:ext>
              </a:extLst>
            </p:cNvPr>
            <p:cNvGrpSpPr/>
            <p:nvPr/>
          </p:nvGrpSpPr>
          <p:grpSpPr>
            <a:xfrm>
              <a:off x="8448433" y="5172218"/>
              <a:ext cx="182880" cy="182880"/>
              <a:chOff x="6614096" y="3386015"/>
              <a:chExt cx="182880" cy="182880"/>
            </a:xfrm>
          </p:grpSpPr>
          <p:sp>
            <p:nvSpPr>
              <p:cNvPr id="235" name="Oval 234">
                <a:extLst>
                  <a:ext uri="{FF2B5EF4-FFF2-40B4-BE49-F238E27FC236}">
                    <a16:creationId xmlns:a16="http://schemas.microsoft.com/office/drawing/2014/main" id="{03E00067-FDB0-4EE0-B610-2383545C328F}"/>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endParaRPr>
              </a:p>
            </p:txBody>
          </p:sp>
          <p:sp>
            <p:nvSpPr>
              <p:cNvPr id="236" name="Oval 235">
                <a:extLst>
                  <a:ext uri="{FF2B5EF4-FFF2-40B4-BE49-F238E27FC236}">
                    <a16:creationId xmlns:a16="http://schemas.microsoft.com/office/drawing/2014/main" id="{BEAE95DE-87FD-4509-AEB7-7ED60E02B1AF}"/>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endParaRPr>
              </a:p>
            </p:txBody>
          </p:sp>
        </p:grpSp>
      </p:grpSp>
      <p:sp>
        <p:nvSpPr>
          <p:cNvPr id="188" name="Oval 187">
            <a:extLst>
              <a:ext uri="{FF2B5EF4-FFF2-40B4-BE49-F238E27FC236}">
                <a16:creationId xmlns:a16="http://schemas.microsoft.com/office/drawing/2014/main" id="{4AC00270-5219-409E-810F-076B294FB057}"/>
              </a:ext>
            </a:extLst>
          </p:cNvPr>
          <p:cNvSpPr/>
          <p:nvPr/>
        </p:nvSpPr>
        <p:spPr>
          <a:xfrm>
            <a:off x="11369285" y="4383125"/>
            <a:ext cx="119230" cy="11923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endParaRPr>
          </a:p>
        </p:txBody>
      </p:sp>
      <p:sp>
        <p:nvSpPr>
          <p:cNvPr id="189" name="Oval 188">
            <a:extLst>
              <a:ext uri="{FF2B5EF4-FFF2-40B4-BE49-F238E27FC236}">
                <a16:creationId xmlns:a16="http://schemas.microsoft.com/office/drawing/2014/main" id="{796BE361-83A4-4A2B-A935-32889827CBDB}"/>
              </a:ext>
            </a:extLst>
          </p:cNvPr>
          <p:cNvSpPr/>
          <p:nvPr/>
        </p:nvSpPr>
        <p:spPr>
          <a:xfrm>
            <a:off x="11693367" y="4274686"/>
            <a:ext cx="119230" cy="11923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endParaRPr>
          </a:p>
        </p:txBody>
      </p:sp>
      <p:sp>
        <p:nvSpPr>
          <p:cNvPr id="190" name="Oval 189">
            <a:extLst>
              <a:ext uri="{FF2B5EF4-FFF2-40B4-BE49-F238E27FC236}">
                <a16:creationId xmlns:a16="http://schemas.microsoft.com/office/drawing/2014/main" id="{A577B704-FD45-43A0-8944-D26522D1BDC7}"/>
              </a:ext>
            </a:extLst>
          </p:cNvPr>
          <p:cNvSpPr/>
          <p:nvPr/>
        </p:nvSpPr>
        <p:spPr>
          <a:xfrm>
            <a:off x="11596693" y="4340673"/>
            <a:ext cx="119230" cy="11923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endParaRPr>
          </a:p>
        </p:txBody>
      </p:sp>
      <p:sp>
        <p:nvSpPr>
          <p:cNvPr id="191" name="Oval 190">
            <a:extLst>
              <a:ext uri="{FF2B5EF4-FFF2-40B4-BE49-F238E27FC236}">
                <a16:creationId xmlns:a16="http://schemas.microsoft.com/office/drawing/2014/main" id="{A3AF0767-27FA-4CFC-B7F1-31B787560C00}"/>
              </a:ext>
            </a:extLst>
          </p:cNvPr>
          <p:cNvSpPr/>
          <p:nvPr/>
        </p:nvSpPr>
        <p:spPr>
          <a:xfrm>
            <a:off x="11483650" y="4374941"/>
            <a:ext cx="119230" cy="11923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endParaRPr>
          </a:p>
        </p:txBody>
      </p:sp>
      <p:sp>
        <p:nvSpPr>
          <p:cNvPr id="192" name="Oval 191">
            <a:extLst>
              <a:ext uri="{FF2B5EF4-FFF2-40B4-BE49-F238E27FC236}">
                <a16:creationId xmlns:a16="http://schemas.microsoft.com/office/drawing/2014/main" id="{07B59E77-08F4-4E76-90BA-58E452699F4F}"/>
              </a:ext>
            </a:extLst>
          </p:cNvPr>
          <p:cNvSpPr/>
          <p:nvPr/>
        </p:nvSpPr>
        <p:spPr>
          <a:xfrm flipH="1">
            <a:off x="11142357" y="4340673"/>
            <a:ext cx="119230" cy="11923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endParaRPr>
          </a:p>
        </p:txBody>
      </p:sp>
      <p:sp>
        <p:nvSpPr>
          <p:cNvPr id="193" name="Oval 192">
            <a:extLst>
              <a:ext uri="{FF2B5EF4-FFF2-40B4-BE49-F238E27FC236}">
                <a16:creationId xmlns:a16="http://schemas.microsoft.com/office/drawing/2014/main" id="{31085D65-962C-4DA0-8BD3-225B692636DC}"/>
              </a:ext>
            </a:extLst>
          </p:cNvPr>
          <p:cNvSpPr/>
          <p:nvPr/>
        </p:nvSpPr>
        <p:spPr>
          <a:xfrm flipH="1">
            <a:off x="11255400" y="4374941"/>
            <a:ext cx="119230" cy="11923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endParaRPr>
          </a:p>
        </p:txBody>
      </p:sp>
      <p:sp>
        <p:nvSpPr>
          <p:cNvPr id="194" name="Oval 193">
            <a:extLst>
              <a:ext uri="{FF2B5EF4-FFF2-40B4-BE49-F238E27FC236}">
                <a16:creationId xmlns:a16="http://schemas.microsoft.com/office/drawing/2014/main" id="{30D350ED-C65A-4362-9364-6E419F86765B}"/>
              </a:ext>
            </a:extLst>
          </p:cNvPr>
          <p:cNvSpPr/>
          <p:nvPr/>
        </p:nvSpPr>
        <p:spPr>
          <a:xfrm>
            <a:off x="11540884" y="4241907"/>
            <a:ext cx="119230" cy="11923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endParaRPr>
          </a:p>
        </p:txBody>
      </p:sp>
      <p:sp>
        <p:nvSpPr>
          <p:cNvPr id="195" name="Oval 194">
            <a:extLst>
              <a:ext uri="{FF2B5EF4-FFF2-40B4-BE49-F238E27FC236}">
                <a16:creationId xmlns:a16="http://schemas.microsoft.com/office/drawing/2014/main" id="{0D2C5C39-3E1E-4BF1-9EE9-2A2BBF785B32}"/>
              </a:ext>
            </a:extLst>
          </p:cNvPr>
          <p:cNvSpPr/>
          <p:nvPr/>
        </p:nvSpPr>
        <p:spPr>
          <a:xfrm>
            <a:off x="11321589" y="4278451"/>
            <a:ext cx="119230" cy="11923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endParaRPr>
          </a:p>
        </p:txBody>
      </p:sp>
      <p:sp>
        <p:nvSpPr>
          <p:cNvPr id="196" name="Oval 195">
            <a:extLst>
              <a:ext uri="{FF2B5EF4-FFF2-40B4-BE49-F238E27FC236}">
                <a16:creationId xmlns:a16="http://schemas.microsoft.com/office/drawing/2014/main" id="{CDD1D2C0-E799-4737-9656-ECD878C18A53}"/>
              </a:ext>
            </a:extLst>
          </p:cNvPr>
          <p:cNvSpPr/>
          <p:nvPr/>
        </p:nvSpPr>
        <p:spPr>
          <a:xfrm>
            <a:off x="11431810" y="4271494"/>
            <a:ext cx="119230" cy="11923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endParaRPr>
          </a:p>
        </p:txBody>
      </p:sp>
      <p:sp>
        <p:nvSpPr>
          <p:cNvPr id="197" name="Oval 196">
            <a:extLst>
              <a:ext uri="{FF2B5EF4-FFF2-40B4-BE49-F238E27FC236}">
                <a16:creationId xmlns:a16="http://schemas.microsoft.com/office/drawing/2014/main" id="{6CC31D5C-8652-4916-B333-3A6C8124094C}"/>
              </a:ext>
            </a:extLst>
          </p:cNvPr>
          <p:cNvSpPr/>
          <p:nvPr/>
        </p:nvSpPr>
        <p:spPr>
          <a:xfrm>
            <a:off x="11208037" y="4244694"/>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endParaRPr>
          </a:p>
        </p:txBody>
      </p:sp>
      <p:sp>
        <p:nvSpPr>
          <p:cNvPr id="198" name="Oval 197">
            <a:extLst>
              <a:ext uri="{FF2B5EF4-FFF2-40B4-BE49-F238E27FC236}">
                <a16:creationId xmlns:a16="http://schemas.microsoft.com/office/drawing/2014/main" id="{E24C0AFA-8E9F-4A07-9D24-EC63F91CE90D}"/>
              </a:ext>
            </a:extLst>
          </p:cNvPr>
          <p:cNvSpPr/>
          <p:nvPr/>
        </p:nvSpPr>
        <p:spPr>
          <a:xfrm>
            <a:off x="11632815" y="4173288"/>
            <a:ext cx="119230" cy="11923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endParaRPr>
          </a:p>
        </p:txBody>
      </p:sp>
      <p:sp>
        <p:nvSpPr>
          <p:cNvPr id="199" name="Oval 198">
            <a:extLst>
              <a:ext uri="{FF2B5EF4-FFF2-40B4-BE49-F238E27FC236}">
                <a16:creationId xmlns:a16="http://schemas.microsoft.com/office/drawing/2014/main" id="{ED92032C-0A50-4C76-BC66-E3445CFAD7A7}"/>
              </a:ext>
            </a:extLst>
          </p:cNvPr>
          <p:cNvSpPr/>
          <p:nvPr/>
        </p:nvSpPr>
        <p:spPr>
          <a:xfrm>
            <a:off x="11406679" y="4166098"/>
            <a:ext cx="119230" cy="11923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endParaRPr>
          </a:p>
        </p:txBody>
      </p:sp>
      <p:sp>
        <p:nvSpPr>
          <p:cNvPr id="200" name="Oval 199">
            <a:extLst>
              <a:ext uri="{FF2B5EF4-FFF2-40B4-BE49-F238E27FC236}">
                <a16:creationId xmlns:a16="http://schemas.microsoft.com/office/drawing/2014/main" id="{C6026EC3-A87E-4827-8E4F-9835FC3E29EA}"/>
              </a:ext>
            </a:extLst>
          </p:cNvPr>
          <p:cNvSpPr/>
          <p:nvPr/>
        </p:nvSpPr>
        <p:spPr>
          <a:xfrm>
            <a:off x="11516151" y="4134983"/>
            <a:ext cx="119230" cy="11923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endParaRPr>
          </a:p>
        </p:txBody>
      </p:sp>
      <p:sp>
        <p:nvSpPr>
          <p:cNvPr id="201" name="Oval 200">
            <a:extLst>
              <a:ext uri="{FF2B5EF4-FFF2-40B4-BE49-F238E27FC236}">
                <a16:creationId xmlns:a16="http://schemas.microsoft.com/office/drawing/2014/main" id="{B087B803-92D4-4328-B4B0-CE9F734E2738}"/>
              </a:ext>
            </a:extLst>
          </p:cNvPr>
          <p:cNvSpPr/>
          <p:nvPr/>
        </p:nvSpPr>
        <p:spPr>
          <a:xfrm>
            <a:off x="11434019" y="4055177"/>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endParaRPr>
          </a:p>
        </p:txBody>
      </p:sp>
      <p:sp>
        <p:nvSpPr>
          <p:cNvPr id="202" name="Flowchart: Magnetic Disk 201">
            <a:extLst>
              <a:ext uri="{FF2B5EF4-FFF2-40B4-BE49-F238E27FC236}">
                <a16:creationId xmlns:a16="http://schemas.microsoft.com/office/drawing/2014/main" id="{0DFB64C2-762C-4180-802A-9F2230039CD8}"/>
              </a:ext>
            </a:extLst>
          </p:cNvPr>
          <p:cNvSpPr/>
          <p:nvPr/>
        </p:nvSpPr>
        <p:spPr>
          <a:xfrm>
            <a:off x="11024389" y="3353340"/>
            <a:ext cx="809023" cy="1166342"/>
          </a:xfrm>
          <a:prstGeom prst="flowChartMagneticDisk">
            <a:avLst/>
          </a:pr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endParaRPr>
          </a:p>
        </p:txBody>
      </p:sp>
      <p:grpSp>
        <p:nvGrpSpPr>
          <p:cNvPr id="203" name="Group 202">
            <a:extLst>
              <a:ext uri="{FF2B5EF4-FFF2-40B4-BE49-F238E27FC236}">
                <a16:creationId xmlns:a16="http://schemas.microsoft.com/office/drawing/2014/main" id="{9EED7381-18EE-433B-89F9-DEA6DB0D76A8}"/>
              </a:ext>
            </a:extLst>
          </p:cNvPr>
          <p:cNvGrpSpPr/>
          <p:nvPr/>
        </p:nvGrpSpPr>
        <p:grpSpPr>
          <a:xfrm>
            <a:off x="10830919" y="3818160"/>
            <a:ext cx="381538" cy="381538"/>
            <a:chOff x="7707356" y="2054306"/>
            <a:chExt cx="438912" cy="438912"/>
          </a:xfrm>
        </p:grpSpPr>
        <p:sp>
          <p:nvSpPr>
            <p:cNvPr id="221" name="Rectangle 220">
              <a:extLst>
                <a:ext uri="{FF2B5EF4-FFF2-40B4-BE49-F238E27FC236}">
                  <a16:creationId xmlns:a16="http://schemas.microsoft.com/office/drawing/2014/main" id="{7F982A5A-68A0-4FB1-8B34-8E035220C136}"/>
                </a:ext>
              </a:extLst>
            </p:cNvPr>
            <p:cNvSpPr/>
            <p:nvPr/>
          </p:nvSpPr>
          <p:spPr>
            <a:xfrm>
              <a:off x="7707356" y="2054306"/>
              <a:ext cx="438912" cy="43891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endParaRPr>
            </a:p>
          </p:txBody>
        </p:sp>
        <p:pic>
          <p:nvPicPr>
            <p:cNvPr id="222" name="Graphic 127">
              <a:extLst>
                <a:ext uri="{FF2B5EF4-FFF2-40B4-BE49-F238E27FC236}">
                  <a16:creationId xmlns:a16="http://schemas.microsoft.com/office/drawing/2014/main" id="{F5B8108A-5CC1-4517-876F-F684AC04C8D1}"/>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743932" y="2090882"/>
              <a:ext cx="365760" cy="365760"/>
            </a:xfrm>
            <a:prstGeom prst="rect">
              <a:avLst/>
            </a:prstGeom>
          </p:spPr>
        </p:pic>
      </p:grpSp>
      <p:sp>
        <p:nvSpPr>
          <p:cNvPr id="204" name="Rectangle 203">
            <a:extLst>
              <a:ext uri="{FF2B5EF4-FFF2-40B4-BE49-F238E27FC236}">
                <a16:creationId xmlns:a16="http://schemas.microsoft.com/office/drawing/2014/main" id="{A129895C-864B-4AF2-9A1C-853CFC768FB9}"/>
              </a:ext>
            </a:extLst>
          </p:cNvPr>
          <p:cNvSpPr/>
          <p:nvPr/>
        </p:nvSpPr>
        <p:spPr>
          <a:xfrm>
            <a:off x="11209458" y="3189711"/>
            <a:ext cx="438885" cy="29259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endParaRPr>
          </a:p>
        </p:txBody>
      </p:sp>
      <p:sp>
        <p:nvSpPr>
          <p:cNvPr id="206" name="Arc 205">
            <a:extLst>
              <a:ext uri="{FF2B5EF4-FFF2-40B4-BE49-F238E27FC236}">
                <a16:creationId xmlns:a16="http://schemas.microsoft.com/office/drawing/2014/main" id="{21DC71AD-655A-427B-9E0A-99056A57F386}"/>
              </a:ext>
            </a:extLst>
          </p:cNvPr>
          <p:cNvSpPr/>
          <p:nvPr/>
        </p:nvSpPr>
        <p:spPr>
          <a:xfrm>
            <a:off x="9781665" y="2614392"/>
            <a:ext cx="1644651" cy="1477581"/>
          </a:xfrm>
          <a:prstGeom prst="arc">
            <a:avLst>
              <a:gd name="adj1" fmla="val 10857285"/>
              <a:gd name="adj2" fmla="val 21545733"/>
            </a:avLst>
          </a:prstGeom>
          <a:ln w="127000">
            <a:solidFill>
              <a:srgbClr val="0078D7"/>
            </a:solidFill>
            <a:prstDash val="solid"/>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gradFill>
                <a:gsLst>
                  <a:gs pos="0">
                    <a:schemeClr val="tx1"/>
                  </a:gs>
                  <a:gs pos="85000">
                    <a:schemeClr val="tx1"/>
                  </a:gs>
                </a:gsLst>
                <a:lin ang="16200000" scaled="1"/>
              </a:gradFill>
            </a:endParaRPr>
          </a:p>
        </p:txBody>
      </p:sp>
      <p:grpSp>
        <p:nvGrpSpPr>
          <p:cNvPr id="3" name="Group 2">
            <a:extLst>
              <a:ext uri="{FF2B5EF4-FFF2-40B4-BE49-F238E27FC236}">
                <a16:creationId xmlns:a16="http://schemas.microsoft.com/office/drawing/2014/main" id="{42B43581-B71A-4D96-AC8D-02F0666413F2}"/>
              </a:ext>
            </a:extLst>
          </p:cNvPr>
          <p:cNvGrpSpPr/>
          <p:nvPr/>
        </p:nvGrpSpPr>
        <p:grpSpPr>
          <a:xfrm>
            <a:off x="9833907" y="2761609"/>
            <a:ext cx="274320" cy="274320"/>
            <a:chOff x="9846375" y="2765765"/>
            <a:chExt cx="274320" cy="274320"/>
          </a:xfrm>
        </p:grpSpPr>
        <p:sp>
          <p:nvSpPr>
            <p:cNvPr id="219" name="Oval 218">
              <a:extLst>
                <a:ext uri="{FF2B5EF4-FFF2-40B4-BE49-F238E27FC236}">
                  <a16:creationId xmlns:a16="http://schemas.microsoft.com/office/drawing/2014/main" id="{B6F3D254-23A7-4E28-B940-F7A97A7EBA6E}"/>
                </a:ext>
              </a:extLst>
            </p:cNvPr>
            <p:cNvSpPr/>
            <p:nvPr/>
          </p:nvSpPr>
          <p:spPr>
            <a:xfrm>
              <a:off x="9846375" y="2765765"/>
              <a:ext cx="274320" cy="27432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endParaRPr>
            </a:p>
          </p:txBody>
        </p:sp>
        <p:sp>
          <p:nvSpPr>
            <p:cNvPr id="220" name="Oval 219">
              <a:extLst>
                <a:ext uri="{FF2B5EF4-FFF2-40B4-BE49-F238E27FC236}">
                  <a16:creationId xmlns:a16="http://schemas.microsoft.com/office/drawing/2014/main" id="{564FB7C3-D776-44EF-870F-B9340364C3A3}"/>
                </a:ext>
              </a:extLst>
            </p:cNvPr>
            <p:cNvSpPr/>
            <p:nvPr/>
          </p:nvSpPr>
          <p:spPr>
            <a:xfrm>
              <a:off x="9923920" y="2843310"/>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endParaRPr>
            </a:p>
          </p:txBody>
        </p:sp>
      </p:grpSp>
      <p:grpSp>
        <p:nvGrpSpPr>
          <p:cNvPr id="5" name="Group 4">
            <a:extLst>
              <a:ext uri="{FF2B5EF4-FFF2-40B4-BE49-F238E27FC236}">
                <a16:creationId xmlns:a16="http://schemas.microsoft.com/office/drawing/2014/main" id="{8B874CE7-A8FE-47EA-AE5B-9D3B99740D43}"/>
              </a:ext>
            </a:extLst>
          </p:cNvPr>
          <p:cNvGrpSpPr/>
          <p:nvPr/>
        </p:nvGrpSpPr>
        <p:grpSpPr>
          <a:xfrm>
            <a:off x="10131335" y="2549769"/>
            <a:ext cx="274320" cy="274320"/>
            <a:chOff x="10087952" y="2591725"/>
            <a:chExt cx="274320" cy="274320"/>
          </a:xfrm>
        </p:grpSpPr>
        <p:sp>
          <p:nvSpPr>
            <p:cNvPr id="217" name="Oval 216">
              <a:extLst>
                <a:ext uri="{FF2B5EF4-FFF2-40B4-BE49-F238E27FC236}">
                  <a16:creationId xmlns:a16="http://schemas.microsoft.com/office/drawing/2014/main" id="{7E6DFA9D-EB51-45A3-ACB5-783FDC6B50E6}"/>
                </a:ext>
              </a:extLst>
            </p:cNvPr>
            <p:cNvSpPr/>
            <p:nvPr/>
          </p:nvSpPr>
          <p:spPr>
            <a:xfrm>
              <a:off x="10087952" y="2591725"/>
              <a:ext cx="274320" cy="27432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endParaRPr>
            </a:p>
          </p:txBody>
        </p:sp>
        <p:sp>
          <p:nvSpPr>
            <p:cNvPr id="218" name="Oval 217">
              <a:extLst>
                <a:ext uri="{FF2B5EF4-FFF2-40B4-BE49-F238E27FC236}">
                  <a16:creationId xmlns:a16="http://schemas.microsoft.com/office/drawing/2014/main" id="{83486124-C004-44BC-973F-E17AAA4487E8}"/>
                </a:ext>
              </a:extLst>
            </p:cNvPr>
            <p:cNvSpPr/>
            <p:nvPr/>
          </p:nvSpPr>
          <p:spPr>
            <a:xfrm>
              <a:off x="10165497" y="2669270"/>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endParaRPr>
            </a:p>
          </p:txBody>
        </p:sp>
      </p:grpSp>
      <p:grpSp>
        <p:nvGrpSpPr>
          <p:cNvPr id="7" name="Group 6">
            <a:extLst>
              <a:ext uri="{FF2B5EF4-FFF2-40B4-BE49-F238E27FC236}">
                <a16:creationId xmlns:a16="http://schemas.microsoft.com/office/drawing/2014/main" id="{0656CE58-8A0E-4712-AA34-20CBBEC7FD45}"/>
              </a:ext>
            </a:extLst>
          </p:cNvPr>
          <p:cNvGrpSpPr/>
          <p:nvPr/>
        </p:nvGrpSpPr>
        <p:grpSpPr>
          <a:xfrm>
            <a:off x="10471883" y="2480028"/>
            <a:ext cx="274320" cy="274320"/>
            <a:chOff x="10397072" y="2500811"/>
            <a:chExt cx="274320" cy="274320"/>
          </a:xfrm>
        </p:grpSpPr>
        <p:sp>
          <p:nvSpPr>
            <p:cNvPr id="215" name="Oval 214">
              <a:extLst>
                <a:ext uri="{FF2B5EF4-FFF2-40B4-BE49-F238E27FC236}">
                  <a16:creationId xmlns:a16="http://schemas.microsoft.com/office/drawing/2014/main" id="{64372C0F-519A-447F-BC97-B09CEC8A17B8}"/>
                </a:ext>
              </a:extLst>
            </p:cNvPr>
            <p:cNvSpPr/>
            <p:nvPr/>
          </p:nvSpPr>
          <p:spPr>
            <a:xfrm>
              <a:off x="10397072" y="2500811"/>
              <a:ext cx="274320" cy="27432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endParaRPr>
            </a:p>
          </p:txBody>
        </p:sp>
        <p:sp>
          <p:nvSpPr>
            <p:cNvPr id="216" name="Oval 215">
              <a:extLst>
                <a:ext uri="{FF2B5EF4-FFF2-40B4-BE49-F238E27FC236}">
                  <a16:creationId xmlns:a16="http://schemas.microsoft.com/office/drawing/2014/main" id="{07D79AF0-1DAE-44E1-B724-ACE78A366D7D}"/>
                </a:ext>
              </a:extLst>
            </p:cNvPr>
            <p:cNvSpPr/>
            <p:nvPr/>
          </p:nvSpPr>
          <p:spPr>
            <a:xfrm>
              <a:off x="10474617" y="2578356"/>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endParaRPr>
            </a:p>
          </p:txBody>
        </p:sp>
      </p:grpSp>
      <p:sp>
        <p:nvSpPr>
          <p:cNvPr id="210" name="Oval 209">
            <a:extLst>
              <a:ext uri="{FF2B5EF4-FFF2-40B4-BE49-F238E27FC236}">
                <a16:creationId xmlns:a16="http://schemas.microsoft.com/office/drawing/2014/main" id="{328AC4A3-DA0B-4358-B842-E68DB922BC8A}"/>
              </a:ext>
            </a:extLst>
          </p:cNvPr>
          <p:cNvSpPr/>
          <p:nvPr/>
        </p:nvSpPr>
        <p:spPr>
          <a:xfrm>
            <a:off x="11292203" y="4168206"/>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endParaRPr>
          </a:p>
        </p:txBody>
      </p:sp>
      <p:grpSp>
        <p:nvGrpSpPr>
          <p:cNvPr id="212" name="Group 211">
            <a:extLst>
              <a:ext uri="{FF2B5EF4-FFF2-40B4-BE49-F238E27FC236}">
                <a16:creationId xmlns:a16="http://schemas.microsoft.com/office/drawing/2014/main" id="{CF994771-0A2B-4C47-A783-8347B7249FA8}"/>
              </a:ext>
            </a:extLst>
          </p:cNvPr>
          <p:cNvGrpSpPr/>
          <p:nvPr/>
        </p:nvGrpSpPr>
        <p:grpSpPr>
          <a:xfrm>
            <a:off x="8774557" y="3170755"/>
            <a:ext cx="591862" cy="587828"/>
            <a:chOff x="10257340" y="1680054"/>
            <a:chExt cx="394878" cy="392187"/>
          </a:xfrm>
        </p:grpSpPr>
        <p:sp>
          <p:nvSpPr>
            <p:cNvPr id="213" name="Rectangle 212">
              <a:extLst>
                <a:ext uri="{FF2B5EF4-FFF2-40B4-BE49-F238E27FC236}">
                  <a16:creationId xmlns:a16="http://schemas.microsoft.com/office/drawing/2014/main" id="{FDD74974-4079-4189-94B3-14503EFD99B0}"/>
                </a:ext>
              </a:extLst>
            </p:cNvPr>
            <p:cNvSpPr/>
            <p:nvPr/>
          </p:nvSpPr>
          <p:spPr>
            <a:xfrm>
              <a:off x="10257340" y="1680054"/>
              <a:ext cx="394878" cy="39218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endParaRPr>
            </a:p>
          </p:txBody>
        </p:sp>
        <p:pic>
          <p:nvPicPr>
            <p:cNvPr id="214" name="Picture 213" descr="Image result for azure functions logo png">
              <a:extLst>
                <a:ext uri="{FF2B5EF4-FFF2-40B4-BE49-F238E27FC236}">
                  <a16:creationId xmlns:a16="http://schemas.microsoft.com/office/drawing/2014/main" id="{09D80DB6-FE95-47D9-A42C-2C1E41128C24}"/>
                </a:ext>
              </a:extLst>
            </p:cNvPr>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Rectangle 11">
            <a:extLst>
              <a:ext uri="{FF2B5EF4-FFF2-40B4-BE49-F238E27FC236}">
                <a16:creationId xmlns:a16="http://schemas.microsoft.com/office/drawing/2014/main" id="{052F38FC-EF60-43BE-BD92-E66B260A98E4}"/>
              </a:ext>
            </a:extLst>
          </p:cNvPr>
          <p:cNvSpPr/>
          <p:nvPr/>
        </p:nvSpPr>
        <p:spPr>
          <a:xfrm>
            <a:off x="-1" y="-5"/>
            <a:ext cx="2295144" cy="6995160"/>
          </a:xfrm>
          <a:prstGeom prst="rect">
            <a:avLst/>
          </a:prstGeom>
          <a:gradFill flip="none" rotWithShape="1">
            <a:gsLst>
              <a:gs pos="0">
                <a:schemeClr val="bg2">
                  <a:lumMod val="10000"/>
                  <a:alpha val="0"/>
                </a:schemeClr>
              </a:gs>
              <a:gs pos="85000">
                <a:schemeClr val="bg2">
                  <a:lumMod val="1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9EAD0A99-A663-449D-9B93-BBD29A1269B2}"/>
              </a:ext>
            </a:extLst>
          </p:cNvPr>
          <p:cNvCxnSpPr>
            <a:cxnSpLocks/>
          </p:cNvCxnSpPr>
          <p:nvPr/>
        </p:nvCxnSpPr>
        <p:spPr>
          <a:xfrm>
            <a:off x="2286000" y="0"/>
            <a:ext cx="0" cy="6994528"/>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E06B3754-71B6-488D-871E-B32298E861F4}"/>
              </a:ext>
            </a:extLst>
          </p:cNvPr>
          <p:cNvGrpSpPr/>
          <p:nvPr/>
        </p:nvGrpSpPr>
        <p:grpSpPr>
          <a:xfrm>
            <a:off x="195801" y="237801"/>
            <a:ext cx="1830706" cy="582401"/>
            <a:chOff x="212407" y="237801"/>
            <a:chExt cx="1830706" cy="582401"/>
          </a:xfrm>
        </p:grpSpPr>
        <p:sp>
          <p:nvSpPr>
            <p:cNvPr id="13" name="TextBox 12">
              <a:extLst>
                <a:ext uri="{FF2B5EF4-FFF2-40B4-BE49-F238E27FC236}">
                  <a16:creationId xmlns:a16="http://schemas.microsoft.com/office/drawing/2014/main" id="{FF73868A-6FC7-482C-81FC-FF8DABB9A89C}"/>
                </a:ext>
              </a:extLst>
            </p:cNvPr>
            <p:cNvSpPr txBox="1"/>
            <p:nvPr/>
          </p:nvSpPr>
          <p:spPr>
            <a:xfrm>
              <a:off x="212407" y="237801"/>
              <a:ext cx="1830706" cy="338554"/>
            </a:xfrm>
            <a:prstGeom prst="rect">
              <a:avLst/>
            </a:prstGeom>
            <a:noFill/>
          </p:spPr>
          <p:txBody>
            <a:bodyPr wrap="square" rtlCol="0">
              <a:spAutoFit/>
            </a:bodyPr>
            <a:lstStyle/>
            <a:p>
              <a:pPr algn="ctr"/>
              <a:r>
                <a:rPr lang="en-US" sz="1600" dirty="0">
                  <a:gradFill>
                    <a:gsLst>
                      <a:gs pos="0">
                        <a:schemeClr val="bg1"/>
                      </a:gs>
                      <a:gs pos="85000">
                        <a:schemeClr val="bg1"/>
                      </a:gs>
                    </a:gsLst>
                    <a:lin ang="16200000" scaled="1"/>
                  </a:gradFill>
                  <a:latin typeface="Segoe UI Semibold" panose="020B0702040204020203" pitchFamily="34" charset="0"/>
                  <a:cs typeface="Segoe UI Semibold" panose="020B0702040204020203" pitchFamily="34" charset="0"/>
                </a:rPr>
                <a:t>Scenario Example</a:t>
              </a:r>
            </a:p>
          </p:txBody>
        </p:sp>
        <p:grpSp>
          <p:nvGrpSpPr>
            <p:cNvPr id="27" name="Group 26">
              <a:extLst>
                <a:ext uri="{FF2B5EF4-FFF2-40B4-BE49-F238E27FC236}">
                  <a16:creationId xmlns:a16="http://schemas.microsoft.com/office/drawing/2014/main" id="{69EFF254-FED9-4EC3-A655-35C6D93BE4CC}"/>
                </a:ext>
              </a:extLst>
            </p:cNvPr>
            <p:cNvGrpSpPr/>
            <p:nvPr/>
          </p:nvGrpSpPr>
          <p:grpSpPr>
            <a:xfrm>
              <a:off x="234135" y="512425"/>
              <a:ext cx="1787250" cy="307777"/>
              <a:chOff x="255683" y="512425"/>
              <a:chExt cx="1787250" cy="307777"/>
            </a:xfrm>
          </p:grpSpPr>
          <p:sp>
            <p:nvSpPr>
              <p:cNvPr id="251" name="TextBox 250">
                <a:extLst>
                  <a:ext uri="{FF2B5EF4-FFF2-40B4-BE49-F238E27FC236}">
                    <a16:creationId xmlns:a16="http://schemas.microsoft.com/office/drawing/2014/main" id="{A48F58F6-70F2-448A-9F08-E581218DA772}"/>
                  </a:ext>
                </a:extLst>
              </p:cNvPr>
              <p:cNvSpPr txBox="1"/>
              <p:nvPr/>
            </p:nvSpPr>
            <p:spPr>
              <a:xfrm>
                <a:off x="255683" y="512425"/>
                <a:ext cx="1787250" cy="307777"/>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r>
                  <a:rPr lang="en-US" dirty="0">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Retail</a:t>
                </a:r>
              </a:p>
            </p:txBody>
          </p:sp>
          <p:cxnSp>
            <p:nvCxnSpPr>
              <p:cNvPr id="15" name="Straight Connector 14">
                <a:extLst>
                  <a:ext uri="{FF2B5EF4-FFF2-40B4-BE49-F238E27FC236}">
                    <a16:creationId xmlns:a16="http://schemas.microsoft.com/office/drawing/2014/main" id="{013EE319-A9B9-48B9-BE81-A33881982A08}"/>
                  </a:ext>
                </a:extLst>
              </p:cNvPr>
              <p:cNvCxnSpPr>
                <a:cxnSpLocks/>
              </p:cNvCxnSpPr>
              <p:nvPr/>
            </p:nvCxnSpPr>
            <p:spPr>
              <a:xfrm>
                <a:off x="255683" y="666313"/>
                <a:ext cx="589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1036E82D-1560-47E6-AABC-4174310402AC}"/>
                  </a:ext>
                </a:extLst>
              </p:cNvPr>
              <p:cNvCxnSpPr>
                <a:cxnSpLocks/>
              </p:cNvCxnSpPr>
              <p:nvPr/>
            </p:nvCxnSpPr>
            <p:spPr>
              <a:xfrm>
                <a:off x="1453554" y="666313"/>
                <a:ext cx="589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254" name="TextBox 253">
            <a:extLst>
              <a:ext uri="{FF2B5EF4-FFF2-40B4-BE49-F238E27FC236}">
                <a16:creationId xmlns:a16="http://schemas.microsoft.com/office/drawing/2014/main" id="{6EC65FF0-BE51-42C8-B643-CFBFB8091A9A}"/>
              </a:ext>
            </a:extLst>
          </p:cNvPr>
          <p:cNvSpPr txBox="1"/>
          <p:nvPr/>
        </p:nvSpPr>
        <p:spPr>
          <a:xfrm>
            <a:off x="115365" y="902193"/>
            <a:ext cx="1972237" cy="1169551"/>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algn="l"/>
            <a:r>
              <a:rPr lang="en-US" dirty="0">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Online orders are picked up from a queue, processed and the resulting data is stored in a database.</a:t>
            </a:r>
          </a:p>
        </p:txBody>
      </p:sp>
      <p:sp>
        <p:nvSpPr>
          <p:cNvPr id="2" name="Isosceles Triangle 1">
            <a:extLst>
              <a:ext uri="{FF2B5EF4-FFF2-40B4-BE49-F238E27FC236}">
                <a16:creationId xmlns:a16="http://schemas.microsoft.com/office/drawing/2014/main" id="{002CE026-E7DA-47BB-B791-BF78C6C7EA9D}"/>
              </a:ext>
            </a:extLst>
          </p:cNvPr>
          <p:cNvSpPr/>
          <p:nvPr/>
        </p:nvSpPr>
        <p:spPr>
          <a:xfrm rot="10740000">
            <a:off x="11252936" y="3249541"/>
            <a:ext cx="346570" cy="255036"/>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gradFill>
                <a:gsLst>
                  <a:gs pos="0">
                    <a:schemeClr val="tx1"/>
                  </a:gs>
                  <a:gs pos="85000">
                    <a:schemeClr val="tx1"/>
                  </a:gs>
                </a:gsLst>
                <a:lin ang="16200000" scaled="1"/>
              </a:gradFill>
            </a:endParaRPr>
          </a:p>
        </p:txBody>
      </p:sp>
      <p:cxnSp>
        <p:nvCxnSpPr>
          <p:cNvPr id="186" name="Straight Arrow Connector 185">
            <a:extLst>
              <a:ext uri="{FF2B5EF4-FFF2-40B4-BE49-F238E27FC236}">
                <a16:creationId xmlns:a16="http://schemas.microsoft.com/office/drawing/2014/main" id="{51E2DD8B-6C05-4B36-BBAB-AB014EEEF9AB}"/>
              </a:ext>
            </a:extLst>
          </p:cNvPr>
          <p:cNvCxnSpPr>
            <a:cxnSpLocks/>
          </p:cNvCxnSpPr>
          <p:nvPr/>
        </p:nvCxnSpPr>
        <p:spPr>
          <a:xfrm>
            <a:off x="7706047" y="3945773"/>
            <a:ext cx="1237231" cy="0"/>
          </a:xfrm>
          <a:prstGeom prst="straightConnector1">
            <a:avLst/>
          </a:prstGeom>
          <a:ln w="57150">
            <a:solidFill>
              <a:srgbClr val="A8A9AD"/>
            </a:solidFill>
            <a:headEnd w="med" len="med"/>
            <a:tailEnd type="arrow" w="lg" len="med"/>
          </a:ln>
        </p:spPr>
        <p:style>
          <a:lnRef idx="1">
            <a:schemeClr val="accent1"/>
          </a:lnRef>
          <a:fillRef idx="0">
            <a:schemeClr val="accent1"/>
          </a:fillRef>
          <a:effectRef idx="0">
            <a:schemeClr val="accent1"/>
          </a:effectRef>
          <a:fontRef idx="minor">
            <a:schemeClr val="tx1"/>
          </a:fontRef>
        </p:style>
      </p:cxnSp>
      <p:grpSp>
        <p:nvGrpSpPr>
          <p:cNvPr id="187" name="Group 186">
            <a:extLst>
              <a:ext uri="{FF2B5EF4-FFF2-40B4-BE49-F238E27FC236}">
                <a16:creationId xmlns:a16="http://schemas.microsoft.com/office/drawing/2014/main" id="{28CAD790-E7F9-4F09-BEEB-DFBE0B7DDE4A}"/>
              </a:ext>
            </a:extLst>
          </p:cNvPr>
          <p:cNvGrpSpPr/>
          <p:nvPr/>
        </p:nvGrpSpPr>
        <p:grpSpPr>
          <a:xfrm>
            <a:off x="7900047" y="3864205"/>
            <a:ext cx="720194" cy="158974"/>
            <a:chOff x="6338452" y="3234748"/>
            <a:chExt cx="828495" cy="182880"/>
          </a:xfrm>
        </p:grpSpPr>
        <p:grpSp>
          <p:nvGrpSpPr>
            <p:cNvPr id="223" name="Group 222">
              <a:extLst>
                <a:ext uri="{FF2B5EF4-FFF2-40B4-BE49-F238E27FC236}">
                  <a16:creationId xmlns:a16="http://schemas.microsoft.com/office/drawing/2014/main" id="{B4772B88-8446-43A0-84A1-8991D719BE34}"/>
                </a:ext>
              </a:extLst>
            </p:cNvPr>
            <p:cNvGrpSpPr/>
            <p:nvPr/>
          </p:nvGrpSpPr>
          <p:grpSpPr>
            <a:xfrm>
              <a:off x="6338452" y="3234748"/>
              <a:ext cx="182880" cy="182880"/>
              <a:chOff x="6614096" y="3386015"/>
              <a:chExt cx="182880" cy="182880"/>
            </a:xfrm>
          </p:grpSpPr>
          <p:sp>
            <p:nvSpPr>
              <p:cNvPr id="230" name="Oval 229">
                <a:extLst>
                  <a:ext uri="{FF2B5EF4-FFF2-40B4-BE49-F238E27FC236}">
                    <a16:creationId xmlns:a16="http://schemas.microsoft.com/office/drawing/2014/main" id="{37D7D83B-D1B4-429C-BA54-710E4C209D97}"/>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endParaRPr>
              </a:p>
            </p:txBody>
          </p:sp>
          <p:sp>
            <p:nvSpPr>
              <p:cNvPr id="231" name="Oval 230">
                <a:extLst>
                  <a:ext uri="{FF2B5EF4-FFF2-40B4-BE49-F238E27FC236}">
                    <a16:creationId xmlns:a16="http://schemas.microsoft.com/office/drawing/2014/main" id="{6E507D7D-0A71-4206-8628-B37AEEA169ED}"/>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endParaRPr>
              </a:p>
            </p:txBody>
          </p:sp>
        </p:grpSp>
        <p:grpSp>
          <p:nvGrpSpPr>
            <p:cNvPr id="224" name="Group 223">
              <a:extLst>
                <a:ext uri="{FF2B5EF4-FFF2-40B4-BE49-F238E27FC236}">
                  <a16:creationId xmlns:a16="http://schemas.microsoft.com/office/drawing/2014/main" id="{1B509CAC-3715-45AD-84D8-FD0F0EBF2714}"/>
                </a:ext>
              </a:extLst>
            </p:cNvPr>
            <p:cNvGrpSpPr/>
            <p:nvPr/>
          </p:nvGrpSpPr>
          <p:grpSpPr>
            <a:xfrm>
              <a:off x="6661259" y="3234748"/>
              <a:ext cx="182880" cy="182880"/>
              <a:chOff x="6614096" y="3386015"/>
              <a:chExt cx="182880" cy="182880"/>
            </a:xfrm>
          </p:grpSpPr>
          <p:sp>
            <p:nvSpPr>
              <p:cNvPr id="228" name="Oval 227">
                <a:extLst>
                  <a:ext uri="{FF2B5EF4-FFF2-40B4-BE49-F238E27FC236}">
                    <a16:creationId xmlns:a16="http://schemas.microsoft.com/office/drawing/2014/main" id="{C8C2A5A1-9A43-4B57-984F-1C11FEC76BFF}"/>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endParaRPr>
              </a:p>
            </p:txBody>
          </p:sp>
          <p:sp>
            <p:nvSpPr>
              <p:cNvPr id="229" name="Oval 228">
                <a:extLst>
                  <a:ext uri="{FF2B5EF4-FFF2-40B4-BE49-F238E27FC236}">
                    <a16:creationId xmlns:a16="http://schemas.microsoft.com/office/drawing/2014/main" id="{AE0F8E59-F9A8-455E-8EDC-60F0FD49BFB2}"/>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endParaRPr>
              </a:p>
            </p:txBody>
          </p:sp>
        </p:grpSp>
        <p:grpSp>
          <p:nvGrpSpPr>
            <p:cNvPr id="225" name="Group 224">
              <a:extLst>
                <a:ext uri="{FF2B5EF4-FFF2-40B4-BE49-F238E27FC236}">
                  <a16:creationId xmlns:a16="http://schemas.microsoft.com/office/drawing/2014/main" id="{D84BD27C-E024-495B-95A0-D7E6E0D3C598}"/>
                </a:ext>
              </a:extLst>
            </p:cNvPr>
            <p:cNvGrpSpPr/>
            <p:nvPr/>
          </p:nvGrpSpPr>
          <p:grpSpPr>
            <a:xfrm>
              <a:off x="6984067" y="3234748"/>
              <a:ext cx="182880" cy="182880"/>
              <a:chOff x="6614096" y="3386015"/>
              <a:chExt cx="182880" cy="182880"/>
            </a:xfrm>
          </p:grpSpPr>
          <p:sp>
            <p:nvSpPr>
              <p:cNvPr id="226" name="Oval 225">
                <a:extLst>
                  <a:ext uri="{FF2B5EF4-FFF2-40B4-BE49-F238E27FC236}">
                    <a16:creationId xmlns:a16="http://schemas.microsoft.com/office/drawing/2014/main" id="{A2023FA5-F88D-4165-8F55-E9747F66A64F}"/>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endParaRPr>
              </a:p>
            </p:txBody>
          </p:sp>
          <p:sp>
            <p:nvSpPr>
              <p:cNvPr id="227" name="Oval 226">
                <a:extLst>
                  <a:ext uri="{FF2B5EF4-FFF2-40B4-BE49-F238E27FC236}">
                    <a16:creationId xmlns:a16="http://schemas.microsoft.com/office/drawing/2014/main" id="{D6E37CDF-B642-45FE-A57B-3BD3FA6852FE}"/>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endParaRPr>
              </a:p>
            </p:txBody>
          </p:sp>
        </p:grpSp>
      </p:grpSp>
      <p:sp>
        <p:nvSpPr>
          <p:cNvPr id="9" name="Title 8">
            <a:extLst>
              <a:ext uri="{FF2B5EF4-FFF2-40B4-BE49-F238E27FC236}">
                <a16:creationId xmlns:a16="http://schemas.microsoft.com/office/drawing/2014/main" id="{57734C4B-915E-4566-A3EE-728A30207F4F}"/>
              </a:ext>
            </a:extLst>
          </p:cNvPr>
          <p:cNvSpPr>
            <a:spLocks noGrp="1"/>
          </p:cNvSpPr>
          <p:nvPr>
            <p:ph type="title"/>
          </p:nvPr>
        </p:nvSpPr>
        <p:spPr>
          <a:xfrm>
            <a:off x="2613271" y="295276"/>
            <a:ext cx="9550932" cy="917575"/>
          </a:xfrm>
        </p:spPr>
        <p:txBody>
          <a:bodyPr/>
          <a:lstStyle/>
          <a:p>
            <a:r>
              <a:rPr lang="en-US" dirty="0">
                <a:gradFill>
                  <a:gsLst>
                    <a:gs pos="1250">
                      <a:schemeClr val="tx2"/>
                    </a:gs>
                    <a:gs pos="100000">
                      <a:schemeClr val="tx2"/>
                    </a:gs>
                  </a:gsLst>
                  <a:lin ang="5400000" scaled="0"/>
                </a:gradFill>
              </a:rPr>
              <a:t>Web</a:t>
            </a:r>
            <a:r>
              <a:rPr lang="en-US" dirty="0"/>
              <a:t> application backends</a:t>
            </a:r>
            <a:br>
              <a:rPr lang="en-US" dirty="0"/>
            </a:br>
            <a:endParaRPr lang="en-US" dirty="0"/>
          </a:p>
        </p:txBody>
      </p:sp>
    </p:spTree>
    <p:extLst>
      <p:ext uri="{BB962C8B-B14F-4D97-AF65-F5344CB8AC3E}">
        <p14:creationId xmlns:p14="http://schemas.microsoft.com/office/powerpoint/2010/main" val="91276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erson standing in front of a building&#10;&#10;Description generated with very high confidence">
            <a:extLst>
              <a:ext uri="{FF2B5EF4-FFF2-40B4-BE49-F238E27FC236}">
                <a16:creationId xmlns:a16="http://schemas.microsoft.com/office/drawing/2014/main" id="{A8788A79-A06A-4A3C-A57E-D92C9F281F5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2286000" cy="6995160"/>
          </a:xfrm>
          <a:prstGeom prst="rect">
            <a:avLst/>
          </a:prstGeom>
        </p:spPr>
      </p:pic>
      <p:sp>
        <p:nvSpPr>
          <p:cNvPr id="104" name="Rectangle 103">
            <a:extLst>
              <a:ext uri="{FF2B5EF4-FFF2-40B4-BE49-F238E27FC236}">
                <a16:creationId xmlns:a16="http://schemas.microsoft.com/office/drawing/2014/main" id="{870E10D2-170B-4938-A269-BA2C1A24F8A9}"/>
              </a:ext>
            </a:extLst>
          </p:cNvPr>
          <p:cNvSpPr/>
          <p:nvPr/>
        </p:nvSpPr>
        <p:spPr>
          <a:xfrm flipV="1">
            <a:off x="-1" y="-5"/>
            <a:ext cx="2295144" cy="6995160"/>
          </a:xfrm>
          <a:prstGeom prst="rect">
            <a:avLst/>
          </a:prstGeom>
          <a:gradFill flip="none" rotWithShape="1">
            <a:gsLst>
              <a:gs pos="0">
                <a:schemeClr val="bg2">
                  <a:lumMod val="10000"/>
                  <a:alpha val="0"/>
                </a:schemeClr>
              </a:gs>
              <a:gs pos="85000">
                <a:schemeClr val="bg2">
                  <a:lumMod val="1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7" name="Freeform: Shape 246">
            <a:extLst>
              <a:ext uri="{FF2B5EF4-FFF2-40B4-BE49-F238E27FC236}">
                <a16:creationId xmlns:a16="http://schemas.microsoft.com/office/drawing/2014/main" id="{3C8A226F-CCB7-4B8B-8814-23836FE621D6}"/>
              </a:ext>
            </a:extLst>
          </p:cNvPr>
          <p:cNvSpPr/>
          <p:nvPr/>
        </p:nvSpPr>
        <p:spPr>
          <a:xfrm>
            <a:off x="2655799" y="2895137"/>
            <a:ext cx="1113822" cy="1834530"/>
          </a:xfrm>
          <a:custGeom>
            <a:avLst/>
            <a:gdLst>
              <a:gd name="connsiteX0" fmla="*/ 119276 w 1351721"/>
              <a:gd name="connsiteY0" fmla="*/ 0 h 2226364"/>
              <a:gd name="connsiteX1" fmla="*/ 1232445 w 1351721"/>
              <a:gd name="connsiteY1" fmla="*/ 0 h 2226364"/>
              <a:gd name="connsiteX2" fmla="*/ 1351721 w 1351721"/>
              <a:gd name="connsiteY2" fmla="*/ 119276 h 2226364"/>
              <a:gd name="connsiteX3" fmla="*/ 1351721 w 1351721"/>
              <a:gd name="connsiteY3" fmla="*/ 874643 h 2226364"/>
              <a:gd name="connsiteX4" fmla="*/ 1200817 w 1351721"/>
              <a:gd name="connsiteY4" fmla="*/ 874643 h 2226364"/>
              <a:gd name="connsiteX5" fmla="*/ 1200817 w 1351721"/>
              <a:gd name="connsiteY5" fmla="*/ 1351721 h 2226364"/>
              <a:gd name="connsiteX6" fmla="*/ 1351721 w 1351721"/>
              <a:gd name="connsiteY6" fmla="*/ 1351721 h 2226364"/>
              <a:gd name="connsiteX7" fmla="*/ 1351721 w 1351721"/>
              <a:gd name="connsiteY7" fmla="*/ 2107088 h 2226364"/>
              <a:gd name="connsiteX8" fmla="*/ 1232445 w 1351721"/>
              <a:gd name="connsiteY8" fmla="*/ 2226364 h 2226364"/>
              <a:gd name="connsiteX9" fmla="*/ 119276 w 1351721"/>
              <a:gd name="connsiteY9" fmla="*/ 2226364 h 2226364"/>
              <a:gd name="connsiteX10" fmla="*/ 0 w 1351721"/>
              <a:gd name="connsiteY10" fmla="*/ 2107088 h 2226364"/>
              <a:gd name="connsiteX11" fmla="*/ 0 w 1351721"/>
              <a:gd name="connsiteY11" fmla="*/ 119276 h 2226364"/>
              <a:gd name="connsiteX12" fmla="*/ 119276 w 1351721"/>
              <a:gd name="connsiteY12" fmla="*/ 0 h 2226364"/>
              <a:gd name="connsiteX0" fmla="*/ 119276 w 1351721"/>
              <a:gd name="connsiteY0" fmla="*/ 0 h 2226364"/>
              <a:gd name="connsiteX1" fmla="*/ 1232445 w 1351721"/>
              <a:gd name="connsiteY1" fmla="*/ 0 h 2226364"/>
              <a:gd name="connsiteX2" fmla="*/ 1351721 w 1351721"/>
              <a:gd name="connsiteY2" fmla="*/ 119276 h 2226364"/>
              <a:gd name="connsiteX3" fmla="*/ 1351721 w 1351721"/>
              <a:gd name="connsiteY3" fmla="*/ 874643 h 2226364"/>
              <a:gd name="connsiteX4" fmla="*/ 1200817 w 1351721"/>
              <a:gd name="connsiteY4" fmla="*/ 1351721 h 2226364"/>
              <a:gd name="connsiteX5" fmla="*/ 1351721 w 1351721"/>
              <a:gd name="connsiteY5" fmla="*/ 1351721 h 2226364"/>
              <a:gd name="connsiteX6" fmla="*/ 1351721 w 1351721"/>
              <a:gd name="connsiteY6" fmla="*/ 2107088 h 2226364"/>
              <a:gd name="connsiteX7" fmla="*/ 1232445 w 1351721"/>
              <a:gd name="connsiteY7" fmla="*/ 2226364 h 2226364"/>
              <a:gd name="connsiteX8" fmla="*/ 119276 w 1351721"/>
              <a:gd name="connsiteY8" fmla="*/ 2226364 h 2226364"/>
              <a:gd name="connsiteX9" fmla="*/ 0 w 1351721"/>
              <a:gd name="connsiteY9" fmla="*/ 2107088 h 2226364"/>
              <a:gd name="connsiteX10" fmla="*/ 0 w 1351721"/>
              <a:gd name="connsiteY10" fmla="*/ 119276 h 2226364"/>
              <a:gd name="connsiteX11" fmla="*/ 119276 w 1351721"/>
              <a:gd name="connsiteY11" fmla="*/ 0 h 2226364"/>
              <a:gd name="connsiteX0" fmla="*/ 119276 w 1351721"/>
              <a:gd name="connsiteY0" fmla="*/ 0 h 2226364"/>
              <a:gd name="connsiteX1" fmla="*/ 1232445 w 1351721"/>
              <a:gd name="connsiteY1" fmla="*/ 0 h 2226364"/>
              <a:gd name="connsiteX2" fmla="*/ 1351721 w 1351721"/>
              <a:gd name="connsiteY2" fmla="*/ 119276 h 2226364"/>
              <a:gd name="connsiteX3" fmla="*/ 1351721 w 1351721"/>
              <a:gd name="connsiteY3" fmla="*/ 874643 h 2226364"/>
              <a:gd name="connsiteX4" fmla="*/ 1351721 w 1351721"/>
              <a:gd name="connsiteY4" fmla="*/ 1351721 h 2226364"/>
              <a:gd name="connsiteX5" fmla="*/ 1351721 w 1351721"/>
              <a:gd name="connsiteY5" fmla="*/ 2107088 h 2226364"/>
              <a:gd name="connsiteX6" fmla="*/ 1232445 w 1351721"/>
              <a:gd name="connsiteY6" fmla="*/ 2226364 h 2226364"/>
              <a:gd name="connsiteX7" fmla="*/ 119276 w 1351721"/>
              <a:gd name="connsiteY7" fmla="*/ 2226364 h 2226364"/>
              <a:gd name="connsiteX8" fmla="*/ 0 w 1351721"/>
              <a:gd name="connsiteY8" fmla="*/ 2107088 h 2226364"/>
              <a:gd name="connsiteX9" fmla="*/ 0 w 1351721"/>
              <a:gd name="connsiteY9" fmla="*/ 119276 h 2226364"/>
              <a:gd name="connsiteX10" fmla="*/ 119276 w 1351721"/>
              <a:gd name="connsiteY10" fmla="*/ 0 h 2226364"/>
              <a:gd name="connsiteX0" fmla="*/ 1351721 w 1443161"/>
              <a:gd name="connsiteY0" fmla="*/ 1351721 h 2226364"/>
              <a:gd name="connsiteX1" fmla="*/ 1351721 w 1443161"/>
              <a:gd name="connsiteY1" fmla="*/ 2107088 h 2226364"/>
              <a:gd name="connsiteX2" fmla="*/ 1232445 w 1443161"/>
              <a:gd name="connsiteY2" fmla="*/ 2226364 h 2226364"/>
              <a:gd name="connsiteX3" fmla="*/ 119276 w 1443161"/>
              <a:gd name="connsiteY3" fmla="*/ 2226364 h 2226364"/>
              <a:gd name="connsiteX4" fmla="*/ 0 w 1443161"/>
              <a:gd name="connsiteY4" fmla="*/ 2107088 h 2226364"/>
              <a:gd name="connsiteX5" fmla="*/ 0 w 1443161"/>
              <a:gd name="connsiteY5" fmla="*/ 119276 h 2226364"/>
              <a:gd name="connsiteX6" fmla="*/ 119276 w 1443161"/>
              <a:gd name="connsiteY6" fmla="*/ 0 h 2226364"/>
              <a:gd name="connsiteX7" fmla="*/ 1232445 w 1443161"/>
              <a:gd name="connsiteY7" fmla="*/ 0 h 2226364"/>
              <a:gd name="connsiteX8" fmla="*/ 1351721 w 1443161"/>
              <a:gd name="connsiteY8" fmla="*/ 119276 h 2226364"/>
              <a:gd name="connsiteX9" fmla="*/ 1443161 w 1443161"/>
              <a:gd name="connsiteY9" fmla="*/ 966083 h 2226364"/>
              <a:gd name="connsiteX0" fmla="*/ 1351721 w 1351721"/>
              <a:gd name="connsiteY0" fmla="*/ 1351721 h 2226364"/>
              <a:gd name="connsiteX1" fmla="*/ 1351721 w 1351721"/>
              <a:gd name="connsiteY1" fmla="*/ 2107088 h 2226364"/>
              <a:gd name="connsiteX2" fmla="*/ 1232445 w 1351721"/>
              <a:gd name="connsiteY2" fmla="*/ 2226364 h 2226364"/>
              <a:gd name="connsiteX3" fmla="*/ 119276 w 1351721"/>
              <a:gd name="connsiteY3" fmla="*/ 2226364 h 2226364"/>
              <a:gd name="connsiteX4" fmla="*/ 0 w 1351721"/>
              <a:gd name="connsiteY4" fmla="*/ 2107088 h 2226364"/>
              <a:gd name="connsiteX5" fmla="*/ 0 w 1351721"/>
              <a:gd name="connsiteY5" fmla="*/ 119276 h 2226364"/>
              <a:gd name="connsiteX6" fmla="*/ 119276 w 1351721"/>
              <a:gd name="connsiteY6" fmla="*/ 0 h 2226364"/>
              <a:gd name="connsiteX7" fmla="*/ 1232445 w 1351721"/>
              <a:gd name="connsiteY7" fmla="*/ 0 h 2226364"/>
              <a:gd name="connsiteX8" fmla="*/ 1351721 w 1351721"/>
              <a:gd name="connsiteY8" fmla="*/ 119276 h 2226364"/>
              <a:gd name="connsiteX9" fmla="*/ 1351721 w 1351721"/>
              <a:gd name="connsiteY9" fmla="*/ 954653 h 2226364"/>
              <a:gd name="connsiteX0" fmla="*/ 1351721 w 1351721"/>
              <a:gd name="connsiteY0" fmla="*/ 1351721 h 2226364"/>
              <a:gd name="connsiteX1" fmla="*/ 1351721 w 1351721"/>
              <a:gd name="connsiteY1" fmla="*/ 2107088 h 2226364"/>
              <a:gd name="connsiteX2" fmla="*/ 1232445 w 1351721"/>
              <a:gd name="connsiteY2" fmla="*/ 2226364 h 2226364"/>
              <a:gd name="connsiteX3" fmla="*/ 119276 w 1351721"/>
              <a:gd name="connsiteY3" fmla="*/ 2226364 h 2226364"/>
              <a:gd name="connsiteX4" fmla="*/ 0 w 1351721"/>
              <a:gd name="connsiteY4" fmla="*/ 2107088 h 2226364"/>
              <a:gd name="connsiteX5" fmla="*/ 0 w 1351721"/>
              <a:gd name="connsiteY5" fmla="*/ 119276 h 2226364"/>
              <a:gd name="connsiteX6" fmla="*/ 119276 w 1351721"/>
              <a:gd name="connsiteY6" fmla="*/ 0 h 2226364"/>
              <a:gd name="connsiteX7" fmla="*/ 1232445 w 1351721"/>
              <a:gd name="connsiteY7" fmla="*/ 0 h 2226364"/>
              <a:gd name="connsiteX8" fmla="*/ 1351721 w 1351721"/>
              <a:gd name="connsiteY8" fmla="*/ 119276 h 2226364"/>
              <a:gd name="connsiteX9" fmla="*/ 1351721 w 1351721"/>
              <a:gd name="connsiteY9" fmla="*/ 882263 h 222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721" h="2226364">
                <a:moveTo>
                  <a:pt x="1351721" y="1351721"/>
                </a:moveTo>
                <a:lnTo>
                  <a:pt x="1351721" y="2107088"/>
                </a:lnTo>
                <a:cubicBezTo>
                  <a:pt x="1351721" y="2172962"/>
                  <a:pt x="1298319" y="2226364"/>
                  <a:pt x="1232445" y="2226364"/>
                </a:cubicBezTo>
                <a:lnTo>
                  <a:pt x="119276" y="2226364"/>
                </a:lnTo>
                <a:cubicBezTo>
                  <a:pt x="53402" y="2226364"/>
                  <a:pt x="0" y="2172962"/>
                  <a:pt x="0" y="2107088"/>
                </a:cubicBezTo>
                <a:lnTo>
                  <a:pt x="0" y="119276"/>
                </a:lnTo>
                <a:cubicBezTo>
                  <a:pt x="0" y="53402"/>
                  <a:pt x="53402" y="0"/>
                  <a:pt x="119276" y="0"/>
                </a:cubicBezTo>
                <a:lnTo>
                  <a:pt x="1232445" y="0"/>
                </a:lnTo>
                <a:cubicBezTo>
                  <a:pt x="1298319" y="0"/>
                  <a:pt x="1351721" y="53402"/>
                  <a:pt x="1351721" y="119276"/>
                </a:cubicBezTo>
                <a:lnTo>
                  <a:pt x="1351721" y="882263"/>
                </a:lnTo>
              </a:path>
            </a:pathLst>
          </a:cu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48" name="Oval 247">
            <a:extLst>
              <a:ext uri="{FF2B5EF4-FFF2-40B4-BE49-F238E27FC236}">
                <a16:creationId xmlns:a16="http://schemas.microsoft.com/office/drawing/2014/main" id="{5126F74D-89CC-4152-ADAD-A0AE477822AA}"/>
              </a:ext>
            </a:extLst>
          </p:cNvPr>
          <p:cNvSpPr/>
          <p:nvPr/>
        </p:nvSpPr>
        <p:spPr>
          <a:xfrm>
            <a:off x="3114431" y="4456081"/>
            <a:ext cx="196557" cy="196557"/>
          </a:xfrm>
          <a:prstGeom prst="ellipse">
            <a:avLst/>
          </a:prstGeom>
          <a:noFill/>
          <a:ln w="28575">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cxnSp>
        <p:nvCxnSpPr>
          <p:cNvPr id="249" name="Straight Connector 248">
            <a:extLst>
              <a:ext uri="{FF2B5EF4-FFF2-40B4-BE49-F238E27FC236}">
                <a16:creationId xmlns:a16="http://schemas.microsoft.com/office/drawing/2014/main" id="{916F59BF-F86F-405B-A2A3-5820E09BCD7B}"/>
              </a:ext>
            </a:extLst>
          </p:cNvPr>
          <p:cNvCxnSpPr/>
          <p:nvPr/>
        </p:nvCxnSpPr>
        <p:spPr>
          <a:xfrm>
            <a:off x="3048913" y="3026172"/>
            <a:ext cx="327595"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grpSp>
        <p:nvGrpSpPr>
          <p:cNvPr id="250" name="Group 249">
            <a:extLst>
              <a:ext uri="{FF2B5EF4-FFF2-40B4-BE49-F238E27FC236}">
                <a16:creationId xmlns:a16="http://schemas.microsoft.com/office/drawing/2014/main" id="{93C50A82-D2EE-4C02-91EB-55DC2F97A031}"/>
              </a:ext>
            </a:extLst>
          </p:cNvPr>
          <p:cNvGrpSpPr/>
          <p:nvPr/>
        </p:nvGrpSpPr>
        <p:grpSpPr>
          <a:xfrm>
            <a:off x="2963493" y="3596273"/>
            <a:ext cx="498434" cy="425936"/>
            <a:chOff x="1711196" y="3339549"/>
            <a:chExt cx="670338" cy="572835"/>
          </a:xfrm>
        </p:grpSpPr>
        <p:sp>
          <p:nvSpPr>
            <p:cNvPr id="322" name="Freeform: Shape 321">
              <a:extLst>
                <a:ext uri="{FF2B5EF4-FFF2-40B4-BE49-F238E27FC236}">
                  <a16:creationId xmlns:a16="http://schemas.microsoft.com/office/drawing/2014/main" id="{053DCDE1-48F7-4662-9EA6-C68E95C29B6D}"/>
                </a:ext>
              </a:extLst>
            </p:cNvPr>
            <p:cNvSpPr/>
            <p:nvPr/>
          </p:nvSpPr>
          <p:spPr>
            <a:xfrm>
              <a:off x="1711196" y="3339549"/>
              <a:ext cx="670338" cy="572835"/>
            </a:xfrm>
            <a:custGeom>
              <a:avLst/>
              <a:gdLst/>
              <a:ahLst/>
              <a:cxnLst/>
              <a:rect l="0" t="0" r="0" b="0"/>
              <a:pathLst>
                <a:path w="2011224" h="1718682">
                  <a:moveTo>
                    <a:pt x="854405" y="1146947"/>
                  </a:moveTo>
                  <a:lnTo>
                    <a:pt x="528952" y="1146947"/>
                  </a:lnTo>
                  <a:lnTo>
                    <a:pt x="528952" y="1146947"/>
                  </a:lnTo>
                  <a:cubicBezTo>
                    <a:pt x="368054" y="1146947"/>
                    <a:pt x="236410" y="1015303"/>
                    <a:pt x="236410" y="850748"/>
                  </a:cubicBezTo>
                  <a:cubicBezTo>
                    <a:pt x="236410" y="686193"/>
                    <a:pt x="360741" y="554549"/>
                    <a:pt x="528952" y="554549"/>
                  </a:cubicBezTo>
                  <a:cubicBezTo>
                    <a:pt x="558206" y="554549"/>
                    <a:pt x="591117" y="561863"/>
                    <a:pt x="627685" y="565520"/>
                  </a:cubicBezTo>
                  <a:lnTo>
                    <a:pt x="689850" y="583804"/>
                  </a:lnTo>
                  <a:lnTo>
                    <a:pt x="708134" y="521639"/>
                  </a:lnTo>
                  <a:cubicBezTo>
                    <a:pt x="766642" y="331486"/>
                    <a:pt x="949481" y="214470"/>
                    <a:pt x="1157917" y="214470"/>
                  </a:cubicBezTo>
                  <a:cubicBezTo>
                    <a:pt x="1410234" y="214470"/>
                    <a:pt x="1604043" y="408279"/>
                    <a:pt x="1604043" y="660596"/>
                  </a:cubicBezTo>
                  <a:cubicBezTo>
                    <a:pt x="1604043" y="700820"/>
                    <a:pt x="1596730" y="741045"/>
                    <a:pt x="1585759" y="781269"/>
                  </a:cubicBezTo>
                  <a:lnTo>
                    <a:pt x="1560162" y="872689"/>
                  </a:lnTo>
                  <a:lnTo>
                    <a:pt x="1658895" y="861718"/>
                  </a:lnTo>
                  <a:cubicBezTo>
                    <a:pt x="1666208" y="861718"/>
                    <a:pt x="1669865" y="861718"/>
                    <a:pt x="1677179" y="861718"/>
                  </a:cubicBezTo>
                  <a:cubicBezTo>
                    <a:pt x="1750314" y="861718"/>
                    <a:pt x="1808822" y="923883"/>
                    <a:pt x="1808822" y="993362"/>
                  </a:cubicBezTo>
                  <a:cubicBezTo>
                    <a:pt x="1808822" y="1062841"/>
                    <a:pt x="1757628" y="1114036"/>
                    <a:pt x="1695462" y="1125006"/>
                  </a:cubicBezTo>
                  <a:cubicBezTo>
                    <a:pt x="1695462" y="1125006"/>
                    <a:pt x="1380980" y="1125006"/>
                    <a:pt x="1370010" y="1125006"/>
                  </a:cubicBezTo>
                  <a:cubicBezTo>
                    <a:pt x="1359039" y="1033587"/>
                    <a:pt x="1311501" y="953138"/>
                    <a:pt x="1249336" y="890973"/>
                  </a:cubicBezTo>
                  <a:cubicBezTo>
                    <a:pt x="1168887" y="810524"/>
                    <a:pt x="1059184" y="762986"/>
                    <a:pt x="945824" y="762986"/>
                  </a:cubicBezTo>
                  <a:cubicBezTo>
                    <a:pt x="865375" y="762986"/>
                    <a:pt x="784926" y="784926"/>
                    <a:pt x="722761" y="825151"/>
                  </a:cubicBezTo>
                  <a:lnTo>
                    <a:pt x="792240" y="934854"/>
                  </a:lnTo>
                  <a:cubicBezTo>
                    <a:pt x="843435" y="905600"/>
                    <a:pt x="894629" y="894629"/>
                    <a:pt x="953138" y="894629"/>
                  </a:cubicBezTo>
                  <a:cubicBezTo>
                    <a:pt x="1033587" y="894629"/>
                    <a:pt x="1114036" y="923883"/>
                    <a:pt x="1165230" y="986049"/>
                  </a:cubicBezTo>
                  <a:cubicBezTo>
                    <a:pt x="1223739" y="1044557"/>
                    <a:pt x="1256650" y="1117692"/>
                    <a:pt x="1256650" y="1198141"/>
                  </a:cubicBezTo>
                  <a:cubicBezTo>
                    <a:pt x="1256650" y="1278590"/>
                    <a:pt x="1227396" y="1359039"/>
                    <a:pt x="1165230" y="1410234"/>
                  </a:cubicBezTo>
                  <a:cubicBezTo>
                    <a:pt x="1106722" y="1472399"/>
                    <a:pt x="1033587" y="1501654"/>
                    <a:pt x="953138" y="1501654"/>
                  </a:cubicBezTo>
                  <a:cubicBezTo>
                    <a:pt x="894629" y="1501654"/>
                    <a:pt x="839778" y="1483370"/>
                    <a:pt x="792240" y="1450459"/>
                  </a:cubicBezTo>
                  <a:lnTo>
                    <a:pt x="722761" y="1560162"/>
                  </a:lnTo>
                  <a:cubicBezTo>
                    <a:pt x="792240" y="1600386"/>
                    <a:pt x="872689" y="1629641"/>
                    <a:pt x="945824" y="1629641"/>
                  </a:cubicBezTo>
                  <a:cubicBezTo>
                    <a:pt x="1059184" y="1629641"/>
                    <a:pt x="1168887" y="1589416"/>
                    <a:pt x="1249336" y="1505310"/>
                  </a:cubicBezTo>
                  <a:cubicBezTo>
                    <a:pt x="1318815" y="1435832"/>
                    <a:pt x="1359039" y="1344412"/>
                    <a:pt x="1370010" y="1249336"/>
                  </a:cubicBezTo>
                  <a:cubicBezTo>
                    <a:pt x="1388293" y="1249336"/>
                    <a:pt x="1702776" y="1249336"/>
                    <a:pt x="1702776" y="1249336"/>
                  </a:cubicBezTo>
                  <a:lnTo>
                    <a:pt x="1710090" y="1249336"/>
                  </a:lnTo>
                  <a:cubicBezTo>
                    <a:pt x="1841733" y="1238366"/>
                    <a:pt x="1940466" y="1125006"/>
                    <a:pt x="1940466" y="986049"/>
                  </a:cubicBezTo>
                  <a:cubicBezTo>
                    <a:pt x="1940466" y="876345"/>
                    <a:pt x="1838077" y="773956"/>
                    <a:pt x="1717403" y="752015"/>
                  </a:cubicBezTo>
                  <a:cubicBezTo>
                    <a:pt x="1724717" y="730075"/>
                    <a:pt x="1724717" y="719104"/>
                    <a:pt x="1724717" y="682536"/>
                  </a:cubicBezTo>
                  <a:cubicBezTo>
                    <a:pt x="1724717" y="360741"/>
                    <a:pt x="1497997" y="104767"/>
                    <a:pt x="1135976" y="104767"/>
                  </a:cubicBezTo>
                  <a:lnTo>
                    <a:pt x="1135976" y="104767"/>
                  </a:lnTo>
                  <a:cubicBezTo>
                    <a:pt x="905600" y="104767"/>
                    <a:pt x="700820" y="236410"/>
                    <a:pt x="616715" y="448503"/>
                  </a:cubicBezTo>
                  <a:cubicBezTo>
                    <a:pt x="587460" y="448503"/>
                    <a:pt x="565520" y="437533"/>
                    <a:pt x="532609" y="437533"/>
                  </a:cubicBezTo>
                  <a:cubicBezTo>
                    <a:pt x="294919" y="433876"/>
                    <a:pt x="104767" y="616715"/>
                    <a:pt x="104767" y="850748"/>
                  </a:cubicBezTo>
                  <a:cubicBezTo>
                    <a:pt x="104767" y="1081125"/>
                    <a:pt x="294919" y="1263963"/>
                    <a:pt x="521639" y="1263963"/>
                  </a:cubicBezTo>
                  <a:lnTo>
                    <a:pt x="880002" y="1263963"/>
                  </a:lnTo>
                  <a:lnTo>
                    <a:pt x="854405" y="1146947"/>
                  </a:lnTo>
                  <a:close/>
                </a:path>
              </a:pathLst>
            </a:custGeom>
            <a:solidFill>
              <a:srgbClr val="004D8A"/>
            </a:solidFill>
            <a:ln w="36386"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23" name="Oval 322">
              <a:extLst>
                <a:ext uri="{FF2B5EF4-FFF2-40B4-BE49-F238E27FC236}">
                  <a16:creationId xmlns:a16="http://schemas.microsoft.com/office/drawing/2014/main" id="{EFBF33CC-7127-4D72-BA96-1F0DBE484C5C}"/>
                </a:ext>
              </a:extLst>
            </p:cNvPr>
            <p:cNvSpPr/>
            <p:nvPr/>
          </p:nvSpPr>
          <p:spPr>
            <a:xfrm>
              <a:off x="1957727" y="367018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315" name="Rectangle: Rounded Corners 314">
            <a:extLst>
              <a:ext uri="{FF2B5EF4-FFF2-40B4-BE49-F238E27FC236}">
                <a16:creationId xmlns:a16="http://schemas.microsoft.com/office/drawing/2014/main" id="{C7D04C0B-6445-4114-A73D-975F735CB5B4}"/>
              </a:ext>
            </a:extLst>
          </p:cNvPr>
          <p:cNvSpPr/>
          <p:nvPr/>
        </p:nvSpPr>
        <p:spPr>
          <a:xfrm>
            <a:off x="4899814" y="3342750"/>
            <a:ext cx="904162" cy="904162"/>
          </a:xfrm>
          <a:prstGeom prst="roundRect">
            <a:avLst/>
          </a:prstGeom>
          <a:noFill/>
          <a:ln w="12700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nvGrpSpPr>
          <p:cNvPr id="317" name="Group 316">
            <a:extLst>
              <a:ext uri="{FF2B5EF4-FFF2-40B4-BE49-F238E27FC236}">
                <a16:creationId xmlns:a16="http://schemas.microsoft.com/office/drawing/2014/main" id="{E0EEDB4A-3E08-4CE2-956C-E299D873D074}"/>
              </a:ext>
            </a:extLst>
          </p:cNvPr>
          <p:cNvGrpSpPr/>
          <p:nvPr/>
        </p:nvGrpSpPr>
        <p:grpSpPr>
          <a:xfrm>
            <a:off x="5102678" y="3581863"/>
            <a:ext cx="498435" cy="425936"/>
            <a:chOff x="1711196" y="3339549"/>
            <a:chExt cx="670338" cy="572835"/>
          </a:xfrm>
        </p:grpSpPr>
        <p:sp>
          <p:nvSpPr>
            <p:cNvPr id="318" name="Freeform: Shape 317">
              <a:extLst>
                <a:ext uri="{FF2B5EF4-FFF2-40B4-BE49-F238E27FC236}">
                  <a16:creationId xmlns:a16="http://schemas.microsoft.com/office/drawing/2014/main" id="{ED6C20B2-9E58-41B2-952B-BEFB38819072}"/>
                </a:ext>
              </a:extLst>
            </p:cNvPr>
            <p:cNvSpPr/>
            <p:nvPr/>
          </p:nvSpPr>
          <p:spPr>
            <a:xfrm>
              <a:off x="1711196" y="3339549"/>
              <a:ext cx="670338" cy="572835"/>
            </a:xfrm>
            <a:custGeom>
              <a:avLst/>
              <a:gdLst/>
              <a:ahLst/>
              <a:cxnLst/>
              <a:rect l="0" t="0" r="0" b="0"/>
              <a:pathLst>
                <a:path w="2011224" h="1718682">
                  <a:moveTo>
                    <a:pt x="854405" y="1146947"/>
                  </a:moveTo>
                  <a:lnTo>
                    <a:pt x="528952" y="1146947"/>
                  </a:lnTo>
                  <a:lnTo>
                    <a:pt x="528952" y="1146947"/>
                  </a:lnTo>
                  <a:cubicBezTo>
                    <a:pt x="368054" y="1146947"/>
                    <a:pt x="236410" y="1015303"/>
                    <a:pt x="236410" y="850748"/>
                  </a:cubicBezTo>
                  <a:cubicBezTo>
                    <a:pt x="236410" y="686193"/>
                    <a:pt x="360741" y="554549"/>
                    <a:pt x="528952" y="554549"/>
                  </a:cubicBezTo>
                  <a:cubicBezTo>
                    <a:pt x="558206" y="554549"/>
                    <a:pt x="591117" y="561863"/>
                    <a:pt x="627685" y="565520"/>
                  </a:cubicBezTo>
                  <a:lnTo>
                    <a:pt x="689850" y="583804"/>
                  </a:lnTo>
                  <a:lnTo>
                    <a:pt x="708134" y="521639"/>
                  </a:lnTo>
                  <a:cubicBezTo>
                    <a:pt x="766642" y="331486"/>
                    <a:pt x="949481" y="214470"/>
                    <a:pt x="1157917" y="214470"/>
                  </a:cubicBezTo>
                  <a:cubicBezTo>
                    <a:pt x="1410234" y="214470"/>
                    <a:pt x="1604043" y="408279"/>
                    <a:pt x="1604043" y="660596"/>
                  </a:cubicBezTo>
                  <a:cubicBezTo>
                    <a:pt x="1604043" y="700820"/>
                    <a:pt x="1596730" y="741045"/>
                    <a:pt x="1585759" y="781269"/>
                  </a:cubicBezTo>
                  <a:lnTo>
                    <a:pt x="1560162" y="872689"/>
                  </a:lnTo>
                  <a:lnTo>
                    <a:pt x="1658895" y="861718"/>
                  </a:lnTo>
                  <a:cubicBezTo>
                    <a:pt x="1666208" y="861718"/>
                    <a:pt x="1669865" y="861718"/>
                    <a:pt x="1677179" y="861718"/>
                  </a:cubicBezTo>
                  <a:cubicBezTo>
                    <a:pt x="1750314" y="861718"/>
                    <a:pt x="1808822" y="923883"/>
                    <a:pt x="1808822" y="993362"/>
                  </a:cubicBezTo>
                  <a:cubicBezTo>
                    <a:pt x="1808822" y="1062841"/>
                    <a:pt x="1757628" y="1114036"/>
                    <a:pt x="1695462" y="1125006"/>
                  </a:cubicBezTo>
                  <a:cubicBezTo>
                    <a:pt x="1695462" y="1125006"/>
                    <a:pt x="1380980" y="1125006"/>
                    <a:pt x="1370010" y="1125006"/>
                  </a:cubicBezTo>
                  <a:cubicBezTo>
                    <a:pt x="1359039" y="1033587"/>
                    <a:pt x="1311501" y="953138"/>
                    <a:pt x="1249336" y="890973"/>
                  </a:cubicBezTo>
                  <a:cubicBezTo>
                    <a:pt x="1168887" y="810524"/>
                    <a:pt x="1059184" y="762986"/>
                    <a:pt x="945824" y="762986"/>
                  </a:cubicBezTo>
                  <a:cubicBezTo>
                    <a:pt x="865375" y="762986"/>
                    <a:pt x="784926" y="784926"/>
                    <a:pt x="722761" y="825151"/>
                  </a:cubicBezTo>
                  <a:lnTo>
                    <a:pt x="792240" y="934854"/>
                  </a:lnTo>
                  <a:cubicBezTo>
                    <a:pt x="843435" y="905600"/>
                    <a:pt x="894629" y="894629"/>
                    <a:pt x="953138" y="894629"/>
                  </a:cubicBezTo>
                  <a:cubicBezTo>
                    <a:pt x="1033587" y="894629"/>
                    <a:pt x="1114036" y="923883"/>
                    <a:pt x="1165230" y="986049"/>
                  </a:cubicBezTo>
                  <a:cubicBezTo>
                    <a:pt x="1223739" y="1044557"/>
                    <a:pt x="1256650" y="1117692"/>
                    <a:pt x="1256650" y="1198141"/>
                  </a:cubicBezTo>
                  <a:cubicBezTo>
                    <a:pt x="1256650" y="1278590"/>
                    <a:pt x="1227396" y="1359039"/>
                    <a:pt x="1165230" y="1410234"/>
                  </a:cubicBezTo>
                  <a:cubicBezTo>
                    <a:pt x="1106722" y="1472399"/>
                    <a:pt x="1033587" y="1501654"/>
                    <a:pt x="953138" y="1501654"/>
                  </a:cubicBezTo>
                  <a:cubicBezTo>
                    <a:pt x="894629" y="1501654"/>
                    <a:pt x="839778" y="1483370"/>
                    <a:pt x="792240" y="1450459"/>
                  </a:cubicBezTo>
                  <a:lnTo>
                    <a:pt x="722761" y="1560162"/>
                  </a:lnTo>
                  <a:cubicBezTo>
                    <a:pt x="792240" y="1600386"/>
                    <a:pt x="872689" y="1629641"/>
                    <a:pt x="945824" y="1629641"/>
                  </a:cubicBezTo>
                  <a:cubicBezTo>
                    <a:pt x="1059184" y="1629641"/>
                    <a:pt x="1168887" y="1589416"/>
                    <a:pt x="1249336" y="1505310"/>
                  </a:cubicBezTo>
                  <a:cubicBezTo>
                    <a:pt x="1318815" y="1435832"/>
                    <a:pt x="1359039" y="1344412"/>
                    <a:pt x="1370010" y="1249336"/>
                  </a:cubicBezTo>
                  <a:cubicBezTo>
                    <a:pt x="1388293" y="1249336"/>
                    <a:pt x="1702776" y="1249336"/>
                    <a:pt x="1702776" y="1249336"/>
                  </a:cubicBezTo>
                  <a:lnTo>
                    <a:pt x="1710090" y="1249336"/>
                  </a:lnTo>
                  <a:cubicBezTo>
                    <a:pt x="1841733" y="1238366"/>
                    <a:pt x="1940466" y="1125006"/>
                    <a:pt x="1940466" y="986049"/>
                  </a:cubicBezTo>
                  <a:cubicBezTo>
                    <a:pt x="1940466" y="876345"/>
                    <a:pt x="1838077" y="773956"/>
                    <a:pt x="1717403" y="752015"/>
                  </a:cubicBezTo>
                  <a:cubicBezTo>
                    <a:pt x="1724717" y="730075"/>
                    <a:pt x="1724717" y="719104"/>
                    <a:pt x="1724717" y="682536"/>
                  </a:cubicBezTo>
                  <a:cubicBezTo>
                    <a:pt x="1724717" y="360741"/>
                    <a:pt x="1497997" y="104767"/>
                    <a:pt x="1135976" y="104767"/>
                  </a:cubicBezTo>
                  <a:lnTo>
                    <a:pt x="1135976" y="104767"/>
                  </a:lnTo>
                  <a:cubicBezTo>
                    <a:pt x="905600" y="104767"/>
                    <a:pt x="700820" y="236410"/>
                    <a:pt x="616715" y="448503"/>
                  </a:cubicBezTo>
                  <a:cubicBezTo>
                    <a:pt x="587460" y="448503"/>
                    <a:pt x="565520" y="437533"/>
                    <a:pt x="532609" y="437533"/>
                  </a:cubicBezTo>
                  <a:cubicBezTo>
                    <a:pt x="294919" y="433876"/>
                    <a:pt x="104767" y="616715"/>
                    <a:pt x="104767" y="850748"/>
                  </a:cubicBezTo>
                  <a:cubicBezTo>
                    <a:pt x="104767" y="1081125"/>
                    <a:pt x="294919" y="1263963"/>
                    <a:pt x="521639" y="1263963"/>
                  </a:cubicBezTo>
                  <a:lnTo>
                    <a:pt x="880002" y="1263963"/>
                  </a:lnTo>
                  <a:lnTo>
                    <a:pt x="854405" y="1146947"/>
                  </a:lnTo>
                  <a:close/>
                </a:path>
              </a:pathLst>
            </a:custGeom>
            <a:solidFill>
              <a:srgbClr val="004D8A"/>
            </a:solidFill>
            <a:ln w="36386"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19" name="Oval 318">
              <a:extLst>
                <a:ext uri="{FF2B5EF4-FFF2-40B4-BE49-F238E27FC236}">
                  <a16:creationId xmlns:a16="http://schemas.microsoft.com/office/drawing/2014/main" id="{CF9779EF-1CDB-4A7F-B6F4-35FED80D4109}"/>
                </a:ext>
              </a:extLst>
            </p:cNvPr>
            <p:cNvSpPr/>
            <p:nvPr/>
          </p:nvSpPr>
          <p:spPr>
            <a:xfrm>
              <a:off x="1957727" y="367018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296" name="Oval 295">
            <a:extLst>
              <a:ext uri="{FF2B5EF4-FFF2-40B4-BE49-F238E27FC236}">
                <a16:creationId xmlns:a16="http://schemas.microsoft.com/office/drawing/2014/main" id="{44CCAFFD-576A-4B6D-9AFD-EC0C9D5A8A95}"/>
              </a:ext>
            </a:extLst>
          </p:cNvPr>
          <p:cNvSpPr/>
          <p:nvPr/>
        </p:nvSpPr>
        <p:spPr>
          <a:xfrm>
            <a:off x="7099600" y="4233129"/>
            <a:ext cx="113020" cy="11302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97" name="Oval 296">
            <a:extLst>
              <a:ext uri="{FF2B5EF4-FFF2-40B4-BE49-F238E27FC236}">
                <a16:creationId xmlns:a16="http://schemas.microsoft.com/office/drawing/2014/main" id="{F8C4B6A6-D2F9-4F4C-926D-0ED14D1C918A}"/>
              </a:ext>
            </a:extLst>
          </p:cNvPr>
          <p:cNvSpPr/>
          <p:nvPr/>
        </p:nvSpPr>
        <p:spPr>
          <a:xfrm>
            <a:off x="7406802" y="4130339"/>
            <a:ext cx="113020" cy="11302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98" name="Oval 297">
            <a:extLst>
              <a:ext uri="{FF2B5EF4-FFF2-40B4-BE49-F238E27FC236}">
                <a16:creationId xmlns:a16="http://schemas.microsoft.com/office/drawing/2014/main" id="{A9BC705C-8204-4A85-8543-303CCE647E60}"/>
              </a:ext>
            </a:extLst>
          </p:cNvPr>
          <p:cNvSpPr/>
          <p:nvPr/>
        </p:nvSpPr>
        <p:spPr>
          <a:xfrm>
            <a:off x="7315163" y="4192888"/>
            <a:ext cx="113020" cy="11302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99" name="Oval 298">
            <a:extLst>
              <a:ext uri="{FF2B5EF4-FFF2-40B4-BE49-F238E27FC236}">
                <a16:creationId xmlns:a16="http://schemas.microsoft.com/office/drawing/2014/main" id="{3549E006-B606-43D4-AB49-13D8DE590BBE}"/>
              </a:ext>
            </a:extLst>
          </p:cNvPr>
          <p:cNvSpPr/>
          <p:nvPr/>
        </p:nvSpPr>
        <p:spPr>
          <a:xfrm>
            <a:off x="7208009" y="4225372"/>
            <a:ext cx="113020" cy="11302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00" name="Oval 299">
            <a:extLst>
              <a:ext uri="{FF2B5EF4-FFF2-40B4-BE49-F238E27FC236}">
                <a16:creationId xmlns:a16="http://schemas.microsoft.com/office/drawing/2014/main" id="{82FBD4F4-B404-42AB-995E-A95988DC68FF}"/>
              </a:ext>
            </a:extLst>
          </p:cNvPr>
          <p:cNvSpPr/>
          <p:nvPr/>
        </p:nvSpPr>
        <p:spPr>
          <a:xfrm flipH="1">
            <a:off x="6884493" y="4192888"/>
            <a:ext cx="113020" cy="11302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01" name="Oval 300">
            <a:extLst>
              <a:ext uri="{FF2B5EF4-FFF2-40B4-BE49-F238E27FC236}">
                <a16:creationId xmlns:a16="http://schemas.microsoft.com/office/drawing/2014/main" id="{1BD0A179-E133-407F-A02E-039A45FB2A6F}"/>
              </a:ext>
            </a:extLst>
          </p:cNvPr>
          <p:cNvSpPr/>
          <p:nvPr/>
        </p:nvSpPr>
        <p:spPr>
          <a:xfrm flipH="1">
            <a:off x="6991647" y="4225372"/>
            <a:ext cx="113020" cy="11302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02" name="Oval 301">
            <a:extLst>
              <a:ext uri="{FF2B5EF4-FFF2-40B4-BE49-F238E27FC236}">
                <a16:creationId xmlns:a16="http://schemas.microsoft.com/office/drawing/2014/main" id="{C32E8CE3-7A3F-4843-9364-1CC79F1A834B}"/>
              </a:ext>
            </a:extLst>
          </p:cNvPr>
          <p:cNvSpPr/>
          <p:nvPr/>
        </p:nvSpPr>
        <p:spPr>
          <a:xfrm>
            <a:off x="7262262" y="4099267"/>
            <a:ext cx="113020" cy="11302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03" name="Oval 302">
            <a:extLst>
              <a:ext uri="{FF2B5EF4-FFF2-40B4-BE49-F238E27FC236}">
                <a16:creationId xmlns:a16="http://schemas.microsoft.com/office/drawing/2014/main" id="{0916C4B7-B2A4-43BC-AD86-1FC36D640C1F}"/>
              </a:ext>
            </a:extLst>
          </p:cNvPr>
          <p:cNvSpPr/>
          <p:nvPr/>
        </p:nvSpPr>
        <p:spPr>
          <a:xfrm>
            <a:off x="7054389" y="4133907"/>
            <a:ext cx="113020" cy="11302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04" name="Oval 303">
            <a:extLst>
              <a:ext uri="{FF2B5EF4-FFF2-40B4-BE49-F238E27FC236}">
                <a16:creationId xmlns:a16="http://schemas.microsoft.com/office/drawing/2014/main" id="{C1C00D8E-B664-4C28-97CC-358EA471A51B}"/>
              </a:ext>
            </a:extLst>
          </p:cNvPr>
          <p:cNvSpPr/>
          <p:nvPr/>
        </p:nvSpPr>
        <p:spPr>
          <a:xfrm>
            <a:off x="7158868" y="4127312"/>
            <a:ext cx="113020" cy="11302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05" name="Oval 304">
            <a:extLst>
              <a:ext uri="{FF2B5EF4-FFF2-40B4-BE49-F238E27FC236}">
                <a16:creationId xmlns:a16="http://schemas.microsoft.com/office/drawing/2014/main" id="{97FC5589-A393-4F1E-B6ED-814EE967678E}"/>
              </a:ext>
            </a:extLst>
          </p:cNvPr>
          <p:cNvSpPr/>
          <p:nvPr/>
        </p:nvSpPr>
        <p:spPr>
          <a:xfrm>
            <a:off x="7349404" y="4034222"/>
            <a:ext cx="113020" cy="11302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06" name="Oval 305">
            <a:extLst>
              <a:ext uri="{FF2B5EF4-FFF2-40B4-BE49-F238E27FC236}">
                <a16:creationId xmlns:a16="http://schemas.microsoft.com/office/drawing/2014/main" id="{D29343F4-B2EB-4D1A-9550-470B91DFC7C2}"/>
              </a:ext>
            </a:extLst>
          </p:cNvPr>
          <p:cNvSpPr/>
          <p:nvPr/>
        </p:nvSpPr>
        <p:spPr>
          <a:xfrm>
            <a:off x="6945787" y="4113109"/>
            <a:ext cx="113020" cy="11302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07" name="Oval 306">
            <a:extLst>
              <a:ext uri="{FF2B5EF4-FFF2-40B4-BE49-F238E27FC236}">
                <a16:creationId xmlns:a16="http://schemas.microsoft.com/office/drawing/2014/main" id="{9A77CC9A-2C2A-40D4-AF14-37A429C958C9}"/>
              </a:ext>
            </a:extLst>
          </p:cNvPr>
          <p:cNvSpPr/>
          <p:nvPr/>
        </p:nvSpPr>
        <p:spPr>
          <a:xfrm>
            <a:off x="7210248" y="4008624"/>
            <a:ext cx="113020" cy="11302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08" name="Oval 307">
            <a:extLst>
              <a:ext uri="{FF2B5EF4-FFF2-40B4-BE49-F238E27FC236}">
                <a16:creationId xmlns:a16="http://schemas.microsoft.com/office/drawing/2014/main" id="{81F511E9-E2A2-430A-B427-36FBCC028513}"/>
              </a:ext>
            </a:extLst>
          </p:cNvPr>
          <p:cNvSpPr/>
          <p:nvPr/>
        </p:nvSpPr>
        <p:spPr>
          <a:xfrm>
            <a:off x="7103828" y="4032962"/>
            <a:ext cx="113020" cy="11302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09" name="Flowchart: Magnetic Disk 308">
            <a:extLst>
              <a:ext uri="{FF2B5EF4-FFF2-40B4-BE49-F238E27FC236}">
                <a16:creationId xmlns:a16="http://schemas.microsoft.com/office/drawing/2014/main" id="{F0817B63-43DD-48A3-8027-62531FCAD1EF}"/>
              </a:ext>
            </a:extLst>
          </p:cNvPr>
          <p:cNvSpPr/>
          <p:nvPr/>
        </p:nvSpPr>
        <p:spPr>
          <a:xfrm>
            <a:off x="6772667" y="3256981"/>
            <a:ext cx="766885" cy="1105592"/>
          </a:xfrm>
          <a:prstGeom prst="flowChartMagneticDisk">
            <a:avLst/>
          </a:pr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nvGrpSpPr>
          <p:cNvPr id="310" name="Group 309">
            <a:extLst>
              <a:ext uri="{FF2B5EF4-FFF2-40B4-BE49-F238E27FC236}">
                <a16:creationId xmlns:a16="http://schemas.microsoft.com/office/drawing/2014/main" id="{0DDD4CFB-5D0C-471B-A4BC-0DBFE7FF548D}"/>
              </a:ext>
            </a:extLst>
          </p:cNvPr>
          <p:cNvGrpSpPr/>
          <p:nvPr/>
        </p:nvGrpSpPr>
        <p:grpSpPr>
          <a:xfrm>
            <a:off x="6589274" y="3697591"/>
            <a:ext cx="361665" cy="361665"/>
            <a:chOff x="7707356" y="2054306"/>
            <a:chExt cx="438912" cy="438912"/>
          </a:xfrm>
        </p:grpSpPr>
        <p:sp>
          <p:nvSpPr>
            <p:cNvPr id="313" name="Rectangle 312">
              <a:extLst>
                <a:ext uri="{FF2B5EF4-FFF2-40B4-BE49-F238E27FC236}">
                  <a16:creationId xmlns:a16="http://schemas.microsoft.com/office/drawing/2014/main" id="{D785115B-3BEB-468D-8B74-BB284D91D774}"/>
                </a:ext>
              </a:extLst>
            </p:cNvPr>
            <p:cNvSpPr/>
            <p:nvPr/>
          </p:nvSpPr>
          <p:spPr>
            <a:xfrm>
              <a:off x="7707356" y="2054306"/>
              <a:ext cx="438912" cy="43891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314" name="Graphic 87">
              <a:extLst>
                <a:ext uri="{FF2B5EF4-FFF2-40B4-BE49-F238E27FC236}">
                  <a16:creationId xmlns:a16="http://schemas.microsoft.com/office/drawing/2014/main" id="{F162CB3B-2ADB-4C91-B5D6-238C315E69D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743932" y="2090882"/>
              <a:ext cx="365760" cy="365760"/>
            </a:xfrm>
            <a:prstGeom prst="rect">
              <a:avLst/>
            </a:prstGeom>
          </p:spPr>
        </p:pic>
      </p:grpSp>
      <p:sp>
        <p:nvSpPr>
          <p:cNvPr id="311" name="Rectangle 310">
            <a:extLst>
              <a:ext uri="{FF2B5EF4-FFF2-40B4-BE49-F238E27FC236}">
                <a16:creationId xmlns:a16="http://schemas.microsoft.com/office/drawing/2014/main" id="{1C20AEE7-5253-49F9-B5CE-758FB017232D}"/>
              </a:ext>
            </a:extLst>
          </p:cNvPr>
          <p:cNvSpPr/>
          <p:nvPr/>
        </p:nvSpPr>
        <p:spPr>
          <a:xfrm>
            <a:off x="6948098" y="3169708"/>
            <a:ext cx="416025" cy="27735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54" name="Arc 253">
            <a:extLst>
              <a:ext uri="{FF2B5EF4-FFF2-40B4-BE49-F238E27FC236}">
                <a16:creationId xmlns:a16="http://schemas.microsoft.com/office/drawing/2014/main" id="{5795D4BA-C998-496D-BF56-5816C066A568}"/>
              </a:ext>
            </a:extLst>
          </p:cNvPr>
          <p:cNvSpPr/>
          <p:nvPr/>
        </p:nvSpPr>
        <p:spPr>
          <a:xfrm>
            <a:off x="5605587" y="2534682"/>
            <a:ext cx="1558988" cy="1400619"/>
          </a:xfrm>
          <a:prstGeom prst="arc">
            <a:avLst>
              <a:gd name="adj1" fmla="val 10857285"/>
              <a:gd name="adj2" fmla="val 21545733"/>
            </a:avLst>
          </a:prstGeom>
          <a:ln w="127000">
            <a:solidFill>
              <a:srgbClr val="0078D7"/>
            </a:solidFill>
            <a:prstDash val="solid"/>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p>
        </p:txBody>
      </p:sp>
      <p:grpSp>
        <p:nvGrpSpPr>
          <p:cNvPr id="256" name="Group 255">
            <a:extLst>
              <a:ext uri="{FF2B5EF4-FFF2-40B4-BE49-F238E27FC236}">
                <a16:creationId xmlns:a16="http://schemas.microsoft.com/office/drawing/2014/main" id="{4C4386BC-1B5E-4681-93FE-4A0E58E759A1}"/>
              </a:ext>
            </a:extLst>
          </p:cNvPr>
          <p:cNvGrpSpPr/>
          <p:nvPr/>
        </p:nvGrpSpPr>
        <p:grpSpPr>
          <a:xfrm>
            <a:off x="8934691" y="3342750"/>
            <a:ext cx="904162" cy="904162"/>
            <a:chOff x="3207017" y="2968487"/>
            <a:chExt cx="1097280" cy="1097280"/>
          </a:xfrm>
        </p:grpSpPr>
        <p:sp>
          <p:nvSpPr>
            <p:cNvPr id="289" name="Rectangle: Rounded Corners 288">
              <a:extLst>
                <a:ext uri="{FF2B5EF4-FFF2-40B4-BE49-F238E27FC236}">
                  <a16:creationId xmlns:a16="http://schemas.microsoft.com/office/drawing/2014/main" id="{4A5BBF59-84CB-4263-A5DA-9386E2E87498}"/>
                </a:ext>
              </a:extLst>
            </p:cNvPr>
            <p:cNvSpPr/>
            <p:nvPr/>
          </p:nvSpPr>
          <p:spPr>
            <a:xfrm>
              <a:off x="3207017" y="2968487"/>
              <a:ext cx="1097280" cy="1097280"/>
            </a:xfrm>
            <a:prstGeom prst="roundRect">
              <a:avLst/>
            </a:prstGeom>
            <a:noFill/>
            <a:ln w="12700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91" name="Oval 290">
              <a:extLst>
                <a:ext uri="{FF2B5EF4-FFF2-40B4-BE49-F238E27FC236}">
                  <a16:creationId xmlns:a16="http://schemas.microsoft.com/office/drawing/2014/main" id="{D827CA13-5434-42F3-8E7B-F7CA9DDD77C7}"/>
                </a:ext>
              </a:extLst>
            </p:cNvPr>
            <p:cNvSpPr/>
            <p:nvPr/>
          </p:nvSpPr>
          <p:spPr>
            <a:xfrm>
              <a:off x="3687077" y="3448547"/>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257" name="Rectangle 256">
            <a:extLst>
              <a:ext uri="{FF2B5EF4-FFF2-40B4-BE49-F238E27FC236}">
                <a16:creationId xmlns:a16="http://schemas.microsoft.com/office/drawing/2014/main" id="{FF54E4DA-25C2-4EDB-9FC9-0A56D30BF927}"/>
              </a:ext>
            </a:extLst>
          </p:cNvPr>
          <p:cNvSpPr/>
          <p:nvPr/>
        </p:nvSpPr>
        <p:spPr>
          <a:xfrm>
            <a:off x="7464787" y="3682974"/>
            <a:ext cx="145199" cy="25900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cxnSp>
        <p:nvCxnSpPr>
          <p:cNvPr id="258" name="Connector: Elbow 257">
            <a:extLst>
              <a:ext uri="{FF2B5EF4-FFF2-40B4-BE49-F238E27FC236}">
                <a16:creationId xmlns:a16="http://schemas.microsoft.com/office/drawing/2014/main" id="{346DC6E4-6654-4E55-8456-2F546FB3519B}"/>
              </a:ext>
            </a:extLst>
          </p:cNvPr>
          <p:cNvCxnSpPr>
            <a:cxnSpLocks/>
          </p:cNvCxnSpPr>
          <p:nvPr/>
        </p:nvCxnSpPr>
        <p:spPr>
          <a:xfrm rot="5400000" flipH="1" flipV="1">
            <a:off x="7908695" y="3064113"/>
            <a:ext cx="161624" cy="1658335"/>
          </a:xfrm>
          <a:prstGeom prst="bentConnector2">
            <a:avLst/>
          </a:prstGeom>
          <a:ln w="57150">
            <a:solidFill>
              <a:srgbClr val="A8A9AD"/>
            </a:solidFill>
            <a:tailEnd type="arrow" w="lg" len="med"/>
          </a:ln>
        </p:spPr>
        <p:style>
          <a:lnRef idx="1">
            <a:schemeClr val="accent1"/>
          </a:lnRef>
          <a:fillRef idx="0">
            <a:schemeClr val="accent1"/>
          </a:fillRef>
          <a:effectRef idx="0">
            <a:schemeClr val="accent1"/>
          </a:effectRef>
          <a:fontRef idx="minor">
            <a:schemeClr val="tx1"/>
          </a:fontRef>
        </p:style>
      </p:cxnSp>
      <p:grpSp>
        <p:nvGrpSpPr>
          <p:cNvPr id="259" name="Group 258">
            <a:extLst>
              <a:ext uri="{FF2B5EF4-FFF2-40B4-BE49-F238E27FC236}">
                <a16:creationId xmlns:a16="http://schemas.microsoft.com/office/drawing/2014/main" id="{E354C7ED-3D24-418F-98BE-D42E3499E926}"/>
              </a:ext>
            </a:extLst>
          </p:cNvPr>
          <p:cNvGrpSpPr/>
          <p:nvPr/>
        </p:nvGrpSpPr>
        <p:grpSpPr>
          <a:xfrm>
            <a:off x="7986247" y="3696019"/>
            <a:ext cx="226040" cy="226040"/>
            <a:chOff x="8093362" y="2108175"/>
            <a:chExt cx="274320" cy="274320"/>
          </a:xfrm>
        </p:grpSpPr>
        <p:sp>
          <p:nvSpPr>
            <p:cNvPr id="287" name="Oval 286">
              <a:extLst>
                <a:ext uri="{FF2B5EF4-FFF2-40B4-BE49-F238E27FC236}">
                  <a16:creationId xmlns:a16="http://schemas.microsoft.com/office/drawing/2014/main" id="{7A1F4318-F6C7-4D8C-B973-E2E9808168E6}"/>
                </a:ext>
              </a:extLst>
            </p:cNvPr>
            <p:cNvSpPr/>
            <p:nvPr/>
          </p:nvSpPr>
          <p:spPr>
            <a:xfrm>
              <a:off x="8093362" y="2108175"/>
              <a:ext cx="274320" cy="27432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88" name="Oval 287">
              <a:extLst>
                <a:ext uri="{FF2B5EF4-FFF2-40B4-BE49-F238E27FC236}">
                  <a16:creationId xmlns:a16="http://schemas.microsoft.com/office/drawing/2014/main" id="{BDA6F706-E4BC-4696-976C-239DC0EFB27E}"/>
                </a:ext>
              </a:extLst>
            </p:cNvPr>
            <p:cNvSpPr/>
            <p:nvPr/>
          </p:nvSpPr>
          <p:spPr>
            <a:xfrm>
              <a:off x="8161942" y="217675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cxnSp>
        <p:nvCxnSpPr>
          <p:cNvPr id="262" name="Straight Arrow Connector 261">
            <a:extLst>
              <a:ext uri="{FF2B5EF4-FFF2-40B4-BE49-F238E27FC236}">
                <a16:creationId xmlns:a16="http://schemas.microsoft.com/office/drawing/2014/main" id="{5D38FE5E-6467-44FA-AC52-80A71955E7C6}"/>
              </a:ext>
            </a:extLst>
          </p:cNvPr>
          <p:cNvCxnSpPr>
            <a:cxnSpLocks/>
          </p:cNvCxnSpPr>
          <p:nvPr/>
        </p:nvCxnSpPr>
        <p:spPr>
          <a:xfrm>
            <a:off x="9967558" y="3812402"/>
            <a:ext cx="1362430" cy="0"/>
          </a:xfrm>
          <a:prstGeom prst="straightConnector1">
            <a:avLst/>
          </a:prstGeom>
          <a:ln w="127000">
            <a:solidFill>
              <a:srgbClr val="0078D7"/>
            </a:solidFill>
            <a:prstDash val="solid"/>
            <a:headEnd w="med" len="med"/>
            <a:tailEnd type="none" w="lg" len="med"/>
          </a:ln>
        </p:spPr>
        <p:style>
          <a:lnRef idx="1">
            <a:schemeClr val="accent1"/>
          </a:lnRef>
          <a:fillRef idx="0">
            <a:schemeClr val="accent1"/>
          </a:fillRef>
          <a:effectRef idx="0">
            <a:schemeClr val="accent1"/>
          </a:effectRef>
          <a:fontRef idx="minor">
            <a:schemeClr val="tx1"/>
          </a:fontRef>
        </p:style>
      </p:cxnSp>
      <p:sp>
        <p:nvSpPr>
          <p:cNvPr id="263" name="Rectangle 262">
            <a:extLst>
              <a:ext uri="{FF2B5EF4-FFF2-40B4-BE49-F238E27FC236}">
                <a16:creationId xmlns:a16="http://schemas.microsoft.com/office/drawing/2014/main" id="{9DD8AC25-7D68-47AF-8BED-FFE34DB447C3}"/>
              </a:ext>
            </a:extLst>
          </p:cNvPr>
          <p:cNvSpPr/>
          <p:nvPr/>
        </p:nvSpPr>
        <p:spPr>
          <a:xfrm>
            <a:off x="10819194" y="3711954"/>
            <a:ext cx="221845" cy="19876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64" name="Left Bracket 263">
            <a:extLst>
              <a:ext uri="{FF2B5EF4-FFF2-40B4-BE49-F238E27FC236}">
                <a16:creationId xmlns:a16="http://schemas.microsoft.com/office/drawing/2014/main" id="{DF6171D8-3551-47BC-9ACF-201DADF1911A}"/>
              </a:ext>
            </a:extLst>
          </p:cNvPr>
          <p:cNvSpPr/>
          <p:nvPr/>
        </p:nvSpPr>
        <p:spPr>
          <a:xfrm>
            <a:off x="10930873" y="2895137"/>
            <a:ext cx="373852" cy="1838462"/>
          </a:xfrm>
          <a:prstGeom prst="leftBracket">
            <a:avLst/>
          </a:prstGeom>
          <a:ln w="127000">
            <a:solidFill>
              <a:srgbClr val="0078D7"/>
            </a:solidFill>
            <a:prstDash val="solid"/>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p>
        </p:txBody>
      </p:sp>
      <p:sp>
        <p:nvSpPr>
          <p:cNvPr id="285" name="Rectangle 284">
            <a:extLst>
              <a:ext uri="{FF2B5EF4-FFF2-40B4-BE49-F238E27FC236}">
                <a16:creationId xmlns:a16="http://schemas.microsoft.com/office/drawing/2014/main" id="{16E4A637-AA14-429A-8635-EE71D1391A91}"/>
              </a:ext>
            </a:extLst>
          </p:cNvPr>
          <p:cNvSpPr/>
          <p:nvPr/>
        </p:nvSpPr>
        <p:spPr>
          <a:xfrm>
            <a:off x="10182062" y="3584855"/>
            <a:ext cx="431344" cy="43134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nvGrpSpPr>
          <p:cNvPr id="7" name="Group 6">
            <a:extLst>
              <a:ext uri="{FF2B5EF4-FFF2-40B4-BE49-F238E27FC236}">
                <a16:creationId xmlns:a16="http://schemas.microsoft.com/office/drawing/2014/main" id="{CA327991-10CA-458A-9670-B01ECE97FE10}"/>
              </a:ext>
            </a:extLst>
          </p:cNvPr>
          <p:cNvGrpSpPr/>
          <p:nvPr/>
        </p:nvGrpSpPr>
        <p:grpSpPr>
          <a:xfrm>
            <a:off x="10190603" y="3701425"/>
            <a:ext cx="354829" cy="312054"/>
            <a:chOff x="10104172" y="3660484"/>
            <a:chExt cx="354829" cy="312054"/>
          </a:xfrm>
        </p:grpSpPr>
        <p:pic>
          <p:nvPicPr>
            <p:cNvPr id="286" name="Graphic 128">
              <a:extLst>
                <a:ext uri="{FF2B5EF4-FFF2-40B4-BE49-F238E27FC236}">
                  <a16:creationId xmlns:a16="http://schemas.microsoft.com/office/drawing/2014/main" id="{B68C87EA-E246-4AA2-B7C1-40FA54305013}"/>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157613" y="3660484"/>
              <a:ext cx="301388" cy="301388"/>
            </a:xfrm>
            <a:prstGeom prst="rect">
              <a:avLst/>
            </a:prstGeom>
          </p:spPr>
        </p:pic>
        <p:sp>
          <p:nvSpPr>
            <p:cNvPr id="266" name="Oval 265">
              <a:extLst>
                <a:ext uri="{FF2B5EF4-FFF2-40B4-BE49-F238E27FC236}">
                  <a16:creationId xmlns:a16="http://schemas.microsoft.com/office/drawing/2014/main" id="{8B76886C-CCB6-4A2B-9C64-5CEDBAD9A38A}"/>
                </a:ext>
              </a:extLst>
            </p:cNvPr>
            <p:cNvSpPr/>
            <p:nvPr/>
          </p:nvSpPr>
          <p:spPr>
            <a:xfrm>
              <a:off x="10104172" y="3859518"/>
              <a:ext cx="113020" cy="11302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grpSp>
        <p:nvGrpSpPr>
          <p:cNvPr id="267" name="Group 266">
            <a:extLst>
              <a:ext uri="{FF2B5EF4-FFF2-40B4-BE49-F238E27FC236}">
                <a16:creationId xmlns:a16="http://schemas.microsoft.com/office/drawing/2014/main" id="{EE74599E-64D7-400D-AB07-6BB10C418E13}"/>
              </a:ext>
            </a:extLst>
          </p:cNvPr>
          <p:cNvGrpSpPr/>
          <p:nvPr/>
        </p:nvGrpSpPr>
        <p:grpSpPr>
          <a:xfrm>
            <a:off x="11562488" y="4369262"/>
            <a:ext cx="440698" cy="726556"/>
            <a:chOff x="11023961" y="4214250"/>
            <a:chExt cx="534826" cy="881740"/>
          </a:xfrm>
        </p:grpSpPr>
        <p:sp>
          <p:nvSpPr>
            <p:cNvPr id="280" name="Rectangle: Rounded Corners 279">
              <a:extLst>
                <a:ext uri="{FF2B5EF4-FFF2-40B4-BE49-F238E27FC236}">
                  <a16:creationId xmlns:a16="http://schemas.microsoft.com/office/drawing/2014/main" id="{F09A9347-D870-4D81-8A9F-DA94A32E0C2A}"/>
                </a:ext>
              </a:extLst>
            </p:cNvPr>
            <p:cNvSpPr/>
            <p:nvPr/>
          </p:nvSpPr>
          <p:spPr>
            <a:xfrm>
              <a:off x="11023961" y="4214250"/>
              <a:ext cx="534826" cy="881740"/>
            </a:xfrm>
            <a:prstGeom prst="roundRect">
              <a:avLst>
                <a:gd name="adj" fmla="val 9391"/>
              </a:avLst>
            </a:prstGeom>
            <a:noFill/>
            <a:ln w="28575">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81" name="Oval 280">
              <a:extLst>
                <a:ext uri="{FF2B5EF4-FFF2-40B4-BE49-F238E27FC236}">
                  <a16:creationId xmlns:a16="http://schemas.microsoft.com/office/drawing/2014/main" id="{3530BCD6-805A-42F9-9E33-D68F7CB5DEB6}"/>
                </a:ext>
              </a:extLst>
            </p:cNvPr>
            <p:cNvSpPr/>
            <p:nvPr/>
          </p:nvSpPr>
          <p:spPr>
            <a:xfrm>
              <a:off x="11246061" y="4917092"/>
              <a:ext cx="94270" cy="94270"/>
            </a:xfrm>
            <a:prstGeom prst="ellipse">
              <a:avLst/>
            </a:prstGeom>
            <a:noFill/>
            <a:ln w="28575">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cxnSp>
          <p:nvCxnSpPr>
            <p:cNvPr id="282" name="Straight Connector 281">
              <a:extLst>
                <a:ext uri="{FF2B5EF4-FFF2-40B4-BE49-F238E27FC236}">
                  <a16:creationId xmlns:a16="http://schemas.microsoft.com/office/drawing/2014/main" id="{AD112D50-9211-48C3-8DDE-00B1F0F94F17}"/>
                </a:ext>
              </a:extLst>
            </p:cNvPr>
            <p:cNvCxnSpPr/>
            <p:nvPr/>
          </p:nvCxnSpPr>
          <p:spPr>
            <a:xfrm>
              <a:off x="11214638" y="4279319"/>
              <a:ext cx="157117"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pic>
          <p:nvPicPr>
            <p:cNvPr id="283" name="Graphic 152">
              <a:extLst>
                <a:ext uri="{FF2B5EF4-FFF2-40B4-BE49-F238E27FC236}">
                  <a16:creationId xmlns:a16="http://schemas.microsoft.com/office/drawing/2014/main" id="{C4F70223-E5F8-466E-B90E-1CBC49103C43}"/>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161059" y="4467252"/>
              <a:ext cx="261907" cy="261907"/>
            </a:xfrm>
            <a:prstGeom prst="rect">
              <a:avLst/>
            </a:prstGeom>
          </p:spPr>
        </p:pic>
        <p:sp>
          <p:nvSpPr>
            <p:cNvPr id="284" name="Oval 283">
              <a:extLst>
                <a:ext uri="{FF2B5EF4-FFF2-40B4-BE49-F238E27FC236}">
                  <a16:creationId xmlns:a16="http://schemas.microsoft.com/office/drawing/2014/main" id="{F820F732-13C6-423B-B6C8-C2193ADE4B4B}"/>
                </a:ext>
              </a:extLst>
            </p:cNvPr>
            <p:cNvSpPr/>
            <p:nvPr/>
          </p:nvSpPr>
          <p:spPr>
            <a:xfrm rot="10800000" flipV="1">
              <a:off x="11116077" y="4634784"/>
              <a:ext cx="90639" cy="90639"/>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grpSp>
        <p:nvGrpSpPr>
          <p:cNvPr id="268" name="Group 267">
            <a:extLst>
              <a:ext uri="{FF2B5EF4-FFF2-40B4-BE49-F238E27FC236}">
                <a16:creationId xmlns:a16="http://schemas.microsoft.com/office/drawing/2014/main" id="{1601B8DF-7A77-434F-BB7F-EEEDB0334FB9}"/>
              </a:ext>
            </a:extLst>
          </p:cNvPr>
          <p:cNvGrpSpPr/>
          <p:nvPr/>
        </p:nvGrpSpPr>
        <p:grpSpPr>
          <a:xfrm>
            <a:off x="11562488" y="3454441"/>
            <a:ext cx="440698" cy="726556"/>
            <a:chOff x="11023961" y="4214250"/>
            <a:chExt cx="534826" cy="881740"/>
          </a:xfrm>
        </p:grpSpPr>
        <p:sp>
          <p:nvSpPr>
            <p:cNvPr id="275" name="Rectangle: Rounded Corners 274">
              <a:extLst>
                <a:ext uri="{FF2B5EF4-FFF2-40B4-BE49-F238E27FC236}">
                  <a16:creationId xmlns:a16="http://schemas.microsoft.com/office/drawing/2014/main" id="{BBE2AA03-F315-4630-A4DC-FCA3495D90B2}"/>
                </a:ext>
              </a:extLst>
            </p:cNvPr>
            <p:cNvSpPr/>
            <p:nvPr/>
          </p:nvSpPr>
          <p:spPr>
            <a:xfrm>
              <a:off x="11023961" y="4214250"/>
              <a:ext cx="534826" cy="881740"/>
            </a:xfrm>
            <a:prstGeom prst="roundRect">
              <a:avLst>
                <a:gd name="adj" fmla="val 9391"/>
              </a:avLst>
            </a:prstGeom>
            <a:noFill/>
            <a:ln w="28575">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76" name="Oval 275">
              <a:extLst>
                <a:ext uri="{FF2B5EF4-FFF2-40B4-BE49-F238E27FC236}">
                  <a16:creationId xmlns:a16="http://schemas.microsoft.com/office/drawing/2014/main" id="{4199E855-C32F-4FFD-B8A2-2EC23E5B5EAC}"/>
                </a:ext>
              </a:extLst>
            </p:cNvPr>
            <p:cNvSpPr/>
            <p:nvPr/>
          </p:nvSpPr>
          <p:spPr>
            <a:xfrm>
              <a:off x="11246061" y="4917092"/>
              <a:ext cx="94270" cy="94270"/>
            </a:xfrm>
            <a:prstGeom prst="ellipse">
              <a:avLst/>
            </a:prstGeom>
            <a:noFill/>
            <a:ln w="28575">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cxnSp>
          <p:nvCxnSpPr>
            <p:cNvPr id="277" name="Straight Connector 276">
              <a:extLst>
                <a:ext uri="{FF2B5EF4-FFF2-40B4-BE49-F238E27FC236}">
                  <a16:creationId xmlns:a16="http://schemas.microsoft.com/office/drawing/2014/main" id="{975F3195-325B-4BA5-8A5F-C3672DE78A5E}"/>
                </a:ext>
              </a:extLst>
            </p:cNvPr>
            <p:cNvCxnSpPr/>
            <p:nvPr/>
          </p:nvCxnSpPr>
          <p:spPr>
            <a:xfrm>
              <a:off x="11214638" y="4279319"/>
              <a:ext cx="157117"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pic>
          <p:nvPicPr>
            <p:cNvPr id="278" name="Graphic 163">
              <a:extLst>
                <a:ext uri="{FF2B5EF4-FFF2-40B4-BE49-F238E27FC236}">
                  <a16:creationId xmlns:a16="http://schemas.microsoft.com/office/drawing/2014/main" id="{66FBB7EE-F7DD-4A97-9FB4-E03F05D59E0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161059" y="4467252"/>
              <a:ext cx="261907" cy="261907"/>
            </a:xfrm>
            <a:prstGeom prst="rect">
              <a:avLst/>
            </a:prstGeom>
          </p:spPr>
        </p:pic>
        <p:sp>
          <p:nvSpPr>
            <p:cNvPr id="279" name="Oval 278">
              <a:extLst>
                <a:ext uri="{FF2B5EF4-FFF2-40B4-BE49-F238E27FC236}">
                  <a16:creationId xmlns:a16="http://schemas.microsoft.com/office/drawing/2014/main" id="{62847CEA-BA34-4158-AAE8-CFBC3F7D4AE4}"/>
                </a:ext>
              </a:extLst>
            </p:cNvPr>
            <p:cNvSpPr/>
            <p:nvPr/>
          </p:nvSpPr>
          <p:spPr>
            <a:xfrm rot="10800000" flipV="1">
              <a:off x="11116077" y="4634784"/>
              <a:ext cx="90639" cy="90639"/>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grpSp>
        <p:nvGrpSpPr>
          <p:cNvPr id="269" name="Group 268">
            <a:extLst>
              <a:ext uri="{FF2B5EF4-FFF2-40B4-BE49-F238E27FC236}">
                <a16:creationId xmlns:a16="http://schemas.microsoft.com/office/drawing/2014/main" id="{9EDB8F3A-F163-4C25-B73B-1CDB88195D8C}"/>
              </a:ext>
            </a:extLst>
          </p:cNvPr>
          <p:cNvGrpSpPr/>
          <p:nvPr/>
        </p:nvGrpSpPr>
        <p:grpSpPr>
          <a:xfrm>
            <a:off x="11562488" y="2539621"/>
            <a:ext cx="440698" cy="726556"/>
            <a:chOff x="11023961" y="4214250"/>
            <a:chExt cx="534826" cy="881740"/>
          </a:xfrm>
        </p:grpSpPr>
        <p:sp>
          <p:nvSpPr>
            <p:cNvPr id="270" name="Rectangle: Rounded Corners 269">
              <a:extLst>
                <a:ext uri="{FF2B5EF4-FFF2-40B4-BE49-F238E27FC236}">
                  <a16:creationId xmlns:a16="http://schemas.microsoft.com/office/drawing/2014/main" id="{F8E6C991-F834-4611-9E8B-44DB09D4A186}"/>
                </a:ext>
              </a:extLst>
            </p:cNvPr>
            <p:cNvSpPr/>
            <p:nvPr/>
          </p:nvSpPr>
          <p:spPr>
            <a:xfrm>
              <a:off x="11023961" y="4214250"/>
              <a:ext cx="534826" cy="881740"/>
            </a:xfrm>
            <a:prstGeom prst="roundRect">
              <a:avLst>
                <a:gd name="adj" fmla="val 9391"/>
              </a:avLst>
            </a:prstGeom>
            <a:noFill/>
            <a:ln w="28575">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71" name="Oval 270">
              <a:extLst>
                <a:ext uri="{FF2B5EF4-FFF2-40B4-BE49-F238E27FC236}">
                  <a16:creationId xmlns:a16="http://schemas.microsoft.com/office/drawing/2014/main" id="{AE3F0A44-A08B-4512-AB7B-FC4B89FA4A1E}"/>
                </a:ext>
              </a:extLst>
            </p:cNvPr>
            <p:cNvSpPr/>
            <p:nvPr/>
          </p:nvSpPr>
          <p:spPr>
            <a:xfrm>
              <a:off x="11246061" y="4917092"/>
              <a:ext cx="94270" cy="94270"/>
            </a:xfrm>
            <a:prstGeom prst="ellipse">
              <a:avLst/>
            </a:prstGeom>
            <a:noFill/>
            <a:ln w="28575">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cxnSp>
          <p:nvCxnSpPr>
            <p:cNvPr id="272" name="Straight Connector 271">
              <a:extLst>
                <a:ext uri="{FF2B5EF4-FFF2-40B4-BE49-F238E27FC236}">
                  <a16:creationId xmlns:a16="http://schemas.microsoft.com/office/drawing/2014/main" id="{A3632F4C-1949-4C30-B6E3-E1695196F021}"/>
                </a:ext>
              </a:extLst>
            </p:cNvPr>
            <p:cNvCxnSpPr/>
            <p:nvPr/>
          </p:nvCxnSpPr>
          <p:spPr>
            <a:xfrm>
              <a:off x="11214638" y="4279319"/>
              <a:ext cx="157117"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pic>
          <p:nvPicPr>
            <p:cNvPr id="273" name="Graphic 169">
              <a:extLst>
                <a:ext uri="{FF2B5EF4-FFF2-40B4-BE49-F238E27FC236}">
                  <a16:creationId xmlns:a16="http://schemas.microsoft.com/office/drawing/2014/main" id="{0ED512C4-B795-4743-8115-B0F12FC039E3}"/>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161059" y="4467252"/>
              <a:ext cx="261907" cy="261907"/>
            </a:xfrm>
            <a:prstGeom prst="rect">
              <a:avLst/>
            </a:prstGeom>
          </p:spPr>
        </p:pic>
        <p:sp>
          <p:nvSpPr>
            <p:cNvPr id="274" name="Oval 273">
              <a:extLst>
                <a:ext uri="{FF2B5EF4-FFF2-40B4-BE49-F238E27FC236}">
                  <a16:creationId xmlns:a16="http://schemas.microsoft.com/office/drawing/2014/main" id="{894C0478-5F63-4CAC-B367-B8658E59C477}"/>
                </a:ext>
              </a:extLst>
            </p:cNvPr>
            <p:cNvSpPr/>
            <p:nvPr/>
          </p:nvSpPr>
          <p:spPr>
            <a:xfrm rot="10800000" flipV="1">
              <a:off x="11116077" y="4634784"/>
              <a:ext cx="90639" cy="90639"/>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325" name="TextBox 324">
            <a:extLst>
              <a:ext uri="{FF2B5EF4-FFF2-40B4-BE49-F238E27FC236}">
                <a16:creationId xmlns:a16="http://schemas.microsoft.com/office/drawing/2014/main" id="{991FDFC2-0FED-49C1-8EC6-B3C8B2122185}"/>
              </a:ext>
            </a:extLst>
          </p:cNvPr>
          <p:cNvSpPr txBox="1"/>
          <p:nvPr/>
        </p:nvSpPr>
        <p:spPr>
          <a:xfrm>
            <a:off x="2358482" y="5232194"/>
            <a:ext cx="1696280" cy="523220"/>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HTTP API call </a:t>
            </a:r>
            <a:br>
              <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from a mobile app</a:t>
            </a:r>
          </a:p>
        </p:txBody>
      </p:sp>
      <p:sp>
        <p:nvSpPr>
          <p:cNvPr id="326" name="TextBox 325">
            <a:extLst>
              <a:ext uri="{FF2B5EF4-FFF2-40B4-BE49-F238E27FC236}">
                <a16:creationId xmlns:a16="http://schemas.microsoft.com/office/drawing/2014/main" id="{A11C5167-F3C2-4D22-A610-8C6620A0DA33}"/>
              </a:ext>
            </a:extLst>
          </p:cNvPr>
          <p:cNvSpPr txBox="1"/>
          <p:nvPr/>
        </p:nvSpPr>
        <p:spPr>
          <a:xfrm>
            <a:off x="4482233" y="5232194"/>
            <a:ext cx="1696280" cy="523220"/>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Call processed </a:t>
            </a:r>
            <a:br>
              <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by a function</a:t>
            </a:r>
          </a:p>
        </p:txBody>
      </p:sp>
      <p:sp>
        <p:nvSpPr>
          <p:cNvPr id="327" name="TextBox 326">
            <a:extLst>
              <a:ext uri="{FF2B5EF4-FFF2-40B4-BE49-F238E27FC236}">
                <a16:creationId xmlns:a16="http://schemas.microsoft.com/office/drawing/2014/main" id="{F4A536DA-DDD3-4BB2-A514-3CA9DE57E8AD}"/>
              </a:ext>
            </a:extLst>
          </p:cNvPr>
          <p:cNvSpPr txBox="1"/>
          <p:nvPr/>
        </p:nvSpPr>
        <p:spPr>
          <a:xfrm>
            <a:off x="6065024" y="5232194"/>
            <a:ext cx="2180920" cy="523220"/>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Output data stored </a:t>
            </a:r>
            <a:br>
              <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in Cosmos DB</a:t>
            </a:r>
          </a:p>
        </p:txBody>
      </p:sp>
      <p:sp>
        <p:nvSpPr>
          <p:cNvPr id="328" name="TextBox 327">
            <a:extLst>
              <a:ext uri="{FF2B5EF4-FFF2-40B4-BE49-F238E27FC236}">
                <a16:creationId xmlns:a16="http://schemas.microsoft.com/office/drawing/2014/main" id="{01F1534C-3C64-4A75-858F-91C850DE6EAC}"/>
              </a:ext>
            </a:extLst>
          </p:cNvPr>
          <p:cNvSpPr txBox="1"/>
          <p:nvPr/>
        </p:nvSpPr>
        <p:spPr>
          <a:xfrm>
            <a:off x="8468416" y="5232194"/>
            <a:ext cx="1840928" cy="738664"/>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Data transfer </a:t>
            </a:r>
            <a:br>
              <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triggers second function…</a:t>
            </a:r>
          </a:p>
        </p:txBody>
      </p:sp>
      <p:sp>
        <p:nvSpPr>
          <p:cNvPr id="329" name="TextBox 328">
            <a:extLst>
              <a:ext uri="{FF2B5EF4-FFF2-40B4-BE49-F238E27FC236}">
                <a16:creationId xmlns:a16="http://schemas.microsoft.com/office/drawing/2014/main" id="{BC009B74-F012-4BAA-8770-DCBDCADBCC7D}"/>
              </a:ext>
            </a:extLst>
          </p:cNvPr>
          <p:cNvSpPr txBox="1"/>
          <p:nvPr/>
        </p:nvSpPr>
        <p:spPr>
          <a:xfrm>
            <a:off x="10128048" y="5232194"/>
            <a:ext cx="2332893" cy="738664"/>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…which sends </a:t>
            </a:r>
            <a:br>
              <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notifications using Notifications Hub </a:t>
            </a:r>
          </a:p>
        </p:txBody>
      </p:sp>
      <p:grpSp>
        <p:nvGrpSpPr>
          <p:cNvPr id="105" name="Group 104">
            <a:extLst>
              <a:ext uri="{FF2B5EF4-FFF2-40B4-BE49-F238E27FC236}">
                <a16:creationId xmlns:a16="http://schemas.microsoft.com/office/drawing/2014/main" id="{3DCF8CF8-FE60-48AA-AD16-292926594DCD}"/>
              </a:ext>
            </a:extLst>
          </p:cNvPr>
          <p:cNvGrpSpPr/>
          <p:nvPr/>
        </p:nvGrpSpPr>
        <p:grpSpPr>
          <a:xfrm>
            <a:off x="186276" y="4040425"/>
            <a:ext cx="1849756" cy="582401"/>
            <a:chOff x="205662" y="237801"/>
            <a:chExt cx="1849756" cy="582401"/>
          </a:xfrm>
        </p:grpSpPr>
        <p:sp>
          <p:nvSpPr>
            <p:cNvPr id="106" name="TextBox 105">
              <a:extLst>
                <a:ext uri="{FF2B5EF4-FFF2-40B4-BE49-F238E27FC236}">
                  <a16:creationId xmlns:a16="http://schemas.microsoft.com/office/drawing/2014/main" id="{D6A7A804-E9C0-498F-9462-AAE9206AB0FF}"/>
                </a:ext>
              </a:extLst>
            </p:cNvPr>
            <p:cNvSpPr txBox="1"/>
            <p:nvPr/>
          </p:nvSpPr>
          <p:spPr>
            <a:xfrm>
              <a:off x="205662" y="237801"/>
              <a:ext cx="1849756" cy="338554"/>
            </a:xfrm>
            <a:prstGeom prst="rect">
              <a:avLst/>
            </a:prstGeom>
            <a:noFill/>
          </p:spPr>
          <p:txBody>
            <a:bodyPr wrap="square" rtlCol="0">
              <a:spAutoFit/>
            </a:bodyPr>
            <a:lstStyle/>
            <a:p>
              <a:pPr algn="ctr"/>
              <a:r>
                <a:rPr lang="en-US" sz="1600" dirty="0">
                  <a:gradFill>
                    <a:gsLst>
                      <a:gs pos="0">
                        <a:schemeClr val="bg1"/>
                      </a:gs>
                      <a:gs pos="85000">
                        <a:schemeClr val="bg1"/>
                      </a:gs>
                    </a:gsLst>
                    <a:lin ang="16200000" scaled="1"/>
                  </a:gradFill>
                  <a:latin typeface="Segoe UI Semibold" panose="020B0702040204020203" pitchFamily="34" charset="0"/>
                  <a:cs typeface="Segoe UI Semibold" panose="020B0702040204020203" pitchFamily="34" charset="0"/>
                </a:rPr>
                <a:t>Scenario Example</a:t>
              </a:r>
            </a:p>
          </p:txBody>
        </p:sp>
        <p:grpSp>
          <p:nvGrpSpPr>
            <p:cNvPr id="107" name="Group 106">
              <a:extLst>
                <a:ext uri="{FF2B5EF4-FFF2-40B4-BE49-F238E27FC236}">
                  <a16:creationId xmlns:a16="http://schemas.microsoft.com/office/drawing/2014/main" id="{2E0BA25D-7160-44A8-AA85-D1841DB9E19B}"/>
                </a:ext>
              </a:extLst>
            </p:cNvPr>
            <p:cNvGrpSpPr/>
            <p:nvPr/>
          </p:nvGrpSpPr>
          <p:grpSpPr>
            <a:xfrm>
              <a:off x="211574" y="512425"/>
              <a:ext cx="1812591" cy="307777"/>
              <a:chOff x="255683" y="512425"/>
              <a:chExt cx="1812591" cy="307777"/>
            </a:xfrm>
          </p:grpSpPr>
          <p:sp>
            <p:nvSpPr>
              <p:cNvPr id="108" name="TextBox 107">
                <a:extLst>
                  <a:ext uri="{FF2B5EF4-FFF2-40B4-BE49-F238E27FC236}">
                    <a16:creationId xmlns:a16="http://schemas.microsoft.com/office/drawing/2014/main" id="{AC13AF3A-1248-4C07-8614-E867300A7C18}"/>
                  </a:ext>
                </a:extLst>
              </p:cNvPr>
              <p:cNvSpPr txBox="1"/>
              <p:nvPr/>
            </p:nvSpPr>
            <p:spPr>
              <a:xfrm>
                <a:off x="281024" y="512425"/>
                <a:ext cx="1787250" cy="307777"/>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r>
                  <a:rPr lang="en-US" dirty="0">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Financial Services</a:t>
                </a:r>
              </a:p>
            </p:txBody>
          </p:sp>
          <p:cxnSp>
            <p:nvCxnSpPr>
              <p:cNvPr id="109" name="Straight Connector 108">
                <a:extLst>
                  <a:ext uri="{FF2B5EF4-FFF2-40B4-BE49-F238E27FC236}">
                    <a16:creationId xmlns:a16="http://schemas.microsoft.com/office/drawing/2014/main" id="{AF037346-6992-425E-8522-3E9E7A0519C0}"/>
                  </a:ext>
                </a:extLst>
              </p:cNvPr>
              <p:cNvCxnSpPr>
                <a:cxnSpLocks/>
              </p:cNvCxnSpPr>
              <p:nvPr/>
            </p:nvCxnSpPr>
            <p:spPr>
              <a:xfrm>
                <a:off x="255683" y="666313"/>
                <a:ext cx="1685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D711F21-CC15-41CB-A4B2-DAF145A5B8B7}"/>
                  </a:ext>
                </a:extLst>
              </p:cNvPr>
              <p:cNvCxnSpPr>
                <a:cxnSpLocks/>
              </p:cNvCxnSpPr>
              <p:nvPr/>
            </p:nvCxnSpPr>
            <p:spPr>
              <a:xfrm>
                <a:off x="1878341" y="666313"/>
                <a:ext cx="1645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11" name="TextBox 110">
            <a:extLst>
              <a:ext uri="{FF2B5EF4-FFF2-40B4-BE49-F238E27FC236}">
                <a16:creationId xmlns:a16="http://schemas.microsoft.com/office/drawing/2014/main" id="{EC48CEAE-8D49-4F7E-92BE-11DB1BD76F36}"/>
              </a:ext>
            </a:extLst>
          </p:cNvPr>
          <p:cNvSpPr txBox="1"/>
          <p:nvPr/>
        </p:nvSpPr>
        <p:spPr>
          <a:xfrm>
            <a:off x="115365" y="4704817"/>
            <a:ext cx="1972237" cy="2031325"/>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algn="l"/>
            <a:r>
              <a:rPr lang="en-US" dirty="0">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Colleagues use mobile banking to reimburse each other for lunch: the person who paid for lunch requests payment through his mobile app, triggering a notification on his colleagues’ phones.</a:t>
            </a:r>
          </a:p>
        </p:txBody>
      </p:sp>
      <p:sp>
        <p:nvSpPr>
          <p:cNvPr id="101" name="Isosceles Triangle 100">
            <a:extLst>
              <a:ext uri="{FF2B5EF4-FFF2-40B4-BE49-F238E27FC236}">
                <a16:creationId xmlns:a16="http://schemas.microsoft.com/office/drawing/2014/main" id="{C5D39978-3B86-4C7D-B08C-8C5F4BFE969D}"/>
              </a:ext>
            </a:extLst>
          </p:cNvPr>
          <p:cNvSpPr/>
          <p:nvPr/>
        </p:nvSpPr>
        <p:spPr>
          <a:xfrm rot="10740000">
            <a:off x="6986438" y="3137599"/>
            <a:ext cx="346570" cy="255036"/>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2" name="Group 101">
            <a:extLst>
              <a:ext uri="{FF2B5EF4-FFF2-40B4-BE49-F238E27FC236}">
                <a16:creationId xmlns:a16="http://schemas.microsoft.com/office/drawing/2014/main" id="{D5ACB28C-8DC2-4785-9E36-D600C554072F}"/>
              </a:ext>
            </a:extLst>
          </p:cNvPr>
          <p:cNvGrpSpPr/>
          <p:nvPr/>
        </p:nvGrpSpPr>
        <p:grpSpPr>
          <a:xfrm>
            <a:off x="5628422" y="2665765"/>
            <a:ext cx="274320" cy="274320"/>
            <a:chOff x="10397072" y="2500811"/>
            <a:chExt cx="274320" cy="274320"/>
          </a:xfrm>
        </p:grpSpPr>
        <p:sp>
          <p:nvSpPr>
            <p:cNvPr id="103" name="Oval 102">
              <a:extLst>
                <a:ext uri="{FF2B5EF4-FFF2-40B4-BE49-F238E27FC236}">
                  <a16:creationId xmlns:a16="http://schemas.microsoft.com/office/drawing/2014/main" id="{87A88F31-35E9-4931-BCFD-7581E1AE3286}"/>
                </a:ext>
              </a:extLst>
            </p:cNvPr>
            <p:cNvSpPr/>
            <p:nvPr/>
          </p:nvSpPr>
          <p:spPr>
            <a:xfrm>
              <a:off x="10397072" y="2500811"/>
              <a:ext cx="274320" cy="27432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12" name="Oval 111">
              <a:extLst>
                <a:ext uri="{FF2B5EF4-FFF2-40B4-BE49-F238E27FC236}">
                  <a16:creationId xmlns:a16="http://schemas.microsoft.com/office/drawing/2014/main" id="{1A30D17F-EE41-4A10-A08F-C3F5931B1E3E}"/>
                </a:ext>
              </a:extLst>
            </p:cNvPr>
            <p:cNvSpPr/>
            <p:nvPr/>
          </p:nvSpPr>
          <p:spPr>
            <a:xfrm>
              <a:off x="10474617" y="2578356"/>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113" name="Isosceles Triangle 112">
            <a:extLst>
              <a:ext uri="{FF2B5EF4-FFF2-40B4-BE49-F238E27FC236}">
                <a16:creationId xmlns:a16="http://schemas.microsoft.com/office/drawing/2014/main" id="{D856AD93-5903-4D2E-AB76-F7E7579E4D38}"/>
              </a:ext>
            </a:extLst>
          </p:cNvPr>
          <p:cNvSpPr/>
          <p:nvPr/>
        </p:nvSpPr>
        <p:spPr>
          <a:xfrm rot="5400000">
            <a:off x="11157402" y="2762771"/>
            <a:ext cx="346570" cy="255036"/>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Isosceles Triangle 113">
            <a:extLst>
              <a:ext uri="{FF2B5EF4-FFF2-40B4-BE49-F238E27FC236}">
                <a16:creationId xmlns:a16="http://schemas.microsoft.com/office/drawing/2014/main" id="{5F5D2475-07D3-40C8-ADB8-A670396BC998}"/>
              </a:ext>
            </a:extLst>
          </p:cNvPr>
          <p:cNvSpPr/>
          <p:nvPr/>
        </p:nvSpPr>
        <p:spPr>
          <a:xfrm rot="5400000">
            <a:off x="11157402" y="3683995"/>
            <a:ext cx="346570" cy="255036"/>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Isosceles Triangle 114">
            <a:extLst>
              <a:ext uri="{FF2B5EF4-FFF2-40B4-BE49-F238E27FC236}">
                <a16:creationId xmlns:a16="http://schemas.microsoft.com/office/drawing/2014/main" id="{DC9483BA-CB58-434D-9BA0-D46EB6725024}"/>
              </a:ext>
            </a:extLst>
          </p:cNvPr>
          <p:cNvSpPr/>
          <p:nvPr/>
        </p:nvSpPr>
        <p:spPr>
          <a:xfrm rot="5400000">
            <a:off x="11157402" y="4600670"/>
            <a:ext cx="346570" cy="255036"/>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02C4A511-0234-47AB-BE37-1946337B6E23}"/>
              </a:ext>
            </a:extLst>
          </p:cNvPr>
          <p:cNvGrpSpPr/>
          <p:nvPr/>
        </p:nvGrpSpPr>
        <p:grpSpPr>
          <a:xfrm>
            <a:off x="4592754" y="3046339"/>
            <a:ext cx="591862" cy="587828"/>
            <a:chOff x="10257340" y="1680054"/>
            <a:chExt cx="394878" cy="392187"/>
          </a:xfrm>
        </p:grpSpPr>
        <p:sp>
          <p:nvSpPr>
            <p:cNvPr id="117" name="Rectangle 116">
              <a:extLst>
                <a:ext uri="{FF2B5EF4-FFF2-40B4-BE49-F238E27FC236}">
                  <a16:creationId xmlns:a16="http://schemas.microsoft.com/office/drawing/2014/main" id="{E2F673AA-F621-4288-9091-D282B98D64A3}"/>
                </a:ext>
              </a:extLst>
            </p:cNvPr>
            <p:cNvSpPr/>
            <p:nvPr/>
          </p:nvSpPr>
          <p:spPr>
            <a:xfrm>
              <a:off x="10257340" y="1680054"/>
              <a:ext cx="394878" cy="39218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118" name="Picture 117" descr="Image result for azure functions logo png">
              <a:extLst>
                <a:ext uri="{FF2B5EF4-FFF2-40B4-BE49-F238E27FC236}">
                  <a16:creationId xmlns:a16="http://schemas.microsoft.com/office/drawing/2014/main" id="{68EF489F-EFAD-4D84-8BB7-17C288ECBE80}"/>
                </a:ext>
              </a:extLst>
            </p:cNvPr>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51" name="Straight Arrow Connector 250">
            <a:extLst>
              <a:ext uri="{FF2B5EF4-FFF2-40B4-BE49-F238E27FC236}">
                <a16:creationId xmlns:a16="http://schemas.microsoft.com/office/drawing/2014/main" id="{76F4293D-5533-4274-91BB-7DA2E899A7B3}"/>
              </a:ext>
            </a:extLst>
          </p:cNvPr>
          <p:cNvCxnSpPr>
            <a:cxnSpLocks/>
          </p:cNvCxnSpPr>
          <p:nvPr/>
        </p:nvCxnSpPr>
        <p:spPr>
          <a:xfrm>
            <a:off x="3612961" y="3812402"/>
            <a:ext cx="1172789" cy="0"/>
          </a:xfrm>
          <a:prstGeom prst="straightConnector1">
            <a:avLst/>
          </a:prstGeom>
          <a:ln w="57150">
            <a:solidFill>
              <a:srgbClr val="A8A9AD"/>
            </a:solidFill>
            <a:headEnd w="med" len="med"/>
            <a:tailEnd type="arrow" w="lg" len="med"/>
          </a:ln>
        </p:spPr>
        <p:style>
          <a:lnRef idx="1">
            <a:schemeClr val="accent1"/>
          </a:lnRef>
          <a:fillRef idx="0">
            <a:schemeClr val="accent1"/>
          </a:fillRef>
          <a:effectRef idx="0">
            <a:schemeClr val="accent1"/>
          </a:effectRef>
          <a:fontRef idx="minor">
            <a:schemeClr val="tx1"/>
          </a:fontRef>
        </p:style>
      </p:cxnSp>
      <p:grpSp>
        <p:nvGrpSpPr>
          <p:cNvPr id="119" name="Group 118">
            <a:extLst>
              <a:ext uri="{FF2B5EF4-FFF2-40B4-BE49-F238E27FC236}">
                <a16:creationId xmlns:a16="http://schemas.microsoft.com/office/drawing/2014/main" id="{AD0DDAC9-9EEC-4F83-BEA1-010E57429B25}"/>
              </a:ext>
            </a:extLst>
          </p:cNvPr>
          <p:cNvGrpSpPr/>
          <p:nvPr/>
        </p:nvGrpSpPr>
        <p:grpSpPr>
          <a:xfrm>
            <a:off x="8633342" y="3046339"/>
            <a:ext cx="591862" cy="587828"/>
            <a:chOff x="10257340" y="1680054"/>
            <a:chExt cx="394878" cy="392187"/>
          </a:xfrm>
        </p:grpSpPr>
        <p:sp>
          <p:nvSpPr>
            <p:cNvPr id="120" name="Rectangle 119">
              <a:extLst>
                <a:ext uri="{FF2B5EF4-FFF2-40B4-BE49-F238E27FC236}">
                  <a16:creationId xmlns:a16="http://schemas.microsoft.com/office/drawing/2014/main" id="{93C9D57C-776B-462F-9327-4A78707FD546}"/>
                </a:ext>
              </a:extLst>
            </p:cNvPr>
            <p:cNvSpPr/>
            <p:nvPr/>
          </p:nvSpPr>
          <p:spPr>
            <a:xfrm>
              <a:off x="10257340" y="1680054"/>
              <a:ext cx="394878" cy="39218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121" name="Picture 120" descr="Image result for azure functions logo png">
              <a:extLst>
                <a:ext uri="{FF2B5EF4-FFF2-40B4-BE49-F238E27FC236}">
                  <a16:creationId xmlns:a16="http://schemas.microsoft.com/office/drawing/2014/main" id="{5DFF50C9-FC5B-4884-86EA-B9B2767624F3}"/>
                </a:ext>
              </a:extLst>
            </p:cNvPr>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 name="Straight Connector 3">
            <a:extLst>
              <a:ext uri="{FF2B5EF4-FFF2-40B4-BE49-F238E27FC236}">
                <a16:creationId xmlns:a16="http://schemas.microsoft.com/office/drawing/2014/main" id="{9EAD0A99-A663-449D-9B93-BBD29A1269B2}"/>
              </a:ext>
            </a:extLst>
          </p:cNvPr>
          <p:cNvCxnSpPr>
            <a:cxnSpLocks/>
          </p:cNvCxnSpPr>
          <p:nvPr/>
        </p:nvCxnSpPr>
        <p:spPr>
          <a:xfrm>
            <a:off x="2286000" y="0"/>
            <a:ext cx="0" cy="6994528"/>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AEC163-F3D0-4330-B9DC-940F6C31A60C}"/>
              </a:ext>
            </a:extLst>
          </p:cNvPr>
          <p:cNvSpPr>
            <a:spLocks noGrp="1"/>
          </p:cNvSpPr>
          <p:nvPr>
            <p:ph type="title"/>
          </p:nvPr>
        </p:nvSpPr>
        <p:spPr>
          <a:xfrm>
            <a:off x="2613271" y="295276"/>
            <a:ext cx="11889564" cy="917575"/>
          </a:xfrm>
        </p:spPr>
        <p:txBody>
          <a:bodyPr/>
          <a:lstStyle/>
          <a:p>
            <a:r>
              <a:rPr lang="en-US" dirty="0">
                <a:gradFill>
                  <a:gsLst>
                    <a:gs pos="1250">
                      <a:schemeClr val="tx2"/>
                    </a:gs>
                    <a:gs pos="100000">
                      <a:schemeClr val="tx2"/>
                    </a:gs>
                  </a:gsLst>
                  <a:lin ang="5400000" scaled="0"/>
                </a:gradFill>
              </a:rPr>
              <a:t>Mobile</a:t>
            </a:r>
            <a:r>
              <a:rPr lang="en-US" dirty="0"/>
              <a:t> application backends</a:t>
            </a:r>
          </a:p>
        </p:txBody>
      </p:sp>
    </p:spTree>
    <p:extLst>
      <p:ext uri="{BB962C8B-B14F-4D97-AF65-F5344CB8AC3E}">
        <p14:creationId xmlns:p14="http://schemas.microsoft.com/office/powerpoint/2010/main" val="322335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ctangle: Rounded Corners 210">
            <a:extLst>
              <a:ext uri="{FF2B5EF4-FFF2-40B4-BE49-F238E27FC236}">
                <a16:creationId xmlns:a16="http://schemas.microsoft.com/office/drawing/2014/main" id="{4DC50BC1-437B-490F-B405-F814C7A04A78}"/>
              </a:ext>
            </a:extLst>
          </p:cNvPr>
          <p:cNvSpPr/>
          <p:nvPr/>
        </p:nvSpPr>
        <p:spPr>
          <a:xfrm>
            <a:off x="6630828" y="4334671"/>
            <a:ext cx="765073" cy="762013"/>
          </a:xfrm>
          <a:prstGeom prst="roundRect">
            <a:avLst>
              <a:gd name="adj" fmla="val 8824"/>
            </a:avLst>
          </a:prstGeom>
          <a:noFill/>
          <a:ln w="10795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nvGrpSpPr>
          <p:cNvPr id="132" name="Group 131">
            <a:extLst>
              <a:ext uri="{FF2B5EF4-FFF2-40B4-BE49-F238E27FC236}">
                <a16:creationId xmlns:a16="http://schemas.microsoft.com/office/drawing/2014/main" id="{3ECFAD3E-1D88-4A20-81C6-47FC66289C95}"/>
              </a:ext>
            </a:extLst>
          </p:cNvPr>
          <p:cNvGrpSpPr/>
          <p:nvPr/>
        </p:nvGrpSpPr>
        <p:grpSpPr>
          <a:xfrm>
            <a:off x="6352656" y="4056433"/>
            <a:ext cx="537240" cy="533578"/>
            <a:chOff x="10257340" y="1680054"/>
            <a:chExt cx="394878" cy="392187"/>
          </a:xfrm>
        </p:grpSpPr>
        <p:sp>
          <p:nvSpPr>
            <p:cNvPr id="133" name="Rectangle 132">
              <a:extLst>
                <a:ext uri="{FF2B5EF4-FFF2-40B4-BE49-F238E27FC236}">
                  <a16:creationId xmlns:a16="http://schemas.microsoft.com/office/drawing/2014/main" id="{99D15287-8D3B-405A-B352-57D3189C6E09}"/>
                </a:ext>
              </a:extLst>
            </p:cNvPr>
            <p:cNvSpPr/>
            <p:nvPr/>
          </p:nvSpPr>
          <p:spPr>
            <a:xfrm>
              <a:off x="10257340" y="1680054"/>
              <a:ext cx="394878" cy="39218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pic>
          <p:nvPicPr>
            <p:cNvPr id="134" name="Picture 133" descr="Image result for azure functions logo png">
              <a:extLst>
                <a:ext uri="{FF2B5EF4-FFF2-40B4-BE49-F238E27FC236}">
                  <a16:creationId xmlns:a16="http://schemas.microsoft.com/office/drawing/2014/main" id="{E08FA7B4-503F-42DA-9A4A-8C53EAB74770}"/>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A large pot&#10;&#10;Description generated with high confidence">
            <a:extLst>
              <a:ext uri="{FF2B5EF4-FFF2-40B4-BE49-F238E27FC236}">
                <a16:creationId xmlns:a16="http://schemas.microsoft.com/office/drawing/2014/main" id="{AD4F787F-A2AB-4C13-BA4F-E6DEFFD3E9C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0" y="-635"/>
            <a:ext cx="2279798" cy="6995160"/>
          </a:xfrm>
          <a:prstGeom prst="rect">
            <a:avLst/>
          </a:prstGeom>
        </p:spPr>
      </p:pic>
      <p:sp>
        <p:nvSpPr>
          <p:cNvPr id="123" name="Rectangle 122">
            <a:extLst>
              <a:ext uri="{FF2B5EF4-FFF2-40B4-BE49-F238E27FC236}">
                <a16:creationId xmlns:a16="http://schemas.microsoft.com/office/drawing/2014/main" id="{0E647353-4F09-4D8C-9A68-2C25793A9977}"/>
              </a:ext>
            </a:extLst>
          </p:cNvPr>
          <p:cNvSpPr/>
          <p:nvPr/>
        </p:nvSpPr>
        <p:spPr>
          <a:xfrm flipV="1">
            <a:off x="-1" y="-5"/>
            <a:ext cx="2295144" cy="6995160"/>
          </a:xfrm>
          <a:prstGeom prst="rect">
            <a:avLst/>
          </a:prstGeom>
          <a:gradFill flip="none" rotWithShape="1">
            <a:gsLst>
              <a:gs pos="0">
                <a:schemeClr val="bg2">
                  <a:lumMod val="10000"/>
                  <a:alpha val="0"/>
                </a:schemeClr>
              </a:gs>
              <a:gs pos="85000">
                <a:schemeClr val="bg2">
                  <a:lumMod val="1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9EAD0A99-A663-449D-9B93-BBD29A1269B2}"/>
              </a:ext>
            </a:extLst>
          </p:cNvPr>
          <p:cNvCxnSpPr>
            <a:cxnSpLocks/>
          </p:cNvCxnSpPr>
          <p:nvPr/>
        </p:nvCxnSpPr>
        <p:spPr>
          <a:xfrm>
            <a:off x="2286000" y="0"/>
            <a:ext cx="0" cy="6994528"/>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C6BE7103-8E3B-43C7-94C1-C27C2494B282}"/>
              </a:ext>
            </a:extLst>
          </p:cNvPr>
          <p:cNvCxnSpPr>
            <a:cxnSpLocks/>
          </p:cNvCxnSpPr>
          <p:nvPr/>
        </p:nvCxnSpPr>
        <p:spPr>
          <a:xfrm>
            <a:off x="4873701" y="4705490"/>
            <a:ext cx="1656492" cy="0"/>
          </a:xfrm>
          <a:prstGeom prst="straightConnector1">
            <a:avLst/>
          </a:prstGeom>
          <a:ln w="57150">
            <a:solidFill>
              <a:srgbClr val="A8A9AD"/>
            </a:solidFill>
            <a:headEnd w="med" len="med"/>
            <a:tailEnd type="arrow" w="lg" len="med"/>
          </a:ln>
        </p:spPr>
        <p:style>
          <a:lnRef idx="1">
            <a:schemeClr val="accent1"/>
          </a:lnRef>
          <a:fillRef idx="0">
            <a:schemeClr val="accent1"/>
          </a:fillRef>
          <a:effectRef idx="0">
            <a:schemeClr val="accent1"/>
          </a:effectRef>
          <a:fontRef idx="minor">
            <a:schemeClr val="tx1"/>
          </a:fontRef>
        </p:style>
      </p:cxnSp>
      <p:sp>
        <p:nvSpPr>
          <p:cNvPr id="168" name="Oval 167">
            <a:extLst>
              <a:ext uri="{FF2B5EF4-FFF2-40B4-BE49-F238E27FC236}">
                <a16:creationId xmlns:a16="http://schemas.microsoft.com/office/drawing/2014/main" id="{C6655650-0EF3-4D21-AC1A-7C46E651BF89}"/>
              </a:ext>
            </a:extLst>
          </p:cNvPr>
          <p:cNvSpPr/>
          <p:nvPr/>
        </p:nvSpPr>
        <p:spPr>
          <a:xfrm>
            <a:off x="4760136" y="4825639"/>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69" name="Freeform: Shape 168">
            <a:extLst>
              <a:ext uri="{FF2B5EF4-FFF2-40B4-BE49-F238E27FC236}">
                <a16:creationId xmlns:a16="http://schemas.microsoft.com/office/drawing/2014/main" id="{2FB1609B-781F-428C-811C-EF2C687879FD}"/>
              </a:ext>
            </a:extLst>
          </p:cNvPr>
          <p:cNvSpPr/>
          <p:nvPr/>
        </p:nvSpPr>
        <p:spPr>
          <a:xfrm flipH="1" flipV="1">
            <a:off x="2743200" y="2430620"/>
            <a:ext cx="1548236" cy="869313"/>
          </a:xfrm>
          <a:custGeom>
            <a:avLst/>
            <a:gdLst>
              <a:gd name="connsiteX0" fmla="*/ 0 w 2228850"/>
              <a:gd name="connsiteY0" fmla="*/ 0 h 1352550"/>
              <a:gd name="connsiteX1" fmla="*/ 875887 w 2228850"/>
              <a:gd name="connsiteY1" fmla="*/ 0 h 1352550"/>
              <a:gd name="connsiteX2" fmla="*/ 875887 w 2228850"/>
              <a:gd name="connsiteY2" fmla="*/ 138951 h 1352550"/>
              <a:gd name="connsiteX3" fmla="*/ 1352965 w 2228850"/>
              <a:gd name="connsiteY3" fmla="*/ 138951 h 1352550"/>
              <a:gd name="connsiteX4" fmla="*/ 1352965 w 2228850"/>
              <a:gd name="connsiteY4" fmla="*/ 0 h 1352550"/>
              <a:gd name="connsiteX5" fmla="*/ 2228850 w 2228850"/>
              <a:gd name="connsiteY5" fmla="*/ 0 h 1352550"/>
              <a:gd name="connsiteX6" fmla="*/ 2228850 w 2228850"/>
              <a:gd name="connsiteY6" fmla="*/ 1352550 h 1352550"/>
              <a:gd name="connsiteX7" fmla="*/ 0 w 2228850"/>
              <a:gd name="connsiteY7" fmla="*/ 1352550 h 1352550"/>
              <a:gd name="connsiteX0" fmla="*/ 0 w 2228850"/>
              <a:gd name="connsiteY0" fmla="*/ 0 h 1352550"/>
              <a:gd name="connsiteX1" fmla="*/ 875887 w 2228850"/>
              <a:gd name="connsiteY1" fmla="*/ 0 h 1352550"/>
              <a:gd name="connsiteX2" fmla="*/ 875887 w 2228850"/>
              <a:gd name="connsiteY2" fmla="*/ 138951 h 1352550"/>
              <a:gd name="connsiteX3" fmla="*/ 1352965 w 2228850"/>
              <a:gd name="connsiteY3" fmla="*/ 0 h 1352550"/>
              <a:gd name="connsiteX4" fmla="*/ 2228850 w 2228850"/>
              <a:gd name="connsiteY4" fmla="*/ 0 h 1352550"/>
              <a:gd name="connsiteX5" fmla="*/ 2228850 w 2228850"/>
              <a:gd name="connsiteY5" fmla="*/ 1352550 h 1352550"/>
              <a:gd name="connsiteX6" fmla="*/ 0 w 2228850"/>
              <a:gd name="connsiteY6" fmla="*/ 1352550 h 1352550"/>
              <a:gd name="connsiteX7" fmla="*/ 0 w 2228850"/>
              <a:gd name="connsiteY7" fmla="*/ 0 h 1352550"/>
              <a:gd name="connsiteX0" fmla="*/ 0 w 2228850"/>
              <a:gd name="connsiteY0" fmla="*/ 384924 h 1737474"/>
              <a:gd name="connsiteX1" fmla="*/ 875887 w 2228850"/>
              <a:gd name="connsiteY1" fmla="*/ 384924 h 1737474"/>
              <a:gd name="connsiteX2" fmla="*/ 1675987 w 2228850"/>
              <a:gd name="connsiteY2" fmla="*/ 0 h 1737474"/>
              <a:gd name="connsiteX3" fmla="*/ 1352965 w 2228850"/>
              <a:gd name="connsiteY3" fmla="*/ 384924 h 1737474"/>
              <a:gd name="connsiteX4" fmla="*/ 2228850 w 2228850"/>
              <a:gd name="connsiteY4" fmla="*/ 384924 h 1737474"/>
              <a:gd name="connsiteX5" fmla="*/ 2228850 w 2228850"/>
              <a:gd name="connsiteY5" fmla="*/ 1737474 h 1737474"/>
              <a:gd name="connsiteX6" fmla="*/ 0 w 2228850"/>
              <a:gd name="connsiteY6" fmla="*/ 1737474 h 1737474"/>
              <a:gd name="connsiteX7" fmla="*/ 0 w 2228850"/>
              <a:gd name="connsiteY7" fmla="*/ 384924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67327 w 2228850"/>
              <a:gd name="connsiteY6" fmla="*/ 476364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53679 w 2228850"/>
              <a:gd name="connsiteY6" fmla="*/ 394478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58228 w 2228850"/>
              <a:gd name="connsiteY6" fmla="*/ 394478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58228 w 2228850"/>
              <a:gd name="connsiteY6" fmla="*/ 385380 h 1737474"/>
              <a:gd name="connsiteX0" fmla="*/ 1702442 w 2228850"/>
              <a:gd name="connsiteY0" fmla="*/ 0 h 1535115"/>
              <a:gd name="connsiteX1" fmla="*/ 1352965 w 2228850"/>
              <a:gd name="connsiteY1" fmla="*/ 182565 h 1535115"/>
              <a:gd name="connsiteX2" fmla="*/ 2228850 w 2228850"/>
              <a:gd name="connsiteY2" fmla="*/ 182565 h 1535115"/>
              <a:gd name="connsiteX3" fmla="*/ 2228850 w 2228850"/>
              <a:gd name="connsiteY3" fmla="*/ 1535115 h 1535115"/>
              <a:gd name="connsiteX4" fmla="*/ 0 w 2228850"/>
              <a:gd name="connsiteY4" fmla="*/ 1535115 h 1535115"/>
              <a:gd name="connsiteX5" fmla="*/ 0 w 2228850"/>
              <a:gd name="connsiteY5" fmla="*/ 182565 h 1535115"/>
              <a:gd name="connsiteX6" fmla="*/ 958228 w 2228850"/>
              <a:gd name="connsiteY6" fmla="*/ 183021 h 1535115"/>
              <a:gd name="connsiteX0" fmla="*/ 1702442 w 2228850"/>
              <a:gd name="connsiteY0" fmla="*/ 0 h 1535115"/>
              <a:gd name="connsiteX1" fmla="*/ 1352965 w 2228850"/>
              <a:gd name="connsiteY1" fmla="*/ 182565 h 1535115"/>
              <a:gd name="connsiteX2" fmla="*/ 2228850 w 2228850"/>
              <a:gd name="connsiteY2" fmla="*/ 182565 h 1535115"/>
              <a:gd name="connsiteX3" fmla="*/ 2228850 w 2228850"/>
              <a:gd name="connsiteY3" fmla="*/ 1535115 h 1535115"/>
              <a:gd name="connsiteX4" fmla="*/ 0 w 2228850"/>
              <a:gd name="connsiteY4" fmla="*/ 1535115 h 1535115"/>
              <a:gd name="connsiteX5" fmla="*/ 0 w 2228850"/>
              <a:gd name="connsiteY5" fmla="*/ 182565 h 1535115"/>
              <a:gd name="connsiteX6" fmla="*/ 595698 w 2228850"/>
              <a:gd name="connsiteY6" fmla="*/ 183023 h 1535115"/>
              <a:gd name="connsiteX0" fmla="*/ 1702442 w 2228850"/>
              <a:gd name="connsiteY0" fmla="*/ 0 h 1535115"/>
              <a:gd name="connsiteX1" fmla="*/ 1191298 w 2228850"/>
              <a:gd name="connsiteY1" fmla="*/ 184417 h 1535115"/>
              <a:gd name="connsiteX2" fmla="*/ 2228850 w 2228850"/>
              <a:gd name="connsiteY2" fmla="*/ 182565 h 1535115"/>
              <a:gd name="connsiteX3" fmla="*/ 2228850 w 2228850"/>
              <a:gd name="connsiteY3" fmla="*/ 1535115 h 1535115"/>
              <a:gd name="connsiteX4" fmla="*/ 0 w 2228850"/>
              <a:gd name="connsiteY4" fmla="*/ 1535115 h 1535115"/>
              <a:gd name="connsiteX5" fmla="*/ 0 w 2228850"/>
              <a:gd name="connsiteY5" fmla="*/ 182565 h 1535115"/>
              <a:gd name="connsiteX6" fmla="*/ 595698 w 2228850"/>
              <a:gd name="connsiteY6" fmla="*/ 183023 h 1535115"/>
              <a:gd name="connsiteX0" fmla="*/ 1512806 w 2228850"/>
              <a:gd name="connsiteY0" fmla="*/ 0 h 1586291"/>
              <a:gd name="connsiteX1" fmla="*/ 1191298 w 2228850"/>
              <a:gd name="connsiteY1" fmla="*/ 235593 h 1586291"/>
              <a:gd name="connsiteX2" fmla="*/ 2228850 w 2228850"/>
              <a:gd name="connsiteY2" fmla="*/ 233741 h 1586291"/>
              <a:gd name="connsiteX3" fmla="*/ 2228850 w 2228850"/>
              <a:gd name="connsiteY3" fmla="*/ 1586291 h 1586291"/>
              <a:gd name="connsiteX4" fmla="*/ 0 w 2228850"/>
              <a:gd name="connsiteY4" fmla="*/ 1586291 h 1586291"/>
              <a:gd name="connsiteX5" fmla="*/ 0 w 2228850"/>
              <a:gd name="connsiteY5" fmla="*/ 233741 h 1586291"/>
              <a:gd name="connsiteX6" fmla="*/ 595698 w 2228850"/>
              <a:gd name="connsiteY6" fmla="*/ 234199 h 1586291"/>
              <a:gd name="connsiteX0" fmla="*/ 1465397 w 2228850"/>
              <a:gd name="connsiteY0" fmla="*/ 0 h 1688643"/>
              <a:gd name="connsiteX1" fmla="*/ 1191298 w 2228850"/>
              <a:gd name="connsiteY1" fmla="*/ 337945 h 1688643"/>
              <a:gd name="connsiteX2" fmla="*/ 2228850 w 2228850"/>
              <a:gd name="connsiteY2" fmla="*/ 336093 h 1688643"/>
              <a:gd name="connsiteX3" fmla="*/ 2228850 w 2228850"/>
              <a:gd name="connsiteY3" fmla="*/ 1688643 h 1688643"/>
              <a:gd name="connsiteX4" fmla="*/ 0 w 2228850"/>
              <a:gd name="connsiteY4" fmla="*/ 1688643 h 1688643"/>
              <a:gd name="connsiteX5" fmla="*/ 0 w 2228850"/>
              <a:gd name="connsiteY5" fmla="*/ 336093 h 1688643"/>
              <a:gd name="connsiteX6" fmla="*/ 595698 w 2228850"/>
              <a:gd name="connsiteY6" fmla="*/ 336551 h 1688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8850" h="1688643">
                <a:moveTo>
                  <a:pt x="1465397" y="0"/>
                </a:moveTo>
                <a:lnTo>
                  <a:pt x="1191298" y="337945"/>
                </a:lnTo>
                <a:lnTo>
                  <a:pt x="2228850" y="336093"/>
                </a:lnTo>
                <a:lnTo>
                  <a:pt x="2228850" y="1688643"/>
                </a:lnTo>
                <a:lnTo>
                  <a:pt x="0" y="1688643"/>
                </a:lnTo>
                <a:lnTo>
                  <a:pt x="0" y="336093"/>
                </a:lnTo>
                <a:lnTo>
                  <a:pt x="595698" y="336551"/>
                </a:lnTo>
              </a:path>
            </a:pathLst>
          </a:cu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70" name="Oval 169">
            <a:extLst>
              <a:ext uri="{FF2B5EF4-FFF2-40B4-BE49-F238E27FC236}">
                <a16:creationId xmlns:a16="http://schemas.microsoft.com/office/drawing/2014/main" id="{46F508BC-2752-47B4-8F24-4B8827B998A4}"/>
              </a:ext>
            </a:extLst>
          </p:cNvPr>
          <p:cNvSpPr/>
          <p:nvPr/>
        </p:nvSpPr>
        <p:spPr>
          <a:xfrm>
            <a:off x="3542071" y="3384283"/>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71" name="Oval 170">
            <a:extLst>
              <a:ext uri="{FF2B5EF4-FFF2-40B4-BE49-F238E27FC236}">
                <a16:creationId xmlns:a16="http://schemas.microsoft.com/office/drawing/2014/main" id="{D9191521-C47E-45EE-A73E-30471692265C}"/>
              </a:ext>
            </a:extLst>
          </p:cNvPr>
          <p:cNvSpPr/>
          <p:nvPr/>
        </p:nvSpPr>
        <p:spPr>
          <a:xfrm>
            <a:off x="3688758" y="3412553"/>
            <a:ext cx="94844" cy="94844"/>
          </a:xfrm>
          <a:prstGeom prst="ellipse">
            <a:avLst/>
          </a:prstGeom>
          <a:solidFill>
            <a:srgbClr val="DA9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72" name="Oval 171">
            <a:extLst>
              <a:ext uri="{FF2B5EF4-FFF2-40B4-BE49-F238E27FC236}">
                <a16:creationId xmlns:a16="http://schemas.microsoft.com/office/drawing/2014/main" id="{C90001C6-0EED-45DC-9CE4-84D1D9AF8E9A}"/>
              </a:ext>
            </a:extLst>
          </p:cNvPr>
          <p:cNvSpPr/>
          <p:nvPr/>
        </p:nvSpPr>
        <p:spPr>
          <a:xfrm>
            <a:off x="3430860" y="3357803"/>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73" name="Oval 172">
            <a:extLst>
              <a:ext uri="{FF2B5EF4-FFF2-40B4-BE49-F238E27FC236}">
                <a16:creationId xmlns:a16="http://schemas.microsoft.com/office/drawing/2014/main" id="{F684B62D-3D56-4EE0-B617-DA9E0E66ECBC}"/>
              </a:ext>
            </a:extLst>
          </p:cNvPr>
          <p:cNvSpPr/>
          <p:nvPr/>
        </p:nvSpPr>
        <p:spPr>
          <a:xfrm>
            <a:off x="3319651" y="3334217"/>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74" name="Oval 173">
            <a:extLst>
              <a:ext uri="{FF2B5EF4-FFF2-40B4-BE49-F238E27FC236}">
                <a16:creationId xmlns:a16="http://schemas.microsoft.com/office/drawing/2014/main" id="{A4B786D7-CA7F-45BF-9C4B-66971E6D5510}"/>
              </a:ext>
            </a:extLst>
          </p:cNvPr>
          <p:cNvSpPr/>
          <p:nvPr/>
        </p:nvSpPr>
        <p:spPr>
          <a:xfrm>
            <a:off x="4069252" y="3515918"/>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75" name="Oval 174">
            <a:extLst>
              <a:ext uri="{FF2B5EF4-FFF2-40B4-BE49-F238E27FC236}">
                <a16:creationId xmlns:a16="http://schemas.microsoft.com/office/drawing/2014/main" id="{7D39D238-C718-4F7D-A8A4-F258DB9C2EB6}"/>
              </a:ext>
            </a:extLst>
          </p:cNvPr>
          <p:cNvSpPr/>
          <p:nvPr/>
        </p:nvSpPr>
        <p:spPr>
          <a:xfrm>
            <a:off x="3859220" y="3454831"/>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76" name="Oval 175">
            <a:extLst>
              <a:ext uri="{FF2B5EF4-FFF2-40B4-BE49-F238E27FC236}">
                <a16:creationId xmlns:a16="http://schemas.microsoft.com/office/drawing/2014/main" id="{9C3F90B1-1CC3-4466-BEA0-A9C1D7C7148F}"/>
              </a:ext>
            </a:extLst>
          </p:cNvPr>
          <p:cNvSpPr/>
          <p:nvPr/>
        </p:nvSpPr>
        <p:spPr>
          <a:xfrm>
            <a:off x="4277527" y="3619984"/>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77" name="Oval 176">
            <a:extLst>
              <a:ext uri="{FF2B5EF4-FFF2-40B4-BE49-F238E27FC236}">
                <a16:creationId xmlns:a16="http://schemas.microsoft.com/office/drawing/2014/main" id="{39520BAD-5B7B-474E-83BD-84A1BB7D6065}"/>
              </a:ext>
            </a:extLst>
          </p:cNvPr>
          <p:cNvSpPr/>
          <p:nvPr/>
        </p:nvSpPr>
        <p:spPr>
          <a:xfrm>
            <a:off x="4409347" y="3827618"/>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78" name="Oval 177">
            <a:extLst>
              <a:ext uri="{FF2B5EF4-FFF2-40B4-BE49-F238E27FC236}">
                <a16:creationId xmlns:a16="http://schemas.microsoft.com/office/drawing/2014/main" id="{0ED8AF29-2226-47DE-9B7B-F39933F7D6A2}"/>
              </a:ext>
            </a:extLst>
          </p:cNvPr>
          <p:cNvSpPr/>
          <p:nvPr/>
        </p:nvSpPr>
        <p:spPr>
          <a:xfrm>
            <a:off x="4465869" y="3960901"/>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79" name="Freeform: Shape 178">
            <a:extLst>
              <a:ext uri="{FF2B5EF4-FFF2-40B4-BE49-F238E27FC236}">
                <a16:creationId xmlns:a16="http://schemas.microsoft.com/office/drawing/2014/main" id="{E694DBBA-CC9A-49A9-94B6-89B58361AA20}"/>
              </a:ext>
            </a:extLst>
          </p:cNvPr>
          <p:cNvSpPr/>
          <p:nvPr/>
        </p:nvSpPr>
        <p:spPr>
          <a:xfrm>
            <a:off x="3212927" y="3415287"/>
            <a:ext cx="1147306" cy="388596"/>
          </a:xfrm>
          <a:custGeom>
            <a:avLst/>
            <a:gdLst>
              <a:gd name="connsiteX0" fmla="*/ 0 w 1200150"/>
              <a:gd name="connsiteY0" fmla="*/ 0 h 561975"/>
              <a:gd name="connsiteX1" fmla="*/ 914400 w 1200150"/>
              <a:gd name="connsiteY1" fmla="*/ 295275 h 561975"/>
              <a:gd name="connsiteX2" fmla="*/ 1200150 w 1200150"/>
              <a:gd name="connsiteY2" fmla="*/ 561975 h 561975"/>
            </a:gdLst>
            <a:ahLst/>
            <a:cxnLst>
              <a:cxn ang="0">
                <a:pos x="connsiteX0" y="connsiteY0"/>
              </a:cxn>
              <a:cxn ang="0">
                <a:pos x="connsiteX1" y="connsiteY1"/>
              </a:cxn>
              <a:cxn ang="0">
                <a:pos x="connsiteX2" y="connsiteY2"/>
              </a:cxn>
            </a:cxnLst>
            <a:rect l="l" t="t" r="r" b="b"/>
            <a:pathLst>
              <a:path w="1200150" h="561975">
                <a:moveTo>
                  <a:pt x="0" y="0"/>
                </a:moveTo>
                <a:cubicBezTo>
                  <a:pt x="357187" y="100806"/>
                  <a:pt x="714375" y="201613"/>
                  <a:pt x="914400" y="295275"/>
                </a:cubicBezTo>
                <a:cubicBezTo>
                  <a:pt x="1114425" y="388937"/>
                  <a:pt x="1157287" y="475456"/>
                  <a:pt x="1200150" y="561975"/>
                </a:cubicBezTo>
              </a:path>
            </a:pathLst>
          </a:cu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80" name="Oval 179">
            <a:extLst>
              <a:ext uri="{FF2B5EF4-FFF2-40B4-BE49-F238E27FC236}">
                <a16:creationId xmlns:a16="http://schemas.microsoft.com/office/drawing/2014/main" id="{A40F3028-EC35-43BB-9AAD-6967341CA8FE}"/>
              </a:ext>
            </a:extLst>
          </p:cNvPr>
          <p:cNvSpPr/>
          <p:nvPr/>
        </p:nvSpPr>
        <p:spPr>
          <a:xfrm>
            <a:off x="3996119" y="4983707"/>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81" name="Oval 180">
            <a:extLst>
              <a:ext uri="{FF2B5EF4-FFF2-40B4-BE49-F238E27FC236}">
                <a16:creationId xmlns:a16="http://schemas.microsoft.com/office/drawing/2014/main" id="{857B43DB-4DF7-4FCE-9D14-DF1E894E9B8A}"/>
              </a:ext>
            </a:extLst>
          </p:cNvPr>
          <p:cNvSpPr/>
          <p:nvPr/>
        </p:nvSpPr>
        <p:spPr>
          <a:xfrm>
            <a:off x="4091620" y="4983707"/>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82" name="Oval 181">
            <a:extLst>
              <a:ext uri="{FF2B5EF4-FFF2-40B4-BE49-F238E27FC236}">
                <a16:creationId xmlns:a16="http://schemas.microsoft.com/office/drawing/2014/main" id="{6143C9EA-4185-4C5F-989A-B02EB67C306F}"/>
              </a:ext>
            </a:extLst>
          </p:cNvPr>
          <p:cNvSpPr/>
          <p:nvPr/>
        </p:nvSpPr>
        <p:spPr>
          <a:xfrm>
            <a:off x="4187123" y="4983707"/>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83" name="Oval 182">
            <a:extLst>
              <a:ext uri="{FF2B5EF4-FFF2-40B4-BE49-F238E27FC236}">
                <a16:creationId xmlns:a16="http://schemas.microsoft.com/office/drawing/2014/main" id="{3989E64C-2E6C-4611-807A-874A49A00C26}"/>
              </a:ext>
            </a:extLst>
          </p:cNvPr>
          <p:cNvSpPr/>
          <p:nvPr/>
        </p:nvSpPr>
        <p:spPr>
          <a:xfrm>
            <a:off x="4282624" y="4983707"/>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84" name="Oval 183">
            <a:extLst>
              <a:ext uri="{FF2B5EF4-FFF2-40B4-BE49-F238E27FC236}">
                <a16:creationId xmlns:a16="http://schemas.microsoft.com/office/drawing/2014/main" id="{07482A68-A022-4E2A-AC8B-202D8D22434C}"/>
              </a:ext>
            </a:extLst>
          </p:cNvPr>
          <p:cNvSpPr/>
          <p:nvPr/>
        </p:nvSpPr>
        <p:spPr>
          <a:xfrm>
            <a:off x="4378127" y="4983707"/>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85" name="Oval 184">
            <a:extLst>
              <a:ext uri="{FF2B5EF4-FFF2-40B4-BE49-F238E27FC236}">
                <a16:creationId xmlns:a16="http://schemas.microsoft.com/office/drawing/2014/main" id="{49BC2BB1-8071-4E3D-9255-E90E4C9A74A2}"/>
              </a:ext>
            </a:extLst>
          </p:cNvPr>
          <p:cNvSpPr/>
          <p:nvPr/>
        </p:nvSpPr>
        <p:spPr>
          <a:xfrm>
            <a:off x="4473628" y="4983707"/>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86" name="Oval 185">
            <a:extLst>
              <a:ext uri="{FF2B5EF4-FFF2-40B4-BE49-F238E27FC236}">
                <a16:creationId xmlns:a16="http://schemas.microsoft.com/office/drawing/2014/main" id="{BB00075E-DF41-4406-B99C-C4D27DD54CCF}"/>
              </a:ext>
            </a:extLst>
          </p:cNvPr>
          <p:cNvSpPr/>
          <p:nvPr/>
        </p:nvSpPr>
        <p:spPr>
          <a:xfrm>
            <a:off x="4569131" y="4983707"/>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87" name="Oval 186">
            <a:extLst>
              <a:ext uri="{FF2B5EF4-FFF2-40B4-BE49-F238E27FC236}">
                <a16:creationId xmlns:a16="http://schemas.microsoft.com/office/drawing/2014/main" id="{B5099F52-81B0-4C4D-A170-96A55BB9683C}"/>
              </a:ext>
            </a:extLst>
          </p:cNvPr>
          <p:cNvSpPr/>
          <p:nvPr/>
        </p:nvSpPr>
        <p:spPr>
          <a:xfrm>
            <a:off x="4664632" y="4983707"/>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88" name="Oval 187">
            <a:extLst>
              <a:ext uri="{FF2B5EF4-FFF2-40B4-BE49-F238E27FC236}">
                <a16:creationId xmlns:a16="http://schemas.microsoft.com/office/drawing/2014/main" id="{A0F77AD6-5AAC-4019-BDEA-83D4C3CDAE2A}"/>
              </a:ext>
            </a:extLst>
          </p:cNvPr>
          <p:cNvSpPr/>
          <p:nvPr/>
        </p:nvSpPr>
        <p:spPr>
          <a:xfrm>
            <a:off x="4760135" y="4983707"/>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89" name="Oval 188">
            <a:extLst>
              <a:ext uri="{FF2B5EF4-FFF2-40B4-BE49-F238E27FC236}">
                <a16:creationId xmlns:a16="http://schemas.microsoft.com/office/drawing/2014/main" id="{FFA356BE-E5D5-4D03-9671-C892D64C20A4}"/>
              </a:ext>
            </a:extLst>
          </p:cNvPr>
          <p:cNvSpPr/>
          <p:nvPr/>
        </p:nvSpPr>
        <p:spPr>
          <a:xfrm>
            <a:off x="4043323" y="4905769"/>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90" name="Oval 189">
            <a:extLst>
              <a:ext uri="{FF2B5EF4-FFF2-40B4-BE49-F238E27FC236}">
                <a16:creationId xmlns:a16="http://schemas.microsoft.com/office/drawing/2014/main" id="{8C126782-8332-465C-9161-D1E1684A97C0}"/>
              </a:ext>
            </a:extLst>
          </p:cNvPr>
          <p:cNvSpPr/>
          <p:nvPr/>
        </p:nvSpPr>
        <p:spPr>
          <a:xfrm>
            <a:off x="4138824" y="4905769"/>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91" name="Oval 190">
            <a:extLst>
              <a:ext uri="{FF2B5EF4-FFF2-40B4-BE49-F238E27FC236}">
                <a16:creationId xmlns:a16="http://schemas.microsoft.com/office/drawing/2014/main" id="{FCF55B56-BAC6-4B6D-919C-9C24394D58CB}"/>
              </a:ext>
            </a:extLst>
          </p:cNvPr>
          <p:cNvSpPr/>
          <p:nvPr/>
        </p:nvSpPr>
        <p:spPr>
          <a:xfrm>
            <a:off x="4234327" y="4905769"/>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92" name="Oval 191">
            <a:extLst>
              <a:ext uri="{FF2B5EF4-FFF2-40B4-BE49-F238E27FC236}">
                <a16:creationId xmlns:a16="http://schemas.microsoft.com/office/drawing/2014/main" id="{E137A3AA-5B7D-4323-926A-F77EBB6E6193}"/>
              </a:ext>
            </a:extLst>
          </p:cNvPr>
          <p:cNvSpPr/>
          <p:nvPr/>
        </p:nvSpPr>
        <p:spPr>
          <a:xfrm>
            <a:off x="4329828" y="4905769"/>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93" name="Oval 192">
            <a:extLst>
              <a:ext uri="{FF2B5EF4-FFF2-40B4-BE49-F238E27FC236}">
                <a16:creationId xmlns:a16="http://schemas.microsoft.com/office/drawing/2014/main" id="{51BE5DB7-8CAE-4660-97F8-932945584ABB}"/>
              </a:ext>
            </a:extLst>
          </p:cNvPr>
          <p:cNvSpPr/>
          <p:nvPr/>
        </p:nvSpPr>
        <p:spPr>
          <a:xfrm>
            <a:off x="4425331" y="4905769"/>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94" name="Oval 193">
            <a:extLst>
              <a:ext uri="{FF2B5EF4-FFF2-40B4-BE49-F238E27FC236}">
                <a16:creationId xmlns:a16="http://schemas.microsoft.com/office/drawing/2014/main" id="{9A803971-7107-4F3C-B133-06F88B0901D6}"/>
              </a:ext>
            </a:extLst>
          </p:cNvPr>
          <p:cNvSpPr/>
          <p:nvPr/>
        </p:nvSpPr>
        <p:spPr>
          <a:xfrm>
            <a:off x="4520832" y="4905769"/>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95" name="Oval 194">
            <a:extLst>
              <a:ext uri="{FF2B5EF4-FFF2-40B4-BE49-F238E27FC236}">
                <a16:creationId xmlns:a16="http://schemas.microsoft.com/office/drawing/2014/main" id="{69013A24-4B9A-4F79-B433-EBF3BC4B8938}"/>
              </a:ext>
            </a:extLst>
          </p:cNvPr>
          <p:cNvSpPr/>
          <p:nvPr/>
        </p:nvSpPr>
        <p:spPr>
          <a:xfrm>
            <a:off x="4616335" y="4905769"/>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96" name="Oval 195">
            <a:extLst>
              <a:ext uri="{FF2B5EF4-FFF2-40B4-BE49-F238E27FC236}">
                <a16:creationId xmlns:a16="http://schemas.microsoft.com/office/drawing/2014/main" id="{61B8CD6B-C5F4-4CE0-8092-AD29BBFCC858}"/>
              </a:ext>
            </a:extLst>
          </p:cNvPr>
          <p:cNvSpPr/>
          <p:nvPr/>
        </p:nvSpPr>
        <p:spPr>
          <a:xfrm>
            <a:off x="4711836" y="4905769"/>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97" name="Oval 196">
            <a:extLst>
              <a:ext uri="{FF2B5EF4-FFF2-40B4-BE49-F238E27FC236}">
                <a16:creationId xmlns:a16="http://schemas.microsoft.com/office/drawing/2014/main" id="{878FE9BA-B3AB-4B6F-AFDE-807487F7B74F}"/>
              </a:ext>
            </a:extLst>
          </p:cNvPr>
          <p:cNvSpPr/>
          <p:nvPr/>
        </p:nvSpPr>
        <p:spPr>
          <a:xfrm>
            <a:off x="4282624" y="4825639"/>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98" name="Oval 197">
            <a:extLst>
              <a:ext uri="{FF2B5EF4-FFF2-40B4-BE49-F238E27FC236}">
                <a16:creationId xmlns:a16="http://schemas.microsoft.com/office/drawing/2014/main" id="{535D3A2E-6831-4A9F-9DF0-78BB1BB4E5CD}"/>
              </a:ext>
            </a:extLst>
          </p:cNvPr>
          <p:cNvSpPr/>
          <p:nvPr/>
        </p:nvSpPr>
        <p:spPr>
          <a:xfrm>
            <a:off x="4378127" y="4825639"/>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99" name="Oval 198">
            <a:extLst>
              <a:ext uri="{FF2B5EF4-FFF2-40B4-BE49-F238E27FC236}">
                <a16:creationId xmlns:a16="http://schemas.microsoft.com/office/drawing/2014/main" id="{FC85BA2D-B898-4F55-8803-9265F61E9653}"/>
              </a:ext>
            </a:extLst>
          </p:cNvPr>
          <p:cNvSpPr/>
          <p:nvPr/>
        </p:nvSpPr>
        <p:spPr>
          <a:xfrm>
            <a:off x="4473628" y="4825639"/>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00" name="Oval 199">
            <a:extLst>
              <a:ext uri="{FF2B5EF4-FFF2-40B4-BE49-F238E27FC236}">
                <a16:creationId xmlns:a16="http://schemas.microsoft.com/office/drawing/2014/main" id="{16F14B64-191D-4E0F-871F-FC2468637914}"/>
              </a:ext>
            </a:extLst>
          </p:cNvPr>
          <p:cNvSpPr/>
          <p:nvPr/>
        </p:nvSpPr>
        <p:spPr>
          <a:xfrm>
            <a:off x="4569131" y="4825639"/>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01" name="Oval 200">
            <a:extLst>
              <a:ext uri="{FF2B5EF4-FFF2-40B4-BE49-F238E27FC236}">
                <a16:creationId xmlns:a16="http://schemas.microsoft.com/office/drawing/2014/main" id="{740E0B08-485C-4FD9-ABF6-C516AD76F472}"/>
              </a:ext>
            </a:extLst>
          </p:cNvPr>
          <p:cNvSpPr/>
          <p:nvPr/>
        </p:nvSpPr>
        <p:spPr>
          <a:xfrm>
            <a:off x="4664632" y="4825639"/>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02" name="Oval 201">
            <a:extLst>
              <a:ext uri="{FF2B5EF4-FFF2-40B4-BE49-F238E27FC236}">
                <a16:creationId xmlns:a16="http://schemas.microsoft.com/office/drawing/2014/main" id="{37CA0BBE-1BCB-4F49-89D6-9D63A38F8C80}"/>
              </a:ext>
            </a:extLst>
          </p:cNvPr>
          <p:cNvSpPr/>
          <p:nvPr/>
        </p:nvSpPr>
        <p:spPr>
          <a:xfrm>
            <a:off x="4328729" y="4746603"/>
            <a:ext cx="94844" cy="94844"/>
          </a:xfrm>
          <a:prstGeom prst="ellipse">
            <a:avLst/>
          </a:prstGeom>
          <a:solidFill>
            <a:srgbClr val="DA9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03" name="Oval 202">
            <a:extLst>
              <a:ext uri="{FF2B5EF4-FFF2-40B4-BE49-F238E27FC236}">
                <a16:creationId xmlns:a16="http://schemas.microsoft.com/office/drawing/2014/main" id="{20B41215-9990-4B2C-B955-BD7215D167FE}"/>
              </a:ext>
            </a:extLst>
          </p:cNvPr>
          <p:cNvSpPr/>
          <p:nvPr/>
        </p:nvSpPr>
        <p:spPr>
          <a:xfrm>
            <a:off x="4424231" y="4746603"/>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04" name="Oval 203">
            <a:extLst>
              <a:ext uri="{FF2B5EF4-FFF2-40B4-BE49-F238E27FC236}">
                <a16:creationId xmlns:a16="http://schemas.microsoft.com/office/drawing/2014/main" id="{932EC9F1-83A0-4218-BE26-F0054662CE92}"/>
              </a:ext>
            </a:extLst>
          </p:cNvPr>
          <p:cNvSpPr/>
          <p:nvPr/>
        </p:nvSpPr>
        <p:spPr>
          <a:xfrm>
            <a:off x="4519733" y="4746603"/>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05" name="Oval 204">
            <a:extLst>
              <a:ext uri="{FF2B5EF4-FFF2-40B4-BE49-F238E27FC236}">
                <a16:creationId xmlns:a16="http://schemas.microsoft.com/office/drawing/2014/main" id="{FCCF811D-EFC7-468A-9756-FDEE88504A55}"/>
              </a:ext>
            </a:extLst>
          </p:cNvPr>
          <p:cNvSpPr/>
          <p:nvPr/>
        </p:nvSpPr>
        <p:spPr>
          <a:xfrm>
            <a:off x="4615235" y="4746603"/>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06" name="Oval 205">
            <a:extLst>
              <a:ext uri="{FF2B5EF4-FFF2-40B4-BE49-F238E27FC236}">
                <a16:creationId xmlns:a16="http://schemas.microsoft.com/office/drawing/2014/main" id="{CFD8D3DB-3F55-4C59-8AF9-56C49ACA30D9}"/>
              </a:ext>
            </a:extLst>
          </p:cNvPr>
          <p:cNvSpPr/>
          <p:nvPr/>
        </p:nvSpPr>
        <p:spPr>
          <a:xfrm>
            <a:off x="4378126" y="4664276"/>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07" name="Oval 206">
            <a:extLst>
              <a:ext uri="{FF2B5EF4-FFF2-40B4-BE49-F238E27FC236}">
                <a16:creationId xmlns:a16="http://schemas.microsoft.com/office/drawing/2014/main" id="{8FF823D4-F908-4960-9230-53D449CB8452}"/>
              </a:ext>
            </a:extLst>
          </p:cNvPr>
          <p:cNvSpPr/>
          <p:nvPr/>
        </p:nvSpPr>
        <p:spPr>
          <a:xfrm>
            <a:off x="4473628" y="4664276"/>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08" name="Oval 207">
            <a:extLst>
              <a:ext uri="{FF2B5EF4-FFF2-40B4-BE49-F238E27FC236}">
                <a16:creationId xmlns:a16="http://schemas.microsoft.com/office/drawing/2014/main" id="{933381E9-0105-4171-A8A0-AC0F2C3E8791}"/>
              </a:ext>
            </a:extLst>
          </p:cNvPr>
          <p:cNvSpPr/>
          <p:nvPr/>
        </p:nvSpPr>
        <p:spPr>
          <a:xfrm>
            <a:off x="4569130" y="4664276"/>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09" name="Oval 208">
            <a:extLst>
              <a:ext uri="{FF2B5EF4-FFF2-40B4-BE49-F238E27FC236}">
                <a16:creationId xmlns:a16="http://schemas.microsoft.com/office/drawing/2014/main" id="{A4FA76BF-B5A5-4EF2-B527-740C34A5DD8D}"/>
              </a:ext>
            </a:extLst>
          </p:cNvPr>
          <p:cNvSpPr/>
          <p:nvPr/>
        </p:nvSpPr>
        <p:spPr>
          <a:xfrm>
            <a:off x="4711028" y="4746603"/>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10" name="Freeform: Shape 209">
            <a:extLst>
              <a:ext uri="{FF2B5EF4-FFF2-40B4-BE49-F238E27FC236}">
                <a16:creationId xmlns:a16="http://schemas.microsoft.com/office/drawing/2014/main" id="{CCEC6A2D-15D4-49A5-90DE-606B8DF9FE21}"/>
              </a:ext>
            </a:extLst>
          </p:cNvPr>
          <p:cNvSpPr/>
          <p:nvPr/>
        </p:nvSpPr>
        <p:spPr>
          <a:xfrm rot="10800000" flipV="1">
            <a:off x="3975464" y="4150853"/>
            <a:ext cx="898436" cy="948437"/>
          </a:xfrm>
          <a:custGeom>
            <a:avLst/>
            <a:gdLst>
              <a:gd name="connsiteX0" fmla="*/ 0 w 2228850"/>
              <a:gd name="connsiteY0" fmla="*/ 0 h 1352550"/>
              <a:gd name="connsiteX1" fmla="*/ 875887 w 2228850"/>
              <a:gd name="connsiteY1" fmla="*/ 0 h 1352550"/>
              <a:gd name="connsiteX2" fmla="*/ 875887 w 2228850"/>
              <a:gd name="connsiteY2" fmla="*/ 138951 h 1352550"/>
              <a:gd name="connsiteX3" fmla="*/ 1352965 w 2228850"/>
              <a:gd name="connsiteY3" fmla="*/ 138951 h 1352550"/>
              <a:gd name="connsiteX4" fmla="*/ 1352965 w 2228850"/>
              <a:gd name="connsiteY4" fmla="*/ 0 h 1352550"/>
              <a:gd name="connsiteX5" fmla="*/ 2228850 w 2228850"/>
              <a:gd name="connsiteY5" fmla="*/ 0 h 1352550"/>
              <a:gd name="connsiteX6" fmla="*/ 2228850 w 2228850"/>
              <a:gd name="connsiteY6" fmla="*/ 1352550 h 1352550"/>
              <a:gd name="connsiteX7" fmla="*/ 0 w 2228850"/>
              <a:gd name="connsiteY7" fmla="*/ 1352550 h 1352550"/>
              <a:gd name="connsiteX0" fmla="*/ 0 w 2228850"/>
              <a:gd name="connsiteY0" fmla="*/ 0 h 1352550"/>
              <a:gd name="connsiteX1" fmla="*/ 875887 w 2228850"/>
              <a:gd name="connsiteY1" fmla="*/ 0 h 1352550"/>
              <a:gd name="connsiteX2" fmla="*/ 875887 w 2228850"/>
              <a:gd name="connsiteY2" fmla="*/ 138951 h 1352550"/>
              <a:gd name="connsiteX3" fmla="*/ 1352965 w 2228850"/>
              <a:gd name="connsiteY3" fmla="*/ 0 h 1352550"/>
              <a:gd name="connsiteX4" fmla="*/ 2228850 w 2228850"/>
              <a:gd name="connsiteY4" fmla="*/ 0 h 1352550"/>
              <a:gd name="connsiteX5" fmla="*/ 2228850 w 2228850"/>
              <a:gd name="connsiteY5" fmla="*/ 1352550 h 1352550"/>
              <a:gd name="connsiteX6" fmla="*/ 0 w 2228850"/>
              <a:gd name="connsiteY6" fmla="*/ 1352550 h 1352550"/>
              <a:gd name="connsiteX7" fmla="*/ 0 w 2228850"/>
              <a:gd name="connsiteY7" fmla="*/ 0 h 1352550"/>
              <a:gd name="connsiteX0" fmla="*/ 0 w 2228850"/>
              <a:gd name="connsiteY0" fmla="*/ 384924 h 1737474"/>
              <a:gd name="connsiteX1" fmla="*/ 875887 w 2228850"/>
              <a:gd name="connsiteY1" fmla="*/ 384924 h 1737474"/>
              <a:gd name="connsiteX2" fmla="*/ 1675987 w 2228850"/>
              <a:gd name="connsiteY2" fmla="*/ 0 h 1737474"/>
              <a:gd name="connsiteX3" fmla="*/ 1352965 w 2228850"/>
              <a:gd name="connsiteY3" fmla="*/ 384924 h 1737474"/>
              <a:gd name="connsiteX4" fmla="*/ 2228850 w 2228850"/>
              <a:gd name="connsiteY4" fmla="*/ 384924 h 1737474"/>
              <a:gd name="connsiteX5" fmla="*/ 2228850 w 2228850"/>
              <a:gd name="connsiteY5" fmla="*/ 1737474 h 1737474"/>
              <a:gd name="connsiteX6" fmla="*/ 0 w 2228850"/>
              <a:gd name="connsiteY6" fmla="*/ 1737474 h 1737474"/>
              <a:gd name="connsiteX7" fmla="*/ 0 w 2228850"/>
              <a:gd name="connsiteY7" fmla="*/ 384924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67327 w 2228850"/>
              <a:gd name="connsiteY6" fmla="*/ 476364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53679 w 2228850"/>
              <a:gd name="connsiteY6" fmla="*/ 394478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58228 w 2228850"/>
              <a:gd name="connsiteY6" fmla="*/ 394478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58228 w 2228850"/>
              <a:gd name="connsiteY6" fmla="*/ 385380 h 1737474"/>
              <a:gd name="connsiteX0" fmla="*/ 1702442 w 2228850"/>
              <a:gd name="connsiteY0" fmla="*/ 0 h 1535115"/>
              <a:gd name="connsiteX1" fmla="*/ 1352965 w 2228850"/>
              <a:gd name="connsiteY1" fmla="*/ 182565 h 1535115"/>
              <a:gd name="connsiteX2" fmla="*/ 2228850 w 2228850"/>
              <a:gd name="connsiteY2" fmla="*/ 182565 h 1535115"/>
              <a:gd name="connsiteX3" fmla="*/ 2228850 w 2228850"/>
              <a:gd name="connsiteY3" fmla="*/ 1535115 h 1535115"/>
              <a:gd name="connsiteX4" fmla="*/ 0 w 2228850"/>
              <a:gd name="connsiteY4" fmla="*/ 1535115 h 1535115"/>
              <a:gd name="connsiteX5" fmla="*/ 0 w 2228850"/>
              <a:gd name="connsiteY5" fmla="*/ 182565 h 1535115"/>
              <a:gd name="connsiteX6" fmla="*/ 958228 w 2228850"/>
              <a:gd name="connsiteY6" fmla="*/ 183021 h 1535115"/>
              <a:gd name="connsiteX0" fmla="*/ 1702442 w 2228850"/>
              <a:gd name="connsiteY0" fmla="*/ 0 h 1535115"/>
              <a:gd name="connsiteX1" fmla="*/ 1352965 w 2228850"/>
              <a:gd name="connsiteY1" fmla="*/ 182565 h 1535115"/>
              <a:gd name="connsiteX2" fmla="*/ 2228850 w 2228850"/>
              <a:gd name="connsiteY2" fmla="*/ 182565 h 1535115"/>
              <a:gd name="connsiteX3" fmla="*/ 2228850 w 2228850"/>
              <a:gd name="connsiteY3" fmla="*/ 1535115 h 1535115"/>
              <a:gd name="connsiteX4" fmla="*/ 0 w 2228850"/>
              <a:gd name="connsiteY4" fmla="*/ 1535115 h 1535115"/>
              <a:gd name="connsiteX5" fmla="*/ 0 w 2228850"/>
              <a:gd name="connsiteY5" fmla="*/ 182565 h 1535115"/>
              <a:gd name="connsiteX6" fmla="*/ 595698 w 2228850"/>
              <a:gd name="connsiteY6" fmla="*/ 183023 h 1535115"/>
              <a:gd name="connsiteX0" fmla="*/ 1702442 w 2228850"/>
              <a:gd name="connsiteY0" fmla="*/ 0 h 1535115"/>
              <a:gd name="connsiteX1" fmla="*/ 1191298 w 2228850"/>
              <a:gd name="connsiteY1" fmla="*/ 184417 h 1535115"/>
              <a:gd name="connsiteX2" fmla="*/ 2228850 w 2228850"/>
              <a:gd name="connsiteY2" fmla="*/ 182565 h 1535115"/>
              <a:gd name="connsiteX3" fmla="*/ 2228850 w 2228850"/>
              <a:gd name="connsiteY3" fmla="*/ 1535115 h 1535115"/>
              <a:gd name="connsiteX4" fmla="*/ 0 w 2228850"/>
              <a:gd name="connsiteY4" fmla="*/ 1535115 h 1535115"/>
              <a:gd name="connsiteX5" fmla="*/ 0 w 2228850"/>
              <a:gd name="connsiteY5" fmla="*/ 182565 h 1535115"/>
              <a:gd name="connsiteX6" fmla="*/ 595698 w 2228850"/>
              <a:gd name="connsiteY6" fmla="*/ 183023 h 1535115"/>
              <a:gd name="connsiteX0" fmla="*/ 1512806 w 2228850"/>
              <a:gd name="connsiteY0" fmla="*/ 0 h 1586291"/>
              <a:gd name="connsiteX1" fmla="*/ 1191298 w 2228850"/>
              <a:gd name="connsiteY1" fmla="*/ 235593 h 1586291"/>
              <a:gd name="connsiteX2" fmla="*/ 2228850 w 2228850"/>
              <a:gd name="connsiteY2" fmla="*/ 233741 h 1586291"/>
              <a:gd name="connsiteX3" fmla="*/ 2228850 w 2228850"/>
              <a:gd name="connsiteY3" fmla="*/ 1586291 h 1586291"/>
              <a:gd name="connsiteX4" fmla="*/ 0 w 2228850"/>
              <a:gd name="connsiteY4" fmla="*/ 1586291 h 1586291"/>
              <a:gd name="connsiteX5" fmla="*/ 0 w 2228850"/>
              <a:gd name="connsiteY5" fmla="*/ 233741 h 1586291"/>
              <a:gd name="connsiteX6" fmla="*/ 595698 w 2228850"/>
              <a:gd name="connsiteY6" fmla="*/ 234199 h 1586291"/>
              <a:gd name="connsiteX0" fmla="*/ 1465397 w 2228850"/>
              <a:gd name="connsiteY0" fmla="*/ 0 h 1688643"/>
              <a:gd name="connsiteX1" fmla="*/ 1191298 w 2228850"/>
              <a:gd name="connsiteY1" fmla="*/ 337945 h 1688643"/>
              <a:gd name="connsiteX2" fmla="*/ 2228850 w 2228850"/>
              <a:gd name="connsiteY2" fmla="*/ 336093 h 1688643"/>
              <a:gd name="connsiteX3" fmla="*/ 2228850 w 2228850"/>
              <a:gd name="connsiteY3" fmla="*/ 1688643 h 1688643"/>
              <a:gd name="connsiteX4" fmla="*/ 0 w 2228850"/>
              <a:gd name="connsiteY4" fmla="*/ 1688643 h 1688643"/>
              <a:gd name="connsiteX5" fmla="*/ 0 w 2228850"/>
              <a:gd name="connsiteY5" fmla="*/ 336093 h 1688643"/>
              <a:gd name="connsiteX6" fmla="*/ 595698 w 2228850"/>
              <a:gd name="connsiteY6" fmla="*/ 336551 h 1688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8850" h="1688643">
                <a:moveTo>
                  <a:pt x="1465397" y="0"/>
                </a:moveTo>
                <a:lnTo>
                  <a:pt x="1191298" y="337945"/>
                </a:lnTo>
                <a:lnTo>
                  <a:pt x="2228850" y="336093"/>
                </a:lnTo>
                <a:lnTo>
                  <a:pt x="2228850" y="1688643"/>
                </a:lnTo>
                <a:lnTo>
                  <a:pt x="0" y="1688643"/>
                </a:lnTo>
                <a:lnTo>
                  <a:pt x="0" y="336093"/>
                </a:lnTo>
                <a:lnTo>
                  <a:pt x="595698" y="336551"/>
                </a:lnTo>
              </a:path>
            </a:pathLst>
          </a:cu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cxnSp>
        <p:nvCxnSpPr>
          <p:cNvPr id="212" name="Straight Arrow Connector 211">
            <a:extLst>
              <a:ext uri="{FF2B5EF4-FFF2-40B4-BE49-F238E27FC236}">
                <a16:creationId xmlns:a16="http://schemas.microsoft.com/office/drawing/2014/main" id="{D24F1AD9-8420-44B6-A04C-2B3076C10594}"/>
              </a:ext>
            </a:extLst>
          </p:cNvPr>
          <p:cNvCxnSpPr>
            <a:cxnSpLocks/>
          </p:cNvCxnSpPr>
          <p:nvPr/>
        </p:nvCxnSpPr>
        <p:spPr>
          <a:xfrm flipV="1">
            <a:off x="7508890" y="4702831"/>
            <a:ext cx="225053" cy="1788"/>
          </a:xfrm>
          <a:prstGeom prst="straightConnector1">
            <a:avLst/>
          </a:prstGeom>
          <a:ln w="107950">
            <a:solidFill>
              <a:srgbClr val="0078D7"/>
            </a:solidFill>
            <a:prstDash val="solid"/>
            <a:headEnd w="med" len="med"/>
            <a:tailEnd type="none" w="lg" len="med"/>
          </a:ln>
        </p:spPr>
        <p:style>
          <a:lnRef idx="1">
            <a:schemeClr val="accent1"/>
          </a:lnRef>
          <a:fillRef idx="0">
            <a:schemeClr val="accent1"/>
          </a:fillRef>
          <a:effectRef idx="0">
            <a:schemeClr val="accent1"/>
          </a:effectRef>
          <a:fontRef idx="minor">
            <a:schemeClr val="tx1"/>
          </a:fontRef>
        </p:style>
      </p:cxnSp>
      <p:sp>
        <p:nvSpPr>
          <p:cNvPr id="213" name="Rectangle 212">
            <a:extLst>
              <a:ext uri="{FF2B5EF4-FFF2-40B4-BE49-F238E27FC236}">
                <a16:creationId xmlns:a16="http://schemas.microsoft.com/office/drawing/2014/main" id="{8B996C26-4FC3-4001-8760-DD2B4A96BDFD}"/>
              </a:ext>
            </a:extLst>
          </p:cNvPr>
          <p:cNvSpPr/>
          <p:nvPr/>
        </p:nvSpPr>
        <p:spPr>
          <a:xfrm>
            <a:off x="10867557" y="4417248"/>
            <a:ext cx="1022363" cy="614226"/>
          </a:xfrm>
          <a:prstGeom prst="rect">
            <a:avLst/>
          </a:pr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cxnSp>
        <p:nvCxnSpPr>
          <p:cNvPr id="214" name="Straight Connector 213">
            <a:extLst>
              <a:ext uri="{FF2B5EF4-FFF2-40B4-BE49-F238E27FC236}">
                <a16:creationId xmlns:a16="http://schemas.microsoft.com/office/drawing/2014/main" id="{DF39E50A-8909-4152-A000-14702C6761ED}"/>
              </a:ext>
            </a:extLst>
          </p:cNvPr>
          <p:cNvCxnSpPr/>
          <p:nvPr/>
        </p:nvCxnSpPr>
        <p:spPr>
          <a:xfrm>
            <a:off x="10722360" y="5157932"/>
            <a:ext cx="1312757" cy="0"/>
          </a:xfrm>
          <a:prstGeom prst="line">
            <a:avLst/>
          </a:prstGeom>
          <a:ln w="57150">
            <a:solidFill>
              <a:srgbClr val="A8A9AD"/>
            </a:solidFill>
          </a:ln>
        </p:spPr>
        <p:style>
          <a:lnRef idx="1">
            <a:schemeClr val="accent1"/>
          </a:lnRef>
          <a:fillRef idx="0">
            <a:schemeClr val="accent1"/>
          </a:fillRef>
          <a:effectRef idx="0">
            <a:schemeClr val="accent1"/>
          </a:effectRef>
          <a:fontRef idx="minor">
            <a:schemeClr val="tx1"/>
          </a:fontRef>
        </p:style>
      </p:cxnSp>
      <p:grpSp>
        <p:nvGrpSpPr>
          <p:cNvPr id="215" name="Group 214">
            <a:extLst>
              <a:ext uri="{FF2B5EF4-FFF2-40B4-BE49-F238E27FC236}">
                <a16:creationId xmlns:a16="http://schemas.microsoft.com/office/drawing/2014/main" id="{4A5E2DF9-B7B1-4B01-90A6-A7A936156290}"/>
              </a:ext>
            </a:extLst>
          </p:cNvPr>
          <p:cNvGrpSpPr/>
          <p:nvPr/>
        </p:nvGrpSpPr>
        <p:grpSpPr>
          <a:xfrm>
            <a:off x="2825749" y="2638337"/>
            <a:ext cx="1383137" cy="265651"/>
            <a:chOff x="692150" y="1660524"/>
            <a:chExt cx="2000250" cy="384176"/>
          </a:xfrm>
        </p:grpSpPr>
        <p:grpSp>
          <p:nvGrpSpPr>
            <p:cNvPr id="330" name="Group 329">
              <a:extLst>
                <a:ext uri="{FF2B5EF4-FFF2-40B4-BE49-F238E27FC236}">
                  <a16:creationId xmlns:a16="http://schemas.microsoft.com/office/drawing/2014/main" id="{7BEA3F40-3764-44BF-9B51-F7CFA0E397B3}"/>
                </a:ext>
              </a:extLst>
            </p:cNvPr>
            <p:cNvGrpSpPr/>
            <p:nvPr/>
          </p:nvGrpSpPr>
          <p:grpSpPr>
            <a:xfrm>
              <a:off x="692150" y="1660524"/>
              <a:ext cx="609600" cy="384176"/>
              <a:chOff x="692150" y="1660524"/>
              <a:chExt cx="609600" cy="384176"/>
            </a:xfrm>
          </p:grpSpPr>
          <p:sp>
            <p:nvSpPr>
              <p:cNvPr id="345" name="Rectangle: Rounded Corners 344">
                <a:extLst>
                  <a:ext uri="{FF2B5EF4-FFF2-40B4-BE49-F238E27FC236}">
                    <a16:creationId xmlns:a16="http://schemas.microsoft.com/office/drawing/2014/main" id="{D4BE8AF8-8C6F-4CDB-9FF3-2A96D0273268}"/>
                  </a:ext>
                </a:extLst>
              </p:cNvPr>
              <p:cNvSpPr/>
              <p:nvPr/>
            </p:nvSpPr>
            <p:spPr>
              <a:xfrm>
                <a:off x="692150" y="1847850"/>
                <a:ext cx="609600" cy="196850"/>
              </a:xfrm>
              <a:prstGeom prst="roundRect">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46" name="Trapezoid 345">
                <a:extLst>
                  <a:ext uri="{FF2B5EF4-FFF2-40B4-BE49-F238E27FC236}">
                    <a16:creationId xmlns:a16="http://schemas.microsoft.com/office/drawing/2014/main" id="{1B0E7DC1-5F50-4731-9945-BFA3F04B3A4C}"/>
                  </a:ext>
                </a:extLst>
              </p:cNvPr>
              <p:cNvSpPr/>
              <p:nvPr/>
            </p:nvSpPr>
            <p:spPr>
              <a:xfrm>
                <a:off x="706438" y="1660524"/>
                <a:ext cx="581025" cy="136525"/>
              </a:xfrm>
              <a:prstGeom prst="trapezoid">
                <a:avLst>
                  <a:gd name="adj" fmla="val 76256"/>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nvGrpSpPr>
              <p:cNvPr id="347" name="Group 346">
                <a:extLst>
                  <a:ext uri="{FF2B5EF4-FFF2-40B4-BE49-F238E27FC236}">
                    <a16:creationId xmlns:a16="http://schemas.microsoft.com/office/drawing/2014/main" id="{4D392447-EAF8-435C-8972-BD12F26F9F1F}"/>
                  </a:ext>
                </a:extLst>
              </p:cNvPr>
              <p:cNvGrpSpPr/>
              <p:nvPr/>
            </p:nvGrpSpPr>
            <p:grpSpPr>
              <a:xfrm>
                <a:off x="745866" y="1887278"/>
                <a:ext cx="502169" cy="117994"/>
                <a:chOff x="737949" y="1892300"/>
                <a:chExt cx="502169" cy="117994"/>
              </a:xfrm>
            </p:grpSpPr>
            <p:sp>
              <p:nvSpPr>
                <p:cNvPr id="348" name="Oval 347">
                  <a:extLst>
                    <a:ext uri="{FF2B5EF4-FFF2-40B4-BE49-F238E27FC236}">
                      <a16:creationId xmlns:a16="http://schemas.microsoft.com/office/drawing/2014/main" id="{36CFE22B-3635-44A0-B0D4-171733CFA47C}"/>
                    </a:ext>
                  </a:extLst>
                </p:cNvPr>
                <p:cNvSpPr/>
                <p:nvPr/>
              </p:nvSpPr>
              <p:spPr>
                <a:xfrm>
                  <a:off x="737949" y="1892300"/>
                  <a:ext cx="117994" cy="117994"/>
                </a:xfrm>
                <a:prstGeom prst="ellipse">
                  <a:avLst/>
                </a:prstGeom>
                <a:solidFill>
                  <a:srgbClr val="89C402"/>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49" name="Oval 348">
                  <a:extLst>
                    <a:ext uri="{FF2B5EF4-FFF2-40B4-BE49-F238E27FC236}">
                      <a16:creationId xmlns:a16="http://schemas.microsoft.com/office/drawing/2014/main" id="{5FB1E68F-E8F5-49C0-952C-D43A58A8C300}"/>
                    </a:ext>
                  </a:extLst>
                </p:cNvPr>
                <p:cNvSpPr/>
                <p:nvPr/>
              </p:nvSpPr>
              <p:spPr>
                <a:xfrm>
                  <a:off x="930037" y="1892300"/>
                  <a:ext cx="117994" cy="117994"/>
                </a:xfrm>
                <a:prstGeom prst="ellipse">
                  <a:avLst/>
                </a:prstGeom>
                <a:solidFill>
                  <a:srgbClr val="89C402"/>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50" name="Oval 349">
                  <a:extLst>
                    <a:ext uri="{FF2B5EF4-FFF2-40B4-BE49-F238E27FC236}">
                      <a16:creationId xmlns:a16="http://schemas.microsoft.com/office/drawing/2014/main" id="{880A03F4-6B10-4E62-98E6-098343F2A6DE}"/>
                    </a:ext>
                  </a:extLst>
                </p:cNvPr>
                <p:cNvSpPr/>
                <p:nvPr/>
              </p:nvSpPr>
              <p:spPr>
                <a:xfrm>
                  <a:off x="1122124" y="1892300"/>
                  <a:ext cx="117994" cy="117994"/>
                </a:xfrm>
                <a:prstGeom prst="ellipse">
                  <a:avLst/>
                </a:prstGeom>
                <a:solidFill>
                  <a:srgbClr val="89C402"/>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grpSp>
          <p:nvGrpSpPr>
            <p:cNvPr id="331" name="Group 330">
              <a:extLst>
                <a:ext uri="{FF2B5EF4-FFF2-40B4-BE49-F238E27FC236}">
                  <a16:creationId xmlns:a16="http://schemas.microsoft.com/office/drawing/2014/main" id="{A9A9E01A-C160-4156-85D3-50225C7DD005}"/>
                </a:ext>
              </a:extLst>
            </p:cNvPr>
            <p:cNvGrpSpPr/>
            <p:nvPr/>
          </p:nvGrpSpPr>
          <p:grpSpPr>
            <a:xfrm>
              <a:off x="1387475" y="1660524"/>
              <a:ext cx="609600" cy="384176"/>
              <a:chOff x="692150" y="1660524"/>
              <a:chExt cx="609600" cy="384176"/>
            </a:xfrm>
          </p:grpSpPr>
          <p:sp>
            <p:nvSpPr>
              <p:cNvPr id="339" name="Rectangle: Rounded Corners 338">
                <a:extLst>
                  <a:ext uri="{FF2B5EF4-FFF2-40B4-BE49-F238E27FC236}">
                    <a16:creationId xmlns:a16="http://schemas.microsoft.com/office/drawing/2014/main" id="{B655B600-8ACD-4EF2-B62E-FFA18E21A922}"/>
                  </a:ext>
                </a:extLst>
              </p:cNvPr>
              <p:cNvSpPr/>
              <p:nvPr/>
            </p:nvSpPr>
            <p:spPr>
              <a:xfrm>
                <a:off x="692150" y="1847850"/>
                <a:ext cx="609600" cy="196850"/>
              </a:xfrm>
              <a:prstGeom prst="roundRect">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40" name="Trapezoid 339">
                <a:extLst>
                  <a:ext uri="{FF2B5EF4-FFF2-40B4-BE49-F238E27FC236}">
                    <a16:creationId xmlns:a16="http://schemas.microsoft.com/office/drawing/2014/main" id="{4896B25F-EC29-45AB-BC22-520B630471A3}"/>
                  </a:ext>
                </a:extLst>
              </p:cNvPr>
              <p:cNvSpPr/>
              <p:nvPr/>
            </p:nvSpPr>
            <p:spPr>
              <a:xfrm>
                <a:off x="706438" y="1660524"/>
                <a:ext cx="581025" cy="136525"/>
              </a:xfrm>
              <a:prstGeom prst="trapezoid">
                <a:avLst>
                  <a:gd name="adj" fmla="val 76256"/>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nvGrpSpPr>
              <p:cNvPr id="341" name="Group 340">
                <a:extLst>
                  <a:ext uri="{FF2B5EF4-FFF2-40B4-BE49-F238E27FC236}">
                    <a16:creationId xmlns:a16="http://schemas.microsoft.com/office/drawing/2014/main" id="{3B44496A-E0FF-44EF-BBDA-6AA56C7CF89A}"/>
                  </a:ext>
                </a:extLst>
              </p:cNvPr>
              <p:cNvGrpSpPr/>
              <p:nvPr/>
            </p:nvGrpSpPr>
            <p:grpSpPr>
              <a:xfrm>
                <a:off x="745866" y="1887278"/>
                <a:ext cx="502169" cy="117994"/>
                <a:chOff x="737949" y="1892300"/>
                <a:chExt cx="502169" cy="117994"/>
              </a:xfrm>
            </p:grpSpPr>
            <p:sp>
              <p:nvSpPr>
                <p:cNvPr id="342" name="Oval 341">
                  <a:extLst>
                    <a:ext uri="{FF2B5EF4-FFF2-40B4-BE49-F238E27FC236}">
                      <a16:creationId xmlns:a16="http://schemas.microsoft.com/office/drawing/2014/main" id="{BCB947BC-613C-49DC-8DD7-9F9E96D42E2B}"/>
                    </a:ext>
                  </a:extLst>
                </p:cNvPr>
                <p:cNvSpPr/>
                <p:nvPr/>
              </p:nvSpPr>
              <p:spPr>
                <a:xfrm>
                  <a:off x="737949" y="1892300"/>
                  <a:ext cx="117994" cy="117994"/>
                </a:xfrm>
                <a:prstGeom prst="ellipse">
                  <a:avLst/>
                </a:prstGeom>
                <a:solidFill>
                  <a:srgbClr val="DA901E"/>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43" name="Oval 342">
                  <a:extLst>
                    <a:ext uri="{FF2B5EF4-FFF2-40B4-BE49-F238E27FC236}">
                      <a16:creationId xmlns:a16="http://schemas.microsoft.com/office/drawing/2014/main" id="{B1C34AE9-4DF1-4B77-AC0B-B1E5DCDA27D8}"/>
                    </a:ext>
                  </a:extLst>
                </p:cNvPr>
                <p:cNvSpPr/>
                <p:nvPr/>
              </p:nvSpPr>
              <p:spPr>
                <a:xfrm>
                  <a:off x="930037" y="1892300"/>
                  <a:ext cx="117994" cy="117994"/>
                </a:xfrm>
                <a:prstGeom prst="ellipse">
                  <a:avLst/>
                </a:prstGeom>
                <a:solidFill>
                  <a:srgbClr val="89C402"/>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44" name="Oval 343">
                  <a:extLst>
                    <a:ext uri="{FF2B5EF4-FFF2-40B4-BE49-F238E27FC236}">
                      <a16:creationId xmlns:a16="http://schemas.microsoft.com/office/drawing/2014/main" id="{4AF7697E-AEC0-4F0D-81DE-00923E37EFA2}"/>
                    </a:ext>
                  </a:extLst>
                </p:cNvPr>
                <p:cNvSpPr/>
                <p:nvPr/>
              </p:nvSpPr>
              <p:spPr>
                <a:xfrm>
                  <a:off x="1122124" y="1892300"/>
                  <a:ext cx="117994" cy="117994"/>
                </a:xfrm>
                <a:prstGeom prst="ellipse">
                  <a:avLst/>
                </a:prstGeom>
                <a:solidFill>
                  <a:srgbClr val="89C402"/>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grpSp>
          <p:nvGrpSpPr>
            <p:cNvPr id="332" name="Group 331">
              <a:extLst>
                <a:ext uri="{FF2B5EF4-FFF2-40B4-BE49-F238E27FC236}">
                  <a16:creationId xmlns:a16="http://schemas.microsoft.com/office/drawing/2014/main" id="{85FA52F0-9934-478B-8996-BE00E6CFDDFB}"/>
                </a:ext>
              </a:extLst>
            </p:cNvPr>
            <p:cNvGrpSpPr/>
            <p:nvPr/>
          </p:nvGrpSpPr>
          <p:grpSpPr>
            <a:xfrm>
              <a:off x="2082800" y="1660524"/>
              <a:ext cx="609600" cy="384176"/>
              <a:chOff x="692150" y="1660524"/>
              <a:chExt cx="609600" cy="384176"/>
            </a:xfrm>
          </p:grpSpPr>
          <p:sp>
            <p:nvSpPr>
              <p:cNvPr id="333" name="Rectangle: Rounded Corners 332">
                <a:extLst>
                  <a:ext uri="{FF2B5EF4-FFF2-40B4-BE49-F238E27FC236}">
                    <a16:creationId xmlns:a16="http://schemas.microsoft.com/office/drawing/2014/main" id="{044FE296-ADBE-4891-A60A-D9654D7F2A9F}"/>
                  </a:ext>
                </a:extLst>
              </p:cNvPr>
              <p:cNvSpPr/>
              <p:nvPr/>
            </p:nvSpPr>
            <p:spPr>
              <a:xfrm>
                <a:off x="692150" y="1847850"/>
                <a:ext cx="609600" cy="196850"/>
              </a:xfrm>
              <a:prstGeom prst="roundRect">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34" name="Trapezoid 333">
                <a:extLst>
                  <a:ext uri="{FF2B5EF4-FFF2-40B4-BE49-F238E27FC236}">
                    <a16:creationId xmlns:a16="http://schemas.microsoft.com/office/drawing/2014/main" id="{6C721036-60B0-4D0A-9AF8-01F5074307EB}"/>
                  </a:ext>
                </a:extLst>
              </p:cNvPr>
              <p:cNvSpPr/>
              <p:nvPr/>
            </p:nvSpPr>
            <p:spPr>
              <a:xfrm>
                <a:off x="706438" y="1660524"/>
                <a:ext cx="581025" cy="136525"/>
              </a:xfrm>
              <a:prstGeom prst="trapezoid">
                <a:avLst>
                  <a:gd name="adj" fmla="val 76256"/>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nvGrpSpPr>
              <p:cNvPr id="335" name="Group 334">
                <a:extLst>
                  <a:ext uri="{FF2B5EF4-FFF2-40B4-BE49-F238E27FC236}">
                    <a16:creationId xmlns:a16="http://schemas.microsoft.com/office/drawing/2014/main" id="{C8EFE703-5C37-4E36-BD29-4104EB8C233A}"/>
                  </a:ext>
                </a:extLst>
              </p:cNvPr>
              <p:cNvGrpSpPr/>
              <p:nvPr/>
            </p:nvGrpSpPr>
            <p:grpSpPr>
              <a:xfrm>
                <a:off x="745866" y="1887278"/>
                <a:ext cx="502169" cy="117994"/>
                <a:chOff x="737949" y="1892300"/>
                <a:chExt cx="502169" cy="117994"/>
              </a:xfrm>
            </p:grpSpPr>
            <p:sp>
              <p:nvSpPr>
                <p:cNvPr id="336" name="Oval 335">
                  <a:extLst>
                    <a:ext uri="{FF2B5EF4-FFF2-40B4-BE49-F238E27FC236}">
                      <a16:creationId xmlns:a16="http://schemas.microsoft.com/office/drawing/2014/main" id="{CB3E67EB-564A-4E77-A9E7-0B63F7DA8D63}"/>
                    </a:ext>
                  </a:extLst>
                </p:cNvPr>
                <p:cNvSpPr/>
                <p:nvPr/>
              </p:nvSpPr>
              <p:spPr>
                <a:xfrm>
                  <a:off x="737949" y="1892300"/>
                  <a:ext cx="117994" cy="117994"/>
                </a:xfrm>
                <a:prstGeom prst="ellipse">
                  <a:avLst/>
                </a:prstGeom>
                <a:solidFill>
                  <a:srgbClr val="89C402"/>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37" name="Oval 336">
                  <a:extLst>
                    <a:ext uri="{FF2B5EF4-FFF2-40B4-BE49-F238E27FC236}">
                      <a16:creationId xmlns:a16="http://schemas.microsoft.com/office/drawing/2014/main" id="{2138D712-8877-4203-B67C-3DB1B88ECF5F}"/>
                    </a:ext>
                  </a:extLst>
                </p:cNvPr>
                <p:cNvSpPr/>
                <p:nvPr/>
              </p:nvSpPr>
              <p:spPr>
                <a:xfrm>
                  <a:off x="930037" y="1892300"/>
                  <a:ext cx="117994" cy="117994"/>
                </a:xfrm>
                <a:prstGeom prst="ellipse">
                  <a:avLst/>
                </a:prstGeom>
                <a:solidFill>
                  <a:srgbClr val="89C402"/>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38" name="Oval 337">
                  <a:extLst>
                    <a:ext uri="{FF2B5EF4-FFF2-40B4-BE49-F238E27FC236}">
                      <a16:creationId xmlns:a16="http://schemas.microsoft.com/office/drawing/2014/main" id="{E0929800-3B6B-41CD-8D20-F6FDA6ECFC87}"/>
                    </a:ext>
                  </a:extLst>
                </p:cNvPr>
                <p:cNvSpPr/>
                <p:nvPr/>
              </p:nvSpPr>
              <p:spPr>
                <a:xfrm>
                  <a:off x="1122124" y="1892300"/>
                  <a:ext cx="117994" cy="117994"/>
                </a:xfrm>
                <a:prstGeom prst="ellipse">
                  <a:avLst/>
                </a:prstGeom>
                <a:solidFill>
                  <a:srgbClr val="89C402"/>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grpSp>
      <p:grpSp>
        <p:nvGrpSpPr>
          <p:cNvPr id="2" name="Group 1">
            <a:extLst>
              <a:ext uri="{FF2B5EF4-FFF2-40B4-BE49-F238E27FC236}">
                <a16:creationId xmlns:a16="http://schemas.microsoft.com/office/drawing/2014/main" id="{C7DB5E6E-38B2-4DB3-9C5E-35C2EAB310C3}"/>
              </a:ext>
            </a:extLst>
          </p:cNvPr>
          <p:cNvGrpSpPr/>
          <p:nvPr/>
        </p:nvGrpSpPr>
        <p:grpSpPr>
          <a:xfrm>
            <a:off x="5365877" y="4483047"/>
            <a:ext cx="525427" cy="436893"/>
            <a:chOff x="5365877" y="4483047"/>
            <a:chExt cx="525427" cy="436893"/>
          </a:xfrm>
        </p:grpSpPr>
        <p:sp>
          <p:nvSpPr>
            <p:cNvPr id="167" name="Rectangle 166">
              <a:extLst>
                <a:ext uri="{FF2B5EF4-FFF2-40B4-BE49-F238E27FC236}">
                  <a16:creationId xmlns:a16="http://schemas.microsoft.com/office/drawing/2014/main" id="{E30EF819-535D-4204-A5B4-2BC5599422F8}"/>
                </a:ext>
              </a:extLst>
            </p:cNvPr>
            <p:cNvSpPr/>
            <p:nvPr/>
          </p:nvSpPr>
          <p:spPr>
            <a:xfrm>
              <a:off x="5414427" y="4520474"/>
              <a:ext cx="428326" cy="36203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nvGrpSpPr>
            <p:cNvPr id="241" name="Group 240">
              <a:extLst>
                <a:ext uri="{FF2B5EF4-FFF2-40B4-BE49-F238E27FC236}">
                  <a16:creationId xmlns:a16="http://schemas.microsoft.com/office/drawing/2014/main" id="{49B8B3DE-16F3-4CA8-A965-9EF404DCFB38}"/>
                </a:ext>
              </a:extLst>
            </p:cNvPr>
            <p:cNvGrpSpPr/>
            <p:nvPr/>
          </p:nvGrpSpPr>
          <p:grpSpPr>
            <a:xfrm>
              <a:off x="5365877" y="4483047"/>
              <a:ext cx="525427" cy="436893"/>
              <a:chOff x="1801603" y="944063"/>
              <a:chExt cx="1288426" cy="1071326"/>
            </a:xfrm>
            <a:solidFill>
              <a:srgbClr val="3955A3"/>
            </a:solidFill>
          </p:grpSpPr>
          <p:sp>
            <p:nvSpPr>
              <p:cNvPr id="245" name="Freeform: Shape 244">
                <a:extLst>
                  <a:ext uri="{FF2B5EF4-FFF2-40B4-BE49-F238E27FC236}">
                    <a16:creationId xmlns:a16="http://schemas.microsoft.com/office/drawing/2014/main" id="{537D4D7F-2784-4771-BA0D-AA6DDDCD99C3}"/>
                  </a:ext>
                </a:extLst>
              </p:cNvPr>
              <p:cNvSpPr/>
              <p:nvPr/>
            </p:nvSpPr>
            <p:spPr>
              <a:xfrm>
                <a:off x="1801603" y="1024292"/>
                <a:ext cx="1288426" cy="991097"/>
              </a:xfrm>
              <a:custGeom>
                <a:avLst/>
                <a:gdLst/>
                <a:ahLst/>
                <a:cxnLst/>
                <a:rect l="0" t="0" r="0" b="0"/>
                <a:pathLst>
                  <a:path w="1288425" h="991096">
                    <a:moveTo>
                      <a:pt x="803978" y="492080"/>
                    </a:moveTo>
                    <a:cubicBezTo>
                      <a:pt x="762352" y="533706"/>
                      <a:pt x="706949" y="556650"/>
                      <a:pt x="648029" y="556650"/>
                    </a:cubicBezTo>
                    <a:cubicBezTo>
                      <a:pt x="589108" y="556650"/>
                      <a:pt x="533755" y="533706"/>
                      <a:pt x="492080" y="492080"/>
                    </a:cubicBezTo>
                    <a:lnTo>
                      <a:pt x="193264" y="193264"/>
                    </a:lnTo>
                    <a:lnTo>
                      <a:pt x="193264" y="800707"/>
                    </a:lnTo>
                    <a:lnTo>
                      <a:pt x="1102793" y="800707"/>
                    </a:lnTo>
                    <a:lnTo>
                      <a:pt x="1102793" y="193264"/>
                    </a:lnTo>
                    <a:lnTo>
                      <a:pt x="803978" y="492080"/>
                    </a:lnTo>
                    <a:close/>
                  </a:path>
                </a:pathLst>
              </a:custGeom>
              <a:solidFill>
                <a:srgbClr val="004D8A"/>
              </a:solid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24" name="Freeform: Shape 323">
                <a:extLst>
                  <a:ext uri="{FF2B5EF4-FFF2-40B4-BE49-F238E27FC236}">
                    <a16:creationId xmlns:a16="http://schemas.microsoft.com/office/drawing/2014/main" id="{C92E7B88-278A-4A57-80C4-A8546944BBD9}"/>
                  </a:ext>
                </a:extLst>
              </p:cNvPr>
              <p:cNvSpPr/>
              <p:nvPr/>
            </p:nvSpPr>
            <p:spPr>
              <a:xfrm>
                <a:off x="1801603" y="944063"/>
                <a:ext cx="1288426" cy="743323"/>
              </a:xfrm>
              <a:custGeom>
                <a:avLst/>
                <a:gdLst/>
                <a:ahLst/>
                <a:cxnLst/>
                <a:rect l="0" t="0" r="0" b="0"/>
                <a:pathLst>
                  <a:path w="1288425" h="743322">
                    <a:moveTo>
                      <a:pt x="648029" y="592527"/>
                    </a:moveTo>
                    <a:cubicBezTo>
                      <a:pt x="695106" y="592527"/>
                      <a:pt x="739309" y="574192"/>
                      <a:pt x="772610" y="540941"/>
                    </a:cubicBezTo>
                    <a:lnTo>
                      <a:pt x="1102793" y="210757"/>
                    </a:lnTo>
                    <a:lnTo>
                      <a:pt x="1102793" y="193264"/>
                    </a:lnTo>
                    <a:lnTo>
                      <a:pt x="193264" y="193264"/>
                    </a:lnTo>
                    <a:lnTo>
                      <a:pt x="193264" y="210806"/>
                    </a:lnTo>
                    <a:lnTo>
                      <a:pt x="523448" y="540990"/>
                    </a:lnTo>
                    <a:cubicBezTo>
                      <a:pt x="556749" y="574241"/>
                      <a:pt x="600952" y="592527"/>
                      <a:pt x="648029" y="592527"/>
                    </a:cubicBezTo>
                    <a:close/>
                  </a:path>
                </a:pathLst>
              </a:custGeom>
              <a:solidFill>
                <a:srgbClr val="004D8A"/>
              </a:solid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242" name="Group 241">
              <a:extLst>
                <a:ext uri="{FF2B5EF4-FFF2-40B4-BE49-F238E27FC236}">
                  <a16:creationId xmlns:a16="http://schemas.microsoft.com/office/drawing/2014/main" id="{1FC4B226-5241-44B1-8F21-04CEBEF39249}"/>
                </a:ext>
              </a:extLst>
            </p:cNvPr>
            <p:cNvGrpSpPr/>
            <p:nvPr/>
          </p:nvGrpSpPr>
          <p:grpSpPr>
            <a:xfrm>
              <a:off x="5559038" y="4648730"/>
              <a:ext cx="139104" cy="139104"/>
              <a:chOff x="3928879" y="3037760"/>
              <a:chExt cx="201168" cy="201168"/>
            </a:xfrm>
          </p:grpSpPr>
          <p:sp>
            <p:nvSpPr>
              <p:cNvPr id="243" name="Oval 242">
                <a:extLst>
                  <a:ext uri="{FF2B5EF4-FFF2-40B4-BE49-F238E27FC236}">
                    <a16:creationId xmlns:a16="http://schemas.microsoft.com/office/drawing/2014/main" id="{92C0ADF4-3940-48E4-A143-075F59E4929A}"/>
                  </a:ext>
                </a:extLst>
              </p:cNvPr>
              <p:cNvSpPr/>
              <p:nvPr/>
            </p:nvSpPr>
            <p:spPr>
              <a:xfrm>
                <a:off x="3928879" y="3037760"/>
                <a:ext cx="201168" cy="201168"/>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44" name="Oval 243">
                <a:extLst>
                  <a:ext uri="{FF2B5EF4-FFF2-40B4-BE49-F238E27FC236}">
                    <a16:creationId xmlns:a16="http://schemas.microsoft.com/office/drawing/2014/main" id="{04FAE510-BDF8-4F05-A636-7712AE7DF8E5}"/>
                  </a:ext>
                </a:extLst>
              </p:cNvPr>
              <p:cNvSpPr/>
              <p:nvPr/>
            </p:nvSpPr>
            <p:spPr>
              <a:xfrm>
                <a:off x="3960883" y="3069764"/>
                <a:ext cx="137160" cy="137160"/>
              </a:xfrm>
              <a:prstGeom prst="ellipse">
                <a:avLst/>
              </a:prstGeom>
              <a:solidFill>
                <a:srgbClr val="DA9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grpSp>
        <p:nvGrpSpPr>
          <p:cNvPr id="217" name="Group 216">
            <a:extLst>
              <a:ext uri="{FF2B5EF4-FFF2-40B4-BE49-F238E27FC236}">
                <a16:creationId xmlns:a16="http://schemas.microsoft.com/office/drawing/2014/main" id="{DC052A5A-08A0-4126-AC65-B85CFB7C9D7F}"/>
              </a:ext>
            </a:extLst>
          </p:cNvPr>
          <p:cNvGrpSpPr/>
          <p:nvPr/>
        </p:nvGrpSpPr>
        <p:grpSpPr>
          <a:xfrm>
            <a:off x="3811936" y="4192244"/>
            <a:ext cx="303500" cy="303500"/>
            <a:chOff x="5120176" y="1789043"/>
            <a:chExt cx="438912" cy="438912"/>
          </a:xfrm>
        </p:grpSpPr>
        <p:sp>
          <p:nvSpPr>
            <p:cNvPr id="239" name="Rectangle 238">
              <a:extLst>
                <a:ext uri="{FF2B5EF4-FFF2-40B4-BE49-F238E27FC236}">
                  <a16:creationId xmlns:a16="http://schemas.microsoft.com/office/drawing/2014/main" id="{BC3A2942-5BF3-4B3B-92E9-AB4926576F21}"/>
                </a:ext>
              </a:extLst>
            </p:cNvPr>
            <p:cNvSpPr/>
            <p:nvPr/>
          </p:nvSpPr>
          <p:spPr>
            <a:xfrm>
              <a:off x="5120176" y="1789043"/>
              <a:ext cx="438912" cy="43891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pic>
          <p:nvPicPr>
            <p:cNvPr id="240" name="Graphic 4">
              <a:extLst>
                <a:ext uri="{FF2B5EF4-FFF2-40B4-BE49-F238E27FC236}">
                  <a16:creationId xmlns:a16="http://schemas.microsoft.com/office/drawing/2014/main" id="{527EE6AB-4F14-4A7C-A17A-A5DF704F11D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156752" y="1825619"/>
              <a:ext cx="365760" cy="365760"/>
            </a:xfrm>
            <a:prstGeom prst="rect">
              <a:avLst/>
            </a:prstGeom>
          </p:spPr>
        </p:pic>
      </p:grpSp>
      <p:grpSp>
        <p:nvGrpSpPr>
          <p:cNvPr id="219" name="Group 218">
            <a:extLst>
              <a:ext uri="{FF2B5EF4-FFF2-40B4-BE49-F238E27FC236}">
                <a16:creationId xmlns:a16="http://schemas.microsoft.com/office/drawing/2014/main" id="{7B539136-961D-4C83-91F2-5582FB46EFBB}"/>
              </a:ext>
            </a:extLst>
          </p:cNvPr>
          <p:cNvGrpSpPr/>
          <p:nvPr/>
        </p:nvGrpSpPr>
        <p:grpSpPr>
          <a:xfrm>
            <a:off x="6750650" y="4497231"/>
            <a:ext cx="525427" cy="436893"/>
            <a:chOff x="4200169" y="4290185"/>
            <a:chExt cx="759856" cy="631821"/>
          </a:xfrm>
        </p:grpSpPr>
        <p:grpSp>
          <p:nvGrpSpPr>
            <p:cNvPr id="231" name="Group 230">
              <a:extLst>
                <a:ext uri="{FF2B5EF4-FFF2-40B4-BE49-F238E27FC236}">
                  <a16:creationId xmlns:a16="http://schemas.microsoft.com/office/drawing/2014/main" id="{F48B01A2-75AF-482C-8B61-96D26D5BF4D6}"/>
                </a:ext>
              </a:extLst>
            </p:cNvPr>
            <p:cNvGrpSpPr/>
            <p:nvPr/>
          </p:nvGrpSpPr>
          <p:grpSpPr>
            <a:xfrm>
              <a:off x="4200169" y="4290185"/>
              <a:ext cx="759856" cy="631821"/>
              <a:chOff x="1801603" y="944063"/>
              <a:chExt cx="1288426" cy="1071326"/>
            </a:xfrm>
            <a:solidFill>
              <a:srgbClr val="006DD6"/>
            </a:solidFill>
          </p:grpSpPr>
          <p:sp>
            <p:nvSpPr>
              <p:cNvPr id="235" name="Freeform: Shape 234">
                <a:extLst>
                  <a:ext uri="{FF2B5EF4-FFF2-40B4-BE49-F238E27FC236}">
                    <a16:creationId xmlns:a16="http://schemas.microsoft.com/office/drawing/2014/main" id="{EB205B28-1A94-4388-B809-3C6EF6A8B60F}"/>
                  </a:ext>
                </a:extLst>
              </p:cNvPr>
              <p:cNvSpPr/>
              <p:nvPr/>
            </p:nvSpPr>
            <p:spPr>
              <a:xfrm>
                <a:off x="1801603" y="1024292"/>
                <a:ext cx="1288426" cy="991097"/>
              </a:xfrm>
              <a:custGeom>
                <a:avLst/>
                <a:gdLst/>
                <a:ahLst/>
                <a:cxnLst/>
                <a:rect l="0" t="0" r="0" b="0"/>
                <a:pathLst>
                  <a:path w="1288425" h="991096">
                    <a:moveTo>
                      <a:pt x="803978" y="492080"/>
                    </a:moveTo>
                    <a:cubicBezTo>
                      <a:pt x="762352" y="533706"/>
                      <a:pt x="706949" y="556650"/>
                      <a:pt x="648029" y="556650"/>
                    </a:cubicBezTo>
                    <a:cubicBezTo>
                      <a:pt x="589108" y="556650"/>
                      <a:pt x="533755" y="533706"/>
                      <a:pt x="492080" y="492080"/>
                    </a:cubicBezTo>
                    <a:lnTo>
                      <a:pt x="193264" y="193264"/>
                    </a:lnTo>
                    <a:lnTo>
                      <a:pt x="193264" y="800707"/>
                    </a:lnTo>
                    <a:lnTo>
                      <a:pt x="1102793" y="800707"/>
                    </a:lnTo>
                    <a:lnTo>
                      <a:pt x="1102793" y="193264"/>
                    </a:lnTo>
                    <a:lnTo>
                      <a:pt x="803978" y="492080"/>
                    </a:lnTo>
                    <a:close/>
                  </a:path>
                </a:pathLst>
              </a:custGeom>
              <a:solidFill>
                <a:srgbClr val="004D8A"/>
              </a:solid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36" name="Freeform: Shape 235">
                <a:extLst>
                  <a:ext uri="{FF2B5EF4-FFF2-40B4-BE49-F238E27FC236}">
                    <a16:creationId xmlns:a16="http://schemas.microsoft.com/office/drawing/2014/main" id="{6CC162AB-AD7B-44FB-8004-121DCBB29E5B}"/>
                  </a:ext>
                </a:extLst>
              </p:cNvPr>
              <p:cNvSpPr/>
              <p:nvPr/>
            </p:nvSpPr>
            <p:spPr>
              <a:xfrm>
                <a:off x="1801603" y="944063"/>
                <a:ext cx="1288426" cy="743323"/>
              </a:xfrm>
              <a:custGeom>
                <a:avLst/>
                <a:gdLst/>
                <a:ahLst/>
                <a:cxnLst/>
                <a:rect l="0" t="0" r="0" b="0"/>
                <a:pathLst>
                  <a:path w="1288425" h="743322">
                    <a:moveTo>
                      <a:pt x="648029" y="592527"/>
                    </a:moveTo>
                    <a:cubicBezTo>
                      <a:pt x="695106" y="592527"/>
                      <a:pt x="739309" y="574192"/>
                      <a:pt x="772610" y="540941"/>
                    </a:cubicBezTo>
                    <a:lnTo>
                      <a:pt x="1102793" y="210757"/>
                    </a:lnTo>
                    <a:lnTo>
                      <a:pt x="1102793" y="193264"/>
                    </a:lnTo>
                    <a:lnTo>
                      <a:pt x="193264" y="193264"/>
                    </a:lnTo>
                    <a:lnTo>
                      <a:pt x="193264" y="210806"/>
                    </a:lnTo>
                    <a:lnTo>
                      <a:pt x="523448" y="540990"/>
                    </a:lnTo>
                    <a:cubicBezTo>
                      <a:pt x="556749" y="574241"/>
                      <a:pt x="600952" y="592527"/>
                      <a:pt x="648029" y="592527"/>
                    </a:cubicBezTo>
                    <a:close/>
                  </a:path>
                </a:pathLst>
              </a:custGeom>
              <a:solidFill>
                <a:srgbClr val="004D8A"/>
              </a:solid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232" name="Group 231">
              <a:extLst>
                <a:ext uri="{FF2B5EF4-FFF2-40B4-BE49-F238E27FC236}">
                  <a16:creationId xmlns:a16="http://schemas.microsoft.com/office/drawing/2014/main" id="{67BABB6F-9542-4E10-88DE-18A632A2E9B5}"/>
                </a:ext>
              </a:extLst>
            </p:cNvPr>
            <p:cNvGrpSpPr/>
            <p:nvPr/>
          </p:nvGrpSpPr>
          <p:grpSpPr>
            <a:xfrm>
              <a:off x="4479513" y="4529791"/>
              <a:ext cx="201168" cy="201168"/>
              <a:chOff x="3928879" y="3037760"/>
              <a:chExt cx="201168" cy="201168"/>
            </a:xfrm>
          </p:grpSpPr>
          <p:sp>
            <p:nvSpPr>
              <p:cNvPr id="233" name="Oval 232">
                <a:extLst>
                  <a:ext uri="{FF2B5EF4-FFF2-40B4-BE49-F238E27FC236}">
                    <a16:creationId xmlns:a16="http://schemas.microsoft.com/office/drawing/2014/main" id="{5E00F680-66BA-41BB-B34A-639982A63DD5}"/>
                  </a:ext>
                </a:extLst>
              </p:cNvPr>
              <p:cNvSpPr/>
              <p:nvPr/>
            </p:nvSpPr>
            <p:spPr>
              <a:xfrm>
                <a:off x="3928879" y="3037760"/>
                <a:ext cx="201168" cy="201168"/>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34" name="Oval 233">
                <a:extLst>
                  <a:ext uri="{FF2B5EF4-FFF2-40B4-BE49-F238E27FC236}">
                    <a16:creationId xmlns:a16="http://schemas.microsoft.com/office/drawing/2014/main" id="{917468DA-CDE3-4724-BB25-1D1136F28EA4}"/>
                  </a:ext>
                </a:extLst>
              </p:cNvPr>
              <p:cNvSpPr/>
              <p:nvPr/>
            </p:nvSpPr>
            <p:spPr>
              <a:xfrm>
                <a:off x="3960883" y="3069764"/>
                <a:ext cx="137160" cy="137160"/>
              </a:xfrm>
              <a:prstGeom prst="ellipse">
                <a:avLst/>
              </a:prstGeom>
              <a:solidFill>
                <a:srgbClr val="DA9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pic>
        <p:nvPicPr>
          <p:cNvPr id="220" name="Picture 219" descr="A picture containing vector graphics&#10;&#10;Description generated with high confidence">
            <a:extLst>
              <a:ext uri="{FF2B5EF4-FFF2-40B4-BE49-F238E27FC236}">
                <a16:creationId xmlns:a16="http://schemas.microsoft.com/office/drawing/2014/main" id="{1268E144-0E86-42C6-AE3D-294985070C90}"/>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981174" y="4190788"/>
            <a:ext cx="1027211" cy="1027211"/>
          </a:xfrm>
          <a:prstGeom prst="rect">
            <a:avLst/>
          </a:prstGeom>
        </p:spPr>
      </p:pic>
      <p:sp>
        <p:nvSpPr>
          <p:cNvPr id="221" name="Rectangle 220">
            <a:extLst>
              <a:ext uri="{FF2B5EF4-FFF2-40B4-BE49-F238E27FC236}">
                <a16:creationId xmlns:a16="http://schemas.microsoft.com/office/drawing/2014/main" id="{5311C993-8802-417E-B662-16C9324A5E4B}"/>
              </a:ext>
            </a:extLst>
          </p:cNvPr>
          <p:cNvSpPr/>
          <p:nvPr/>
        </p:nvSpPr>
        <p:spPr>
          <a:xfrm>
            <a:off x="8369507" y="4315666"/>
            <a:ext cx="256868" cy="25028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nvGrpSpPr>
          <p:cNvPr id="222" name="Group 221">
            <a:extLst>
              <a:ext uri="{FF2B5EF4-FFF2-40B4-BE49-F238E27FC236}">
                <a16:creationId xmlns:a16="http://schemas.microsoft.com/office/drawing/2014/main" id="{CF5C4AF9-6B44-48C1-B776-ED3668BD1EED}"/>
              </a:ext>
            </a:extLst>
          </p:cNvPr>
          <p:cNvGrpSpPr/>
          <p:nvPr/>
        </p:nvGrpSpPr>
        <p:grpSpPr>
          <a:xfrm>
            <a:off x="8393789" y="4370553"/>
            <a:ext cx="184418" cy="184418"/>
            <a:chOff x="8867775" y="3181350"/>
            <a:chExt cx="266700" cy="266700"/>
          </a:xfrm>
        </p:grpSpPr>
        <p:sp>
          <p:nvSpPr>
            <p:cNvPr id="229" name="Oval 228">
              <a:extLst>
                <a:ext uri="{FF2B5EF4-FFF2-40B4-BE49-F238E27FC236}">
                  <a16:creationId xmlns:a16="http://schemas.microsoft.com/office/drawing/2014/main" id="{4A27E710-4917-4B4C-8FC7-401445511C1F}"/>
                </a:ext>
              </a:extLst>
            </p:cNvPr>
            <p:cNvSpPr/>
            <p:nvPr/>
          </p:nvSpPr>
          <p:spPr>
            <a:xfrm>
              <a:off x="8932545" y="3246120"/>
              <a:ext cx="137160" cy="137160"/>
            </a:xfrm>
            <a:prstGeom prst="ellipse">
              <a:avLst/>
            </a:prstGeom>
            <a:solidFill>
              <a:srgbClr val="DA9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30" name="Rectangle: Rounded Corners 229">
              <a:extLst>
                <a:ext uri="{FF2B5EF4-FFF2-40B4-BE49-F238E27FC236}">
                  <a16:creationId xmlns:a16="http://schemas.microsoft.com/office/drawing/2014/main" id="{093B82A7-8FFE-46FD-9A60-04F15776EFC4}"/>
                </a:ext>
              </a:extLst>
            </p:cNvPr>
            <p:cNvSpPr/>
            <p:nvPr/>
          </p:nvSpPr>
          <p:spPr>
            <a:xfrm>
              <a:off x="8867775" y="3181350"/>
              <a:ext cx="266700" cy="266700"/>
            </a:xfrm>
            <a:prstGeom prst="roundRect">
              <a:avLst/>
            </a:prstGeom>
            <a:noFill/>
            <a:ln w="57150">
              <a:solidFill>
                <a:srgbClr val="004D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pic>
        <p:nvPicPr>
          <p:cNvPr id="223" name="Picture 222">
            <a:extLst>
              <a:ext uri="{FF2B5EF4-FFF2-40B4-BE49-F238E27FC236}">
                <a16:creationId xmlns:a16="http://schemas.microsoft.com/office/drawing/2014/main" id="{6131B85E-7BDA-4F26-B468-A3A852D9515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477070" y="4593702"/>
            <a:ext cx="277676" cy="221382"/>
          </a:xfrm>
          <a:prstGeom prst="rect">
            <a:avLst/>
          </a:prstGeom>
        </p:spPr>
      </p:pic>
      <p:cxnSp>
        <p:nvCxnSpPr>
          <p:cNvPr id="224" name="Straight Arrow Connector 223">
            <a:extLst>
              <a:ext uri="{FF2B5EF4-FFF2-40B4-BE49-F238E27FC236}">
                <a16:creationId xmlns:a16="http://schemas.microsoft.com/office/drawing/2014/main" id="{66A5B0C1-AD44-47DE-822D-F85682FA5B12}"/>
              </a:ext>
            </a:extLst>
          </p:cNvPr>
          <p:cNvCxnSpPr>
            <a:cxnSpLocks/>
          </p:cNvCxnSpPr>
          <p:nvPr/>
        </p:nvCxnSpPr>
        <p:spPr>
          <a:xfrm>
            <a:off x="9033701" y="4704394"/>
            <a:ext cx="455356" cy="0"/>
          </a:xfrm>
          <a:prstGeom prst="straightConnector1">
            <a:avLst/>
          </a:prstGeom>
          <a:ln w="57150">
            <a:solidFill>
              <a:srgbClr val="A8A9AD"/>
            </a:solidFill>
            <a:prstDash val="solid"/>
            <a:headEnd w="med" len="med"/>
            <a:tailEnd type="none" w="lg" len="med"/>
          </a:ln>
        </p:spPr>
        <p:style>
          <a:lnRef idx="1">
            <a:schemeClr val="accent1"/>
          </a:lnRef>
          <a:fillRef idx="0">
            <a:schemeClr val="accent1"/>
          </a:fillRef>
          <a:effectRef idx="0">
            <a:schemeClr val="accent1"/>
          </a:effectRef>
          <a:fontRef idx="minor">
            <a:schemeClr val="tx1"/>
          </a:fontRef>
        </p:style>
      </p:cxnSp>
      <p:pic>
        <p:nvPicPr>
          <p:cNvPr id="225" name="Picture 224">
            <a:extLst>
              <a:ext uri="{FF2B5EF4-FFF2-40B4-BE49-F238E27FC236}">
                <a16:creationId xmlns:a16="http://schemas.microsoft.com/office/drawing/2014/main" id="{4777CD53-8E48-4431-BFDA-A628A9DA50E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817564" y="4475198"/>
            <a:ext cx="459764" cy="458391"/>
          </a:xfrm>
          <a:prstGeom prst="rect">
            <a:avLst/>
          </a:prstGeom>
        </p:spPr>
      </p:pic>
      <p:cxnSp>
        <p:nvCxnSpPr>
          <p:cNvPr id="226" name="Straight Arrow Connector 225">
            <a:extLst>
              <a:ext uri="{FF2B5EF4-FFF2-40B4-BE49-F238E27FC236}">
                <a16:creationId xmlns:a16="http://schemas.microsoft.com/office/drawing/2014/main" id="{7E177DB2-FB94-4A66-8D04-45F55A2B0C2B}"/>
              </a:ext>
            </a:extLst>
          </p:cNvPr>
          <p:cNvCxnSpPr>
            <a:cxnSpLocks/>
          </p:cNvCxnSpPr>
          <p:nvPr/>
        </p:nvCxnSpPr>
        <p:spPr>
          <a:xfrm>
            <a:off x="10327142" y="4705490"/>
            <a:ext cx="455356" cy="0"/>
          </a:xfrm>
          <a:prstGeom prst="straightConnector1">
            <a:avLst/>
          </a:prstGeom>
          <a:ln w="57150">
            <a:solidFill>
              <a:srgbClr val="A8A9AD"/>
            </a:solidFill>
            <a:prstDash val="solid"/>
            <a:headEnd w="med" len="med"/>
            <a:tailEnd type="arrow" w="lg" len="med"/>
          </a:ln>
        </p:spPr>
        <p:style>
          <a:lnRef idx="1">
            <a:schemeClr val="accent1"/>
          </a:lnRef>
          <a:fillRef idx="0">
            <a:schemeClr val="accent1"/>
          </a:fillRef>
          <a:effectRef idx="0">
            <a:schemeClr val="accent1"/>
          </a:effectRef>
          <a:fontRef idx="minor">
            <a:schemeClr val="tx1"/>
          </a:fontRef>
        </p:style>
      </p:cxnSp>
      <p:sp>
        <p:nvSpPr>
          <p:cNvPr id="227" name="Freeform: Shape 226">
            <a:extLst>
              <a:ext uri="{FF2B5EF4-FFF2-40B4-BE49-F238E27FC236}">
                <a16:creationId xmlns:a16="http://schemas.microsoft.com/office/drawing/2014/main" id="{25C073A3-0957-46B5-A1C8-806EB6F9D5EB}"/>
              </a:ext>
            </a:extLst>
          </p:cNvPr>
          <p:cNvSpPr/>
          <p:nvPr/>
        </p:nvSpPr>
        <p:spPr>
          <a:xfrm>
            <a:off x="11146975" y="4526309"/>
            <a:ext cx="463527" cy="396105"/>
          </a:xfrm>
          <a:custGeom>
            <a:avLst/>
            <a:gdLst/>
            <a:ahLst/>
            <a:cxnLst/>
            <a:rect l="0" t="0" r="0" b="0"/>
            <a:pathLst>
              <a:path w="2011224" h="1718682">
                <a:moveTo>
                  <a:pt x="854405" y="1146947"/>
                </a:moveTo>
                <a:lnTo>
                  <a:pt x="528952" y="1146947"/>
                </a:lnTo>
                <a:lnTo>
                  <a:pt x="528952" y="1146947"/>
                </a:lnTo>
                <a:cubicBezTo>
                  <a:pt x="368054" y="1146947"/>
                  <a:pt x="236410" y="1015303"/>
                  <a:pt x="236410" y="850748"/>
                </a:cubicBezTo>
                <a:cubicBezTo>
                  <a:pt x="236410" y="686193"/>
                  <a:pt x="360741" y="554549"/>
                  <a:pt x="528952" y="554549"/>
                </a:cubicBezTo>
                <a:cubicBezTo>
                  <a:pt x="558206" y="554549"/>
                  <a:pt x="591117" y="561863"/>
                  <a:pt x="627685" y="565520"/>
                </a:cubicBezTo>
                <a:lnTo>
                  <a:pt x="689850" y="583804"/>
                </a:lnTo>
                <a:lnTo>
                  <a:pt x="708134" y="521639"/>
                </a:lnTo>
                <a:cubicBezTo>
                  <a:pt x="766642" y="331486"/>
                  <a:pt x="949481" y="214470"/>
                  <a:pt x="1157917" y="214470"/>
                </a:cubicBezTo>
                <a:cubicBezTo>
                  <a:pt x="1410234" y="214470"/>
                  <a:pt x="1604043" y="408279"/>
                  <a:pt x="1604043" y="660596"/>
                </a:cubicBezTo>
                <a:cubicBezTo>
                  <a:pt x="1604043" y="700820"/>
                  <a:pt x="1596730" y="741045"/>
                  <a:pt x="1585759" y="781269"/>
                </a:cubicBezTo>
                <a:lnTo>
                  <a:pt x="1560162" y="872689"/>
                </a:lnTo>
                <a:lnTo>
                  <a:pt x="1658895" y="861718"/>
                </a:lnTo>
                <a:cubicBezTo>
                  <a:pt x="1666208" y="861718"/>
                  <a:pt x="1669865" y="861718"/>
                  <a:pt x="1677179" y="861718"/>
                </a:cubicBezTo>
                <a:cubicBezTo>
                  <a:pt x="1750314" y="861718"/>
                  <a:pt x="1808822" y="923883"/>
                  <a:pt x="1808822" y="993362"/>
                </a:cubicBezTo>
                <a:cubicBezTo>
                  <a:pt x="1808822" y="1062841"/>
                  <a:pt x="1757628" y="1114036"/>
                  <a:pt x="1695462" y="1125006"/>
                </a:cubicBezTo>
                <a:cubicBezTo>
                  <a:pt x="1695462" y="1125006"/>
                  <a:pt x="1380980" y="1125006"/>
                  <a:pt x="1370010" y="1125006"/>
                </a:cubicBezTo>
                <a:cubicBezTo>
                  <a:pt x="1359039" y="1033587"/>
                  <a:pt x="1311501" y="953138"/>
                  <a:pt x="1249336" y="890973"/>
                </a:cubicBezTo>
                <a:cubicBezTo>
                  <a:pt x="1168887" y="810524"/>
                  <a:pt x="1059184" y="762986"/>
                  <a:pt x="945824" y="762986"/>
                </a:cubicBezTo>
                <a:cubicBezTo>
                  <a:pt x="865375" y="762986"/>
                  <a:pt x="784926" y="784926"/>
                  <a:pt x="722761" y="825151"/>
                </a:cubicBezTo>
                <a:lnTo>
                  <a:pt x="792240" y="934854"/>
                </a:lnTo>
                <a:cubicBezTo>
                  <a:pt x="843435" y="905600"/>
                  <a:pt x="894629" y="894629"/>
                  <a:pt x="953138" y="894629"/>
                </a:cubicBezTo>
                <a:cubicBezTo>
                  <a:pt x="1033587" y="894629"/>
                  <a:pt x="1114036" y="923883"/>
                  <a:pt x="1165230" y="986049"/>
                </a:cubicBezTo>
                <a:cubicBezTo>
                  <a:pt x="1223739" y="1044557"/>
                  <a:pt x="1256650" y="1117692"/>
                  <a:pt x="1256650" y="1198141"/>
                </a:cubicBezTo>
                <a:cubicBezTo>
                  <a:pt x="1256650" y="1278590"/>
                  <a:pt x="1227396" y="1359039"/>
                  <a:pt x="1165230" y="1410234"/>
                </a:cubicBezTo>
                <a:cubicBezTo>
                  <a:pt x="1106722" y="1472399"/>
                  <a:pt x="1033587" y="1501654"/>
                  <a:pt x="953138" y="1501654"/>
                </a:cubicBezTo>
                <a:cubicBezTo>
                  <a:pt x="894629" y="1501654"/>
                  <a:pt x="839778" y="1483370"/>
                  <a:pt x="792240" y="1450459"/>
                </a:cubicBezTo>
                <a:lnTo>
                  <a:pt x="722761" y="1560162"/>
                </a:lnTo>
                <a:cubicBezTo>
                  <a:pt x="792240" y="1600386"/>
                  <a:pt x="872689" y="1629641"/>
                  <a:pt x="945824" y="1629641"/>
                </a:cubicBezTo>
                <a:cubicBezTo>
                  <a:pt x="1059184" y="1629641"/>
                  <a:pt x="1168887" y="1589416"/>
                  <a:pt x="1249336" y="1505310"/>
                </a:cubicBezTo>
                <a:cubicBezTo>
                  <a:pt x="1318815" y="1435832"/>
                  <a:pt x="1359039" y="1344412"/>
                  <a:pt x="1370010" y="1249336"/>
                </a:cubicBezTo>
                <a:cubicBezTo>
                  <a:pt x="1388293" y="1249336"/>
                  <a:pt x="1702776" y="1249336"/>
                  <a:pt x="1702776" y="1249336"/>
                </a:cubicBezTo>
                <a:lnTo>
                  <a:pt x="1710090" y="1249336"/>
                </a:lnTo>
                <a:cubicBezTo>
                  <a:pt x="1841733" y="1238366"/>
                  <a:pt x="1940466" y="1125006"/>
                  <a:pt x="1940466" y="986049"/>
                </a:cubicBezTo>
                <a:cubicBezTo>
                  <a:pt x="1940466" y="876345"/>
                  <a:pt x="1838077" y="773956"/>
                  <a:pt x="1717403" y="752015"/>
                </a:cubicBezTo>
                <a:cubicBezTo>
                  <a:pt x="1724717" y="730075"/>
                  <a:pt x="1724717" y="719104"/>
                  <a:pt x="1724717" y="682536"/>
                </a:cubicBezTo>
                <a:cubicBezTo>
                  <a:pt x="1724717" y="360741"/>
                  <a:pt x="1497997" y="104767"/>
                  <a:pt x="1135976" y="104767"/>
                </a:cubicBezTo>
                <a:lnTo>
                  <a:pt x="1135976" y="104767"/>
                </a:lnTo>
                <a:cubicBezTo>
                  <a:pt x="905600" y="104767"/>
                  <a:pt x="700820" y="236410"/>
                  <a:pt x="616715" y="448503"/>
                </a:cubicBezTo>
                <a:cubicBezTo>
                  <a:pt x="587460" y="448503"/>
                  <a:pt x="565520" y="437533"/>
                  <a:pt x="532609" y="437533"/>
                </a:cubicBezTo>
                <a:cubicBezTo>
                  <a:pt x="294919" y="433876"/>
                  <a:pt x="104767" y="616715"/>
                  <a:pt x="104767" y="850748"/>
                </a:cubicBezTo>
                <a:cubicBezTo>
                  <a:pt x="104767" y="1081125"/>
                  <a:pt x="294919" y="1263963"/>
                  <a:pt x="521639" y="1263963"/>
                </a:cubicBezTo>
                <a:lnTo>
                  <a:pt x="880002" y="1263963"/>
                </a:lnTo>
                <a:lnTo>
                  <a:pt x="854405" y="1146947"/>
                </a:lnTo>
                <a:close/>
              </a:path>
            </a:pathLst>
          </a:custGeom>
          <a:solidFill>
            <a:srgbClr val="004D8A"/>
          </a:solidFill>
          <a:ln w="36386"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28" name="Oval 227">
            <a:extLst>
              <a:ext uri="{FF2B5EF4-FFF2-40B4-BE49-F238E27FC236}">
                <a16:creationId xmlns:a16="http://schemas.microsoft.com/office/drawing/2014/main" id="{850EE08C-64F6-4998-B0FA-5FE85684B0B4}"/>
              </a:ext>
            </a:extLst>
          </p:cNvPr>
          <p:cNvSpPr/>
          <p:nvPr/>
        </p:nvSpPr>
        <p:spPr>
          <a:xfrm>
            <a:off x="11316369" y="4754170"/>
            <a:ext cx="94844" cy="94844"/>
          </a:xfrm>
          <a:prstGeom prst="ellipse">
            <a:avLst/>
          </a:prstGeom>
          <a:solidFill>
            <a:srgbClr val="DA9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52" name="TextBox 351">
            <a:extLst>
              <a:ext uri="{FF2B5EF4-FFF2-40B4-BE49-F238E27FC236}">
                <a16:creationId xmlns:a16="http://schemas.microsoft.com/office/drawing/2014/main" id="{E308042D-FC47-43A6-BB6D-ABE84134524B}"/>
              </a:ext>
            </a:extLst>
          </p:cNvPr>
          <p:cNvSpPr txBox="1"/>
          <p:nvPr/>
        </p:nvSpPr>
        <p:spPr>
          <a:xfrm>
            <a:off x="2518116" y="1790916"/>
            <a:ext cx="1995369" cy="523220"/>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Connected IoT devices producing data</a:t>
            </a:r>
          </a:p>
        </p:txBody>
      </p:sp>
      <p:sp>
        <p:nvSpPr>
          <p:cNvPr id="353" name="TextBox 352">
            <a:extLst>
              <a:ext uri="{FF2B5EF4-FFF2-40B4-BE49-F238E27FC236}">
                <a16:creationId xmlns:a16="http://schemas.microsoft.com/office/drawing/2014/main" id="{232E57CF-FEA5-4B28-ABA9-FC52F2EF600C}"/>
              </a:ext>
            </a:extLst>
          </p:cNvPr>
          <p:cNvSpPr txBox="1"/>
          <p:nvPr/>
        </p:nvSpPr>
        <p:spPr>
          <a:xfrm>
            <a:off x="2409210" y="4456254"/>
            <a:ext cx="1683029" cy="523220"/>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Data sent to </a:t>
            </a:r>
            <a:br>
              <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IoT Hub</a:t>
            </a:r>
          </a:p>
        </p:txBody>
      </p:sp>
      <p:sp>
        <p:nvSpPr>
          <p:cNvPr id="354" name="TextBox 353">
            <a:extLst>
              <a:ext uri="{FF2B5EF4-FFF2-40B4-BE49-F238E27FC236}">
                <a16:creationId xmlns:a16="http://schemas.microsoft.com/office/drawing/2014/main" id="{A01B4A6C-AD92-432D-BB2D-DFFAA1689AE6}"/>
              </a:ext>
            </a:extLst>
          </p:cNvPr>
          <p:cNvSpPr txBox="1"/>
          <p:nvPr/>
        </p:nvSpPr>
        <p:spPr>
          <a:xfrm>
            <a:off x="4852491" y="5283058"/>
            <a:ext cx="1561756" cy="738664"/>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Data with special condition routed to a function</a:t>
            </a:r>
          </a:p>
        </p:txBody>
      </p:sp>
      <p:sp>
        <p:nvSpPr>
          <p:cNvPr id="355" name="TextBox 354">
            <a:extLst>
              <a:ext uri="{FF2B5EF4-FFF2-40B4-BE49-F238E27FC236}">
                <a16:creationId xmlns:a16="http://schemas.microsoft.com/office/drawing/2014/main" id="{0CB7E17E-6E09-4773-8EDF-17D42E12C784}"/>
              </a:ext>
            </a:extLst>
          </p:cNvPr>
          <p:cNvSpPr txBox="1"/>
          <p:nvPr/>
        </p:nvSpPr>
        <p:spPr>
          <a:xfrm>
            <a:off x="6211948" y="5283058"/>
            <a:ext cx="1600793" cy="738664"/>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A function</a:t>
            </a:r>
            <a:br>
              <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processes message...</a:t>
            </a:r>
          </a:p>
        </p:txBody>
      </p:sp>
      <p:sp>
        <p:nvSpPr>
          <p:cNvPr id="356" name="TextBox 355">
            <a:extLst>
              <a:ext uri="{FF2B5EF4-FFF2-40B4-BE49-F238E27FC236}">
                <a16:creationId xmlns:a16="http://schemas.microsoft.com/office/drawing/2014/main" id="{030DB48B-500D-4918-8E9E-4F4E140A1CAE}"/>
              </a:ext>
            </a:extLst>
          </p:cNvPr>
          <p:cNvSpPr txBox="1"/>
          <p:nvPr/>
        </p:nvSpPr>
        <p:spPr>
          <a:xfrm>
            <a:off x="9426970" y="5283058"/>
            <a:ext cx="1236547" cy="738664"/>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…which invokes Zendesk…</a:t>
            </a:r>
          </a:p>
        </p:txBody>
      </p:sp>
      <p:sp>
        <p:nvSpPr>
          <p:cNvPr id="357" name="TextBox 356">
            <a:extLst>
              <a:ext uri="{FF2B5EF4-FFF2-40B4-BE49-F238E27FC236}">
                <a16:creationId xmlns:a16="http://schemas.microsoft.com/office/drawing/2014/main" id="{16D214B6-FE3B-4D1B-918A-BB3BF3AD6B4A}"/>
              </a:ext>
            </a:extLst>
          </p:cNvPr>
          <p:cNvSpPr txBox="1"/>
          <p:nvPr/>
        </p:nvSpPr>
        <p:spPr>
          <a:xfrm>
            <a:off x="7815072" y="5283058"/>
            <a:ext cx="1342375" cy="523220"/>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…and calls Logic Apps</a:t>
            </a:r>
          </a:p>
        </p:txBody>
      </p:sp>
      <p:sp>
        <p:nvSpPr>
          <p:cNvPr id="358" name="TextBox 357">
            <a:extLst>
              <a:ext uri="{FF2B5EF4-FFF2-40B4-BE49-F238E27FC236}">
                <a16:creationId xmlns:a16="http://schemas.microsoft.com/office/drawing/2014/main" id="{A29C73E8-505E-4307-9400-F5B1F1587BD0}"/>
              </a:ext>
            </a:extLst>
          </p:cNvPr>
          <p:cNvSpPr txBox="1"/>
          <p:nvPr/>
        </p:nvSpPr>
        <p:spPr>
          <a:xfrm>
            <a:off x="10659057" y="5283058"/>
            <a:ext cx="1443208" cy="523220"/>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…to request device repair</a:t>
            </a:r>
          </a:p>
        </p:txBody>
      </p:sp>
      <p:grpSp>
        <p:nvGrpSpPr>
          <p:cNvPr id="11" name="Group 10">
            <a:extLst>
              <a:ext uri="{FF2B5EF4-FFF2-40B4-BE49-F238E27FC236}">
                <a16:creationId xmlns:a16="http://schemas.microsoft.com/office/drawing/2014/main" id="{0A36F1D6-13E2-4BFE-826D-D96606AA94AE}"/>
              </a:ext>
            </a:extLst>
          </p:cNvPr>
          <p:cNvGrpSpPr/>
          <p:nvPr/>
        </p:nvGrpSpPr>
        <p:grpSpPr>
          <a:xfrm>
            <a:off x="115365" y="4255868"/>
            <a:ext cx="2061305" cy="2480274"/>
            <a:chOff x="115365" y="4255868"/>
            <a:chExt cx="2061305" cy="2480274"/>
          </a:xfrm>
        </p:grpSpPr>
        <p:grpSp>
          <p:nvGrpSpPr>
            <p:cNvPr id="125" name="Group 124">
              <a:extLst>
                <a:ext uri="{FF2B5EF4-FFF2-40B4-BE49-F238E27FC236}">
                  <a16:creationId xmlns:a16="http://schemas.microsoft.com/office/drawing/2014/main" id="{89BE6B2B-840F-4820-B0FA-ABF833869EF0}"/>
                </a:ext>
              </a:extLst>
            </p:cNvPr>
            <p:cNvGrpSpPr/>
            <p:nvPr/>
          </p:nvGrpSpPr>
          <p:grpSpPr>
            <a:xfrm>
              <a:off x="143301" y="4255868"/>
              <a:ext cx="1935707" cy="582401"/>
              <a:chOff x="205661" y="237801"/>
              <a:chExt cx="1935707" cy="582401"/>
            </a:xfrm>
          </p:grpSpPr>
          <p:sp>
            <p:nvSpPr>
              <p:cNvPr id="127" name="TextBox 126">
                <a:extLst>
                  <a:ext uri="{FF2B5EF4-FFF2-40B4-BE49-F238E27FC236}">
                    <a16:creationId xmlns:a16="http://schemas.microsoft.com/office/drawing/2014/main" id="{9221A186-F25E-430B-AC0C-D4D4CDFD5CA1}"/>
                  </a:ext>
                </a:extLst>
              </p:cNvPr>
              <p:cNvSpPr txBox="1"/>
              <p:nvPr/>
            </p:nvSpPr>
            <p:spPr>
              <a:xfrm>
                <a:off x="205661" y="237801"/>
                <a:ext cx="1935707" cy="338554"/>
              </a:xfrm>
              <a:prstGeom prst="rect">
                <a:avLst/>
              </a:prstGeom>
              <a:noFill/>
            </p:spPr>
            <p:txBody>
              <a:bodyPr wrap="square" rtlCol="0">
                <a:spAutoFit/>
              </a:bodyPr>
              <a:lstStyle/>
              <a:p>
                <a:pPr algn="ctr"/>
                <a:r>
                  <a:rPr lang="en-US" sz="1600" dirty="0">
                    <a:gradFill>
                      <a:gsLst>
                        <a:gs pos="0">
                          <a:schemeClr val="bg1"/>
                        </a:gs>
                        <a:gs pos="85000">
                          <a:schemeClr val="bg1"/>
                        </a:gs>
                      </a:gsLst>
                      <a:lin ang="16200000" scaled="1"/>
                    </a:gradFill>
                    <a:latin typeface="Segoe UI Semibold" panose="020B0702040204020203" pitchFamily="34" charset="0"/>
                    <a:cs typeface="Segoe UI Semibold" panose="020B0702040204020203" pitchFamily="34" charset="0"/>
                  </a:rPr>
                  <a:t>Scenario Example</a:t>
                </a:r>
              </a:p>
            </p:txBody>
          </p:sp>
          <p:grpSp>
            <p:nvGrpSpPr>
              <p:cNvPr id="128" name="Group 127">
                <a:extLst>
                  <a:ext uri="{FF2B5EF4-FFF2-40B4-BE49-F238E27FC236}">
                    <a16:creationId xmlns:a16="http://schemas.microsoft.com/office/drawing/2014/main" id="{B7A9537D-6A96-4EAC-9250-8E23792DD9A1}"/>
                  </a:ext>
                </a:extLst>
              </p:cNvPr>
              <p:cNvGrpSpPr/>
              <p:nvPr/>
            </p:nvGrpSpPr>
            <p:grpSpPr>
              <a:xfrm>
                <a:off x="279889" y="512425"/>
                <a:ext cx="1787250" cy="307777"/>
                <a:chOff x="323998" y="512425"/>
                <a:chExt cx="1787250" cy="307777"/>
              </a:xfrm>
            </p:grpSpPr>
            <p:sp>
              <p:nvSpPr>
                <p:cNvPr id="129" name="TextBox 128">
                  <a:extLst>
                    <a:ext uri="{FF2B5EF4-FFF2-40B4-BE49-F238E27FC236}">
                      <a16:creationId xmlns:a16="http://schemas.microsoft.com/office/drawing/2014/main" id="{A8923176-8835-430B-AB7E-AD4561097FC6}"/>
                    </a:ext>
                  </a:extLst>
                </p:cNvPr>
                <p:cNvSpPr txBox="1"/>
                <p:nvPr/>
              </p:nvSpPr>
              <p:spPr>
                <a:xfrm>
                  <a:off x="323998" y="512425"/>
                  <a:ext cx="1787250" cy="307777"/>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r>
                    <a:rPr lang="en-US" dirty="0">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Manufacturing</a:t>
                  </a:r>
                </a:p>
              </p:txBody>
            </p:sp>
            <p:cxnSp>
              <p:nvCxnSpPr>
                <p:cNvPr id="130" name="Straight Connector 129">
                  <a:extLst>
                    <a:ext uri="{FF2B5EF4-FFF2-40B4-BE49-F238E27FC236}">
                      <a16:creationId xmlns:a16="http://schemas.microsoft.com/office/drawing/2014/main" id="{6EB35CD5-3F31-42EC-9E8A-E7CB7DA6BF07}"/>
                    </a:ext>
                  </a:extLst>
                </p:cNvPr>
                <p:cNvCxnSpPr>
                  <a:cxnSpLocks/>
                </p:cNvCxnSpPr>
                <p:nvPr/>
              </p:nvCxnSpPr>
              <p:spPr>
                <a:xfrm>
                  <a:off x="323998" y="666313"/>
                  <a:ext cx="28656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D238187-C88A-4E78-B684-E5A1E4E65225}"/>
                    </a:ext>
                  </a:extLst>
                </p:cNvPr>
                <p:cNvCxnSpPr>
                  <a:cxnSpLocks/>
                </p:cNvCxnSpPr>
                <p:nvPr/>
              </p:nvCxnSpPr>
              <p:spPr>
                <a:xfrm>
                  <a:off x="1827784" y="666313"/>
                  <a:ext cx="28346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26" name="TextBox 125">
              <a:extLst>
                <a:ext uri="{FF2B5EF4-FFF2-40B4-BE49-F238E27FC236}">
                  <a16:creationId xmlns:a16="http://schemas.microsoft.com/office/drawing/2014/main" id="{E6A71B8F-8450-4936-AFC5-62000AFC551D}"/>
                </a:ext>
              </a:extLst>
            </p:cNvPr>
            <p:cNvSpPr txBox="1"/>
            <p:nvPr/>
          </p:nvSpPr>
          <p:spPr>
            <a:xfrm>
              <a:off x="115365" y="4920260"/>
              <a:ext cx="2061305" cy="1815882"/>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algn="l"/>
              <a:r>
                <a:rPr lang="en-US" dirty="0">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A manufacturing company uses IoT to monitor its machines. Functions detects anomalous data and triggers a message to Service department when repair is required.</a:t>
              </a:r>
            </a:p>
          </p:txBody>
        </p:sp>
      </p:grpSp>
      <p:sp>
        <p:nvSpPr>
          <p:cNvPr id="135" name="Isosceles Triangle 134">
            <a:extLst>
              <a:ext uri="{FF2B5EF4-FFF2-40B4-BE49-F238E27FC236}">
                <a16:creationId xmlns:a16="http://schemas.microsoft.com/office/drawing/2014/main" id="{25D49449-32D9-4326-9D21-15A221254FA2}"/>
              </a:ext>
            </a:extLst>
          </p:cNvPr>
          <p:cNvSpPr/>
          <p:nvPr/>
        </p:nvSpPr>
        <p:spPr>
          <a:xfrm rot="5400000">
            <a:off x="7688730" y="4598984"/>
            <a:ext cx="284668" cy="209483"/>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 name="Title 2">
            <a:extLst>
              <a:ext uri="{FF2B5EF4-FFF2-40B4-BE49-F238E27FC236}">
                <a16:creationId xmlns:a16="http://schemas.microsoft.com/office/drawing/2014/main" id="{4898706F-F231-42BE-BA38-AA80D6064D9D}"/>
              </a:ext>
            </a:extLst>
          </p:cNvPr>
          <p:cNvSpPr>
            <a:spLocks noGrp="1"/>
          </p:cNvSpPr>
          <p:nvPr>
            <p:ph type="title"/>
          </p:nvPr>
        </p:nvSpPr>
        <p:spPr>
          <a:xfrm>
            <a:off x="2613271" y="295276"/>
            <a:ext cx="11889564" cy="917575"/>
          </a:xfrm>
        </p:spPr>
        <p:txBody>
          <a:bodyPr/>
          <a:lstStyle/>
          <a:p>
            <a:r>
              <a:rPr lang="en-US" dirty="0">
                <a:gradFill>
                  <a:gsLst>
                    <a:gs pos="1250">
                      <a:schemeClr val="tx2"/>
                    </a:gs>
                    <a:gs pos="100000">
                      <a:schemeClr val="tx2"/>
                    </a:gs>
                  </a:gsLst>
                  <a:lin ang="5400000" scaled="0"/>
                </a:gradFill>
              </a:rPr>
              <a:t>IoT-connected</a:t>
            </a:r>
            <a:r>
              <a:rPr lang="en-US" dirty="0"/>
              <a:t> backends</a:t>
            </a:r>
            <a:br>
              <a:rPr lang="en-US" dirty="0"/>
            </a:br>
            <a:endParaRPr lang="en-US" dirty="0"/>
          </a:p>
        </p:txBody>
      </p:sp>
    </p:spTree>
    <p:extLst>
      <p:ext uri="{BB962C8B-B14F-4D97-AF65-F5344CB8AC3E}">
        <p14:creationId xmlns:p14="http://schemas.microsoft.com/office/powerpoint/2010/main" val="232408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Freeform: Shape 54">
            <a:extLst>
              <a:ext uri="{FF2B5EF4-FFF2-40B4-BE49-F238E27FC236}">
                <a16:creationId xmlns:a16="http://schemas.microsoft.com/office/drawing/2014/main" id="{E34B0D05-B965-472C-BC81-5D6232725DEA}"/>
              </a:ext>
            </a:extLst>
          </p:cNvPr>
          <p:cNvSpPr/>
          <p:nvPr/>
        </p:nvSpPr>
        <p:spPr bwMode="auto">
          <a:xfrm>
            <a:off x="789705" y="5067258"/>
            <a:ext cx="10359691" cy="308474"/>
          </a:xfrm>
          <a:custGeom>
            <a:avLst/>
            <a:gdLst>
              <a:gd name="connsiteX0" fmla="*/ 0 w 2062716"/>
              <a:gd name="connsiteY0" fmla="*/ 0 h 304800"/>
              <a:gd name="connsiteX1" fmla="*/ 2062716 w 2062716"/>
              <a:gd name="connsiteY1" fmla="*/ 0 h 304800"/>
              <a:gd name="connsiteX2" fmla="*/ 2062716 w 2062716"/>
              <a:gd name="connsiteY2" fmla="*/ 304800 h 304800"/>
            </a:gdLst>
            <a:ahLst/>
            <a:cxnLst>
              <a:cxn ang="0">
                <a:pos x="connsiteX0" y="connsiteY0"/>
              </a:cxn>
              <a:cxn ang="0">
                <a:pos x="connsiteX1" y="connsiteY1"/>
              </a:cxn>
              <a:cxn ang="0">
                <a:pos x="connsiteX2" y="connsiteY2"/>
              </a:cxn>
            </a:cxnLst>
            <a:rect l="l" t="t" r="r" b="b"/>
            <a:pathLst>
              <a:path w="2062716" h="304800">
                <a:moveTo>
                  <a:pt x="0" y="0"/>
                </a:moveTo>
                <a:lnTo>
                  <a:pt x="2062716" y="0"/>
                </a:lnTo>
                <a:lnTo>
                  <a:pt x="2062716" y="304800"/>
                </a:lnTo>
              </a:path>
            </a:pathLst>
          </a:custGeom>
          <a:ln w="25400">
            <a:solidFill>
              <a:srgbClr val="D782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latin typeface="Calibri" panose="020F0502020204030204"/>
            </a:endParaRPr>
          </a:p>
        </p:txBody>
      </p:sp>
      <p:sp>
        <p:nvSpPr>
          <p:cNvPr id="51" name="Freeform: Shape 50">
            <a:extLst>
              <a:ext uri="{FF2B5EF4-FFF2-40B4-BE49-F238E27FC236}">
                <a16:creationId xmlns:a16="http://schemas.microsoft.com/office/drawing/2014/main" id="{709A7A6F-4ABB-41EE-803F-1C185B84BB26}"/>
              </a:ext>
            </a:extLst>
          </p:cNvPr>
          <p:cNvSpPr/>
          <p:nvPr/>
        </p:nvSpPr>
        <p:spPr bwMode="auto">
          <a:xfrm>
            <a:off x="789705" y="4827654"/>
            <a:ext cx="8130105" cy="548078"/>
          </a:xfrm>
          <a:custGeom>
            <a:avLst/>
            <a:gdLst>
              <a:gd name="connsiteX0" fmla="*/ 0 w 2062716"/>
              <a:gd name="connsiteY0" fmla="*/ 0 h 304800"/>
              <a:gd name="connsiteX1" fmla="*/ 2062716 w 2062716"/>
              <a:gd name="connsiteY1" fmla="*/ 0 h 304800"/>
              <a:gd name="connsiteX2" fmla="*/ 2062716 w 2062716"/>
              <a:gd name="connsiteY2" fmla="*/ 304800 h 304800"/>
            </a:gdLst>
            <a:ahLst/>
            <a:cxnLst>
              <a:cxn ang="0">
                <a:pos x="connsiteX0" y="connsiteY0"/>
              </a:cxn>
              <a:cxn ang="0">
                <a:pos x="connsiteX1" y="connsiteY1"/>
              </a:cxn>
              <a:cxn ang="0">
                <a:pos x="connsiteX2" y="connsiteY2"/>
              </a:cxn>
            </a:cxnLst>
            <a:rect l="l" t="t" r="r" b="b"/>
            <a:pathLst>
              <a:path w="2062716" h="304800">
                <a:moveTo>
                  <a:pt x="0" y="0"/>
                </a:moveTo>
                <a:lnTo>
                  <a:pt x="2062716" y="0"/>
                </a:lnTo>
                <a:lnTo>
                  <a:pt x="2062716" y="304800"/>
                </a:lnTo>
              </a:path>
            </a:pathLst>
          </a:cu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latin typeface="Calibri" panose="020F0502020204030204"/>
            </a:endParaRPr>
          </a:p>
        </p:txBody>
      </p:sp>
      <p:sp>
        <p:nvSpPr>
          <p:cNvPr id="39" name="Building Icon">
            <a:extLst>
              <a:ext uri="{FF2B5EF4-FFF2-40B4-BE49-F238E27FC236}">
                <a16:creationId xmlns:a16="http://schemas.microsoft.com/office/drawing/2014/main" id="{60513B26-00DE-416A-AD56-DEDCD4A8612F}"/>
              </a:ext>
            </a:extLst>
          </p:cNvPr>
          <p:cNvSpPr>
            <a:spLocks noChangeAspect="1" noEditPoints="1"/>
          </p:cNvSpPr>
          <p:nvPr/>
        </p:nvSpPr>
        <p:spPr bwMode="auto">
          <a:xfrm>
            <a:off x="1533686" y="2213210"/>
            <a:ext cx="753240" cy="1554480"/>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Building Icon">
            <a:extLst>
              <a:ext uri="{FF2B5EF4-FFF2-40B4-BE49-F238E27FC236}">
                <a16:creationId xmlns:a16="http://schemas.microsoft.com/office/drawing/2014/main" id="{5539823B-6EA3-4967-9132-07328D3A6951}"/>
              </a:ext>
            </a:extLst>
          </p:cNvPr>
          <p:cNvSpPr>
            <a:spLocks noChangeAspect="1" noEditPoints="1"/>
          </p:cNvSpPr>
          <p:nvPr/>
        </p:nvSpPr>
        <p:spPr bwMode="auto">
          <a:xfrm>
            <a:off x="4255893" y="2213210"/>
            <a:ext cx="753240" cy="1554480"/>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Building Icon">
            <a:extLst>
              <a:ext uri="{FF2B5EF4-FFF2-40B4-BE49-F238E27FC236}">
                <a16:creationId xmlns:a16="http://schemas.microsoft.com/office/drawing/2014/main" id="{8E93AD27-DE66-430C-8D0C-7BA9A4A1BB93}"/>
              </a:ext>
            </a:extLst>
          </p:cNvPr>
          <p:cNvSpPr>
            <a:spLocks noChangeAspect="1" noEditPoints="1"/>
          </p:cNvSpPr>
          <p:nvPr/>
        </p:nvSpPr>
        <p:spPr bwMode="auto">
          <a:xfrm>
            <a:off x="7020705" y="2213210"/>
            <a:ext cx="753240" cy="1554480"/>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Building Icon">
            <a:extLst>
              <a:ext uri="{FF2B5EF4-FFF2-40B4-BE49-F238E27FC236}">
                <a16:creationId xmlns:a16="http://schemas.microsoft.com/office/drawing/2014/main" id="{454533D4-066D-4E0F-8A1B-6C691F77BFD9}"/>
              </a:ext>
            </a:extLst>
          </p:cNvPr>
          <p:cNvSpPr>
            <a:spLocks noChangeAspect="1" noEditPoints="1"/>
          </p:cNvSpPr>
          <p:nvPr/>
        </p:nvSpPr>
        <p:spPr bwMode="auto">
          <a:xfrm>
            <a:off x="9745982" y="2213210"/>
            <a:ext cx="753240" cy="1554480"/>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7E3B9A35-A847-4B40-94E7-A75F8F18F3EF}"/>
              </a:ext>
            </a:extLst>
          </p:cNvPr>
          <p:cNvSpPr txBox="1"/>
          <p:nvPr/>
        </p:nvSpPr>
        <p:spPr>
          <a:xfrm>
            <a:off x="659022" y="3893116"/>
            <a:ext cx="2502568"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0">
                      <a:srgbClr val="D9D9D9"/>
                    </a:gs>
                    <a:gs pos="100000">
                      <a:srgbClr val="D9D9D9"/>
                    </a:gs>
                  </a:gsLst>
                  <a:lin ang="5400000" scaled="1"/>
                </a:gradFill>
                <a:effectLst/>
                <a:uLnTx/>
                <a:uFillTx/>
                <a:latin typeface="Segoe UI Semibold" panose="020B0702040204020203" pitchFamily="34" charset="0"/>
                <a:ea typeface="+mn-ea"/>
                <a:cs typeface="Segoe UI Semibold" panose="020B0702040204020203" pitchFamily="34" charset="0"/>
              </a:rPr>
              <a:t>On-premises</a:t>
            </a:r>
          </a:p>
        </p:txBody>
      </p:sp>
      <p:sp>
        <p:nvSpPr>
          <p:cNvPr id="8" name="TextBox 7">
            <a:extLst>
              <a:ext uri="{FF2B5EF4-FFF2-40B4-BE49-F238E27FC236}">
                <a16:creationId xmlns:a16="http://schemas.microsoft.com/office/drawing/2014/main" id="{F10AF6D5-7104-4DF1-A295-CA96A9E2CA44}"/>
              </a:ext>
            </a:extLst>
          </p:cNvPr>
          <p:cNvSpPr txBox="1"/>
          <p:nvPr/>
        </p:nvSpPr>
        <p:spPr>
          <a:xfrm>
            <a:off x="3361374" y="3893116"/>
            <a:ext cx="2502568" cy="400110"/>
          </a:xfrm>
          <a:prstGeom prst="rect">
            <a:avLst/>
          </a:prstGeom>
          <a:noFill/>
        </p:spPr>
        <p:txBody>
          <a:bodyPr wrap="square" rtlCol="0">
            <a:spAutoFit/>
          </a:bodyPr>
          <a:lstStyle/>
          <a:p>
            <a:pPr algn="ctr">
              <a:defRPr/>
            </a:pPr>
            <a:r>
              <a:rPr lang="en-US" sz="2000" dirty="0">
                <a:gradFill>
                  <a:gsLst>
                    <a:gs pos="0">
                      <a:srgbClr val="D9D9D9"/>
                    </a:gs>
                    <a:gs pos="100000">
                      <a:srgbClr val="D9D9D9"/>
                    </a:gs>
                  </a:gsLst>
                  <a:lin ang="5400000" scaled="1"/>
                </a:gradFill>
                <a:latin typeface="Segoe UI Semibold" panose="020B0702040204020203" pitchFamily="34" charset="0"/>
                <a:cs typeface="Segoe UI Semibold" panose="020B0702040204020203" pitchFamily="34" charset="0"/>
              </a:rPr>
              <a:t>IaaS</a:t>
            </a:r>
          </a:p>
        </p:txBody>
      </p:sp>
      <p:sp>
        <p:nvSpPr>
          <p:cNvPr id="10" name="TextBox 9">
            <a:extLst>
              <a:ext uri="{FF2B5EF4-FFF2-40B4-BE49-F238E27FC236}">
                <a16:creationId xmlns:a16="http://schemas.microsoft.com/office/drawing/2014/main" id="{91C9CF8F-B340-483C-8BDB-756634821756}"/>
              </a:ext>
            </a:extLst>
          </p:cNvPr>
          <p:cNvSpPr txBox="1"/>
          <p:nvPr/>
        </p:nvSpPr>
        <p:spPr>
          <a:xfrm>
            <a:off x="6130205" y="3893116"/>
            <a:ext cx="2502568" cy="400110"/>
          </a:xfrm>
          <a:prstGeom prst="rect">
            <a:avLst/>
          </a:prstGeom>
          <a:noFill/>
        </p:spPr>
        <p:txBody>
          <a:bodyPr wrap="square" rtlCol="0">
            <a:spAutoFit/>
          </a:bodyPr>
          <a:lstStyle/>
          <a:p>
            <a:pPr algn="ctr">
              <a:defRPr/>
            </a:pPr>
            <a:r>
              <a:rPr lang="en-US" sz="2000" dirty="0">
                <a:gradFill>
                  <a:gsLst>
                    <a:gs pos="0">
                      <a:srgbClr val="D9D9D9"/>
                    </a:gs>
                    <a:gs pos="100000">
                      <a:srgbClr val="D9D9D9"/>
                    </a:gs>
                  </a:gsLst>
                  <a:lin ang="5400000" scaled="1"/>
                </a:gradFill>
                <a:latin typeface="Segoe UI Semibold" panose="020B0702040204020203" pitchFamily="34" charset="0"/>
                <a:cs typeface="Segoe UI Semibold" panose="020B0702040204020203" pitchFamily="34" charset="0"/>
              </a:rPr>
              <a:t>PaaS</a:t>
            </a:r>
          </a:p>
        </p:txBody>
      </p:sp>
      <p:sp>
        <p:nvSpPr>
          <p:cNvPr id="12" name="TextBox 11">
            <a:extLst>
              <a:ext uri="{FF2B5EF4-FFF2-40B4-BE49-F238E27FC236}">
                <a16:creationId xmlns:a16="http://schemas.microsoft.com/office/drawing/2014/main" id="{CEE0B515-4A52-4554-A73C-6AAE0F5EB83E}"/>
              </a:ext>
            </a:extLst>
          </p:cNvPr>
          <p:cNvSpPr txBox="1"/>
          <p:nvPr/>
        </p:nvSpPr>
        <p:spPr>
          <a:xfrm>
            <a:off x="8871318" y="3893116"/>
            <a:ext cx="2502568" cy="400110"/>
          </a:xfrm>
          <a:prstGeom prst="rect">
            <a:avLst/>
          </a:prstGeom>
          <a:noFill/>
        </p:spPr>
        <p:txBody>
          <a:bodyPr wrap="square" rtlCol="0">
            <a:spAutoFit/>
          </a:bodyPr>
          <a:lstStyle/>
          <a:p>
            <a:pPr algn="ctr">
              <a:defRPr/>
            </a:pPr>
            <a:r>
              <a:rPr lang="en-US" sz="2000" dirty="0">
                <a:gradFill>
                  <a:gsLst>
                    <a:gs pos="0">
                      <a:srgbClr val="D9D9D9"/>
                    </a:gs>
                    <a:gs pos="100000">
                      <a:srgbClr val="D9D9D9"/>
                    </a:gs>
                  </a:gsLst>
                  <a:lin ang="5400000" scaled="1"/>
                </a:gradFill>
                <a:latin typeface="Segoe UI Semibold" panose="020B0702040204020203" pitchFamily="34" charset="0"/>
                <a:cs typeface="Segoe UI Semibold" panose="020B0702040204020203" pitchFamily="34" charset="0"/>
              </a:rPr>
              <a:t>Serverless</a:t>
            </a:r>
          </a:p>
        </p:txBody>
      </p:sp>
      <p:sp>
        <p:nvSpPr>
          <p:cNvPr id="15" name="Freeform 111">
            <a:extLst>
              <a:ext uri="{FF2B5EF4-FFF2-40B4-BE49-F238E27FC236}">
                <a16:creationId xmlns:a16="http://schemas.microsoft.com/office/drawing/2014/main" id="{8513FBC1-7D17-49A8-952C-9E11A30957DC}"/>
              </a:ext>
            </a:extLst>
          </p:cNvPr>
          <p:cNvSpPr>
            <a:spLocks noChangeAspect="1"/>
          </p:cNvSpPr>
          <p:nvPr/>
        </p:nvSpPr>
        <p:spPr bwMode="black">
          <a:xfrm>
            <a:off x="1058645" y="5713163"/>
            <a:ext cx="342871" cy="221460"/>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6" name="TextBox 15">
            <a:extLst>
              <a:ext uri="{FF2B5EF4-FFF2-40B4-BE49-F238E27FC236}">
                <a16:creationId xmlns:a16="http://schemas.microsoft.com/office/drawing/2014/main" id="{0B20FE4E-B262-40EB-8886-06CB24288CB6}"/>
              </a:ext>
            </a:extLst>
          </p:cNvPr>
          <p:cNvSpPr txBox="1"/>
          <p:nvPr/>
        </p:nvSpPr>
        <p:spPr>
          <a:xfrm>
            <a:off x="1400660" y="5654616"/>
            <a:ext cx="1799275"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0">
                      <a:schemeClr val="tx1"/>
                    </a:gs>
                    <a:gs pos="100000">
                      <a:schemeClr val="tx1"/>
                    </a:gs>
                  </a:gsLst>
                  <a:lin ang="5400000" scaled="1"/>
                </a:gradFill>
                <a:effectLst/>
                <a:uLnTx/>
                <a:uFillTx/>
                <a:ea typeface="+mn-ea"/>
                <a:cs typeface="Segoe UI Light" panose="020B0502040204020203" pitchFamily="34" charset="0"/>
              </a:rPr>
              <a:t>Servers &amp; storage</a:t>
            </a:r>
          </a:p>
        </p:txBody>
      </p:sp>
      <p:sp>
        <p:nvSpPr>
          <p:cNvPr id="18" name="Freeform 86">
            <a:extLst>
              <a:ext uri="{FF2B5EF4-FFF2-40B4-BE49-F238E27FC236}">
                <a16:creationId xmlns:a16="http://schemas.microsoft.com/office/drawing/2014/main" id="{FFD6F843-FA6A-4F3E-8832-52B185894927}"/>
              </a:ext>
            </a:extLst>
          </p:cNvPr>
          <p:cNvSpPr>
            <a:spLocks noChangeAspect="1"/>
          </p:cNvSpPr>
          <p:nvPr/>
        </p:nvSpPr>
        <p:spPr bwMode="black">
          <a:xfrm>
            <a:off x="3580778" y="5656634"/>
            <a:ext cx="294600" cy="334519"/>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177" tIns="56942" rIns="71177" bIns="56942" numCol="1" spcCol="0" rtlCol="0" fromWordArt="0" anchor="t" anchorCtr="0" forceAA="0" compatLnSpc="1">
            <a:prstTxWarp prst="textNoShape">
              <a:avLst/>
            </a:prstTxWarp>
            <a:noAutofit/>
          </a:bodyPr>
          <a:lstStyle/>
          <a:p>
            <a:pPr marL="0" marR="0" lvl="0" indent="0" algn="ctr" defTabSz="362895" rtl="0" eaLnBrk="1" fontAlgn="base" latinLnBrk="0" hangingPunct="1">
              <a:lnSpc>
                <a:spcPct val="90000"/>
              </a:lnSpc>
              <a:spcBef>
                <a:spcPct val="0"/>
              </a:spcBef>
              <a:spcAft>
                <a:spcPct val="0"/>
              </a:spcAft>
              <a:buClrTx/>
              <a:buSzTx/>
              <a:buFontTx/>
              <a:buNone/>
              <a:tabLst/>
              <a:defRPr/>
            </a:pPr>
            <a:endParaRPr kumimoji="0" lang="en-US" sz="934"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9" name="TextBox 18">
            <a:extLst>
              <a:ext uri="{FF2B5EF4-FFF2-40B4-BE49-F238E27FC236}">
                <a16:creationId xmlns:a16="http://schemas.microsoft.com/office/drawing/2014/main" id="{ABBC4668-B543-466D-B2A1-9E9BA6226C9B}"/>
              </a:ext>
            </a:extLst>
          </p:cNvPr>
          <p:cNvSpPr txBox="1"/>
          <p:nvPr/>
        </p:nvSpPr>
        <p:spPr>
          <a:xfrm>
            <a:off x="3876341" y="5654616"/>
            <a:ext cx="914400" cy="338554"/>
          </a:xfrm>
          <a:prstGeom prst="rect">
            <a:avLst/>
          </a:prstGeom>
          <a:noFill/>
        </p:spPr>
        <p:txBody>
          <a:bodyPr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gradFill>
                  <a:gsLst>
                    <a:gs pos="0">
                      <a:schemeClr val="tx1"/>
                    </a:gs>
                    <a:gs pos="100000">
                      <a:schemeClr val="tx1"/>
                    </a:gs>
                  </a:gsLst>
                  <a:lin ang="5400000" scaled="1"/>
                </a:gradFill>
                <a:effectLst/>
                <a:uLnTx/>
                <a:uFillTx/>
                <a:cs typeface="Segoe UI Light" panose="020B0502040204020203" pitchFamily="34" charset="0"/>
              </a:defRPr>
            </a:lvl1pPr>
          </a:lstStyle>
          <a:p>
            <a:r>
              <a:rPr lang="en-US" dirty="0"/>
              <a:t>Security</a:t>
            </a:r>
          </a:p>
        </p:txBody>
      </p:sp>
      <p:sp>
        <p:nvSpPr>
          <p:cNvPr id="21" name="Freeform 79">
            <a:extLst>
              <a:ext uri="{FF2B5EF4-FFF2-40B4-BE49-F238E27FC236}">
                <a16:creationId xmlns:a16="http://schemas.microsoft.com/office/drawing/2014/main" id="{329400AB-AA8A-43F2-9F39-6861A688381E}"/>
              </a:ext>
            </a:extLst>
          </p:cNvPr>
          <p:cNvSpPr>
            <a:spLocks noChangeAspect="1"/>
          </p:cNvSpPr>
          <p:nvPr/>
        </p:nvSpPr>
        <p:spPr bwMode="black">
          <a:xfrm>
            <a:off x="5217265" y="5668886"/>
            <a:ext cx="290969" cy="310015"/>
          </a:xfrm>
          <a:custGeom>
            <a:avLst/>
            <a:gdLst>
              <a:gd name="connsiteX0" fmla="*/ 254159 w 872148"/>
              <a:gd name="connsiteY0" fmla="*/ 97966 h 929236"/>
              <a:gd name="connsiteX1" fmla="*/ 296409 w 872148"/>
              <a:gd name="connsiteY1" fmla="*/ 193849 h 929236"/>
              <a:gd name="connsiteX2" fmla="*/ 250910 w 872148"/>
              <a:gd name="connsiteY2" fmla="*/ 218545 h 929236"/>
              <a:gd name="connsiteX3" fmla="*/ 104897 w 872148"/>
              <a:gd name="connsiteY3" fmla="*/ 493163 h 929236"/>
              <a:gd name="connsiteX4" fmla="*/ 436075 w 872148"/>
              <a:gd name="connsiteY4" fmla="*/ 824341 h 929236"/>
              <a:gd name="connsiteX5" fmla="*/ 767253 w 872148"/>
              <a:gd name="connsiteY5" fmla="*/ 493163 h 929236"/>
              <a:gd name="connsiteX6" fmla="*/ 621239 w 872148"/>
              <a:gd name="connsiteY6" fmla="*/ 218545 h 929236"/>
              <a:gd name="connsiteX7" fmla="*/ 575739 w 872148"/>
              <a:gd name="connsiteY7" fmla="*/ 193849 h 929236"/>
              <a:gd name="connsiteX8" fmla="*/ 617989 w 872148"/>
              <a:gd name="connsiteY8" fmla="*/ 97966 h 929236"/>
              <a:gd name="connsiteX9" fmla="*/ 679887 w 872148"/>
              <a:gd name="connsiteY9" fmla="*/ 131564 h 929236"/>
              <a:gd name="connsiteX10" fmla="*/ 872148 w 872148"/>
              <a:gd name="connsiteY10" fmla="*/ 493162 h 929236"/>
              <a:gd name="connsiteX11" fmla="*/ 436074 w 872148"/>
              <a:gd name="connsiteY11" fmla="*/ 929236 h 929236"/>
              <a:gd name="connsiteX12" fmla="*/ 0 w 872148"/>
              <a:gd name="connsiteY12" fmla="*/ 493162 h 929236"/>
              <a:gd name="connsiteX13" fmla="*/ 192261 w 872148"/>
              <a:gd name="connsiteY13" fmla="*/ 131564 h 929236"/>
              <a:gd name="connsiteX14" fmla="*/ 388636 w 872148"/>
              <a:gd name="connsiteY14" fmla="*/ 0 h 929236"/>
              <a:gd name="connsiteX15" fmla="*/ 490987 w 872148"/>
              <a:gd name="connsiteY15" fmla="*/ 0 h 929236"/>
              <a:gd name="connsiteX16" fmla="*/ 490987 w 872148"/>
              <a:gd name="connsiteY16" fmla="*/ 541054 h 929236"/>
              <a:gd name="connsiteX17" fmla="*/ 388636 w 872148"/>
              <a:gd name="connsiteY17" fmla="*/ 541054 h 929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72148" h="929236">
                <a:moveTo>
                  <a:pt x="254159" y="97966"/>
                </a:moveTo>
                <a:lnTo>
                  <a:pt x="296409" y="193849"/>
                </a:lnTo>
                <a:lnTo>
                  <a:pt x="250910" y="218545"/>
                </a:lnTo>
                <a:cubicBezTo>
                  <a:pt x="162816" y="278061"/>
                  <a:pt x="104897" y="378848"/>
                  <a:pt x="104897" y="493163"/>
                </a:cubicBezTo>
                <a:cubicBezTo>
                  <a:pt x="104897" y="676067"/>
                  <a:pt x="253170" y="824341"/>
                  <a:pt x="436075" y="824341"/>
                </a:cubicBezTo>
                <a:cubicBezTo>
                  <a:pt x="618979" y="824341"/>
                  <a:pt x="767253" y="676067"/>
                  <a:pt x="767253" y="493163"/>
                </a:cubicBezTo>
                <a:cubicBezTo>
                  <a:pt x="767253" y="378848"/>
                  <a:pt x="709333" y="278061"/>
                  <a:pt x="621239" y="218545"/>
                </a:cubicBezTo>
                <a:lnTo>
                  <a:pt x="575739" y="193849"/>
                </a:lnTo>
                <a:lnTo>
                  <a:pt x="617989" y="97966"/>
                </a:lnTo>
                <a:lnTo>
                  <a:pt x="679887" y="131564"/>
                </a:lnTo>
                <a:cubicBezTo>
                  <a:pt x="795884" y="209929"/>
                  <a:pt x="872148" y="342640"/>
                  <a:pt x="872148" y="493162"/>
                </a:cubicBezTo>
                <a:cubicBezTo>
                  <a:pt x="872148" y="733999"/>
                  <a:pt x="676911" y="929236"/>
                  <a:pt x="436074" y="929236"/>
                </a:cubicBezTo>
                <a:cubicBezTo>
                  <a:pt x="195237" y="929236"/>
                  <a:pt x="0" y="733999"/>
                  <a:pt x="0" y="493162"/>
                </a:cubicBezTo>
                <a:cubicBezTo>
                  <a:pt x="0" y="342640"/>
                  <a:pt x="76265" y="209929"/>
                  <a:pt x="192261" y="131564"/>
                </a:cubicBezTo>
                <a:close/>
                <a:moveTo>
                  <a:pt x="388636" y="0"/>
                </a:moveTo>
                <a:lnTo>
                  <a:pt x="490987" y="0"/>
                </a:lnTo>
                <a:lnTo>
                  <a:pt x="490987" y="541054"/>
                </a:lnTo>
                <a:lnTo>
                  <a:pt x="388636" y="541054"/>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2" name="TextBox 21">
            <a:extLst>
              <a:ext uri="{FF2B5EF4-FFF2-40B4-BE49-F238E27FC236}">
                <a16:creationId xmlns:a16="http://schemas.microsoft.com/office/drawing/2014/main" id="{6842826D-40C8-457B-A7D6-A052FC2CB53B}"/>
              </a:ext>
            </a:extLst>
          </p:cNvPr>
          <p:cNvSpPr txBox="1"/>
          <p:nvPr/>
        </p:nvSpPr>
        <p:spPr>
          <a:xfrm>
            <a:off x="5503179" y="5654616"/>
            <a:ext cx="1494833" cy="338554"/>
          </a:xfrm>
          <a:prstGeom prst="rect">
            <a:avLst/>
          </a:prstGeom>
          <a:noFill/>
        </p:spPr>
        <p:txBody>
          <a:bodyPr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gradFill>
                  <a:gsLst>
                    <a:gs pos="0">
                      <a:schemeClr val="tx1"/>
                    </a:gs>
                    <a:gs pos="100000">
                      <a:schemeClr val="tx1"/>
                    </a:gs>
                  </a:gsLst>
                  <a:lin ang="5400000" scaled="1"/>
                </a:gradFill>
                <a:effectLst/>
                <a:uLnTx/>
                <a:uFillTx/>
                <a:cs typeface="Segoe UI Light" panose="020B0502040204020203" pitchFamily="34" charset="0"/>
              </a:defRPr>
            </a:lvl1pPr>
          </a:lstStyle>
          <a:p>
            <a:r>
              <a:rPr lang="en-US" dirty="0"/>
              <a:t>OS &amp; software</a:t>
            </a:r>
          </a:p>
        </p:txBody>
      </p:sp>
      <p:sp>
        <p:nvSpPr>
          <p:cNvPr id="24" name="Freeform 9">
            <a:extLst>
              <a:ext uri="{FF2B5EF4-FFF2-40B4-BE49-F238E27FC236}">
                <a16:creationId xmlns:a16="http://schemas.microsoft.com/office/drawing/2014/main" id="{CE9E0F8C-E2E9-43CD-8BE5-43FAA00D4E3C}"/>
              </a:ext>
            </a:extLst>
          </p:cNvPr>
          <p:cNvSpPr>
            <a:spLocks noChangeAspect="1" noEditPoints="1"/>
          </p:cNvSpPr>
          <p:nvPr/>
        </p:nvSpPr>
        <p:spPr bwMode="black">
          <a:xfrm>
            <a:off x="7398151" y="5640563"/>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bg1">
              <a:lumMod val="85000"/>
            </a:schemeClr>
          </a:solidFill>
          <a:ln>
            <a:noFill/>
          </a:ln>
        </p:spPr>
        <p:txBody>
          <a:bodyPr vert="horz" wrap="square" lIns="68574" tIns="34287" rIns="68574" bIns="34287"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1A6DAFF8-ACDF-4DAA-996B-47D5890ECA1E}"/>
              </a:ext>
            </a:extLst>
          </p:cNvPr>
          <p:cNvSpPr txBox="1"/>
          <p:nvPr/>
        </p:nvSpPr>
        <p:spPr>
          <a:xfrm>
            <a:off x="7849038" y="5654616"/>
            <a:ext cx="1034257" cy="338554"/>
          </a:xfrm>
          <a:prstGeom prst="rect">
            <a:avLst/>
          </a:prstGeom>
          <a:noFill/>
        </p:spPr>
        <p:txBody>
          <a:bodyPr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gradFill>
                  <a:gsLst>
                    <a:gs pos="0">
                      <a:schemeClr val="tx1"/>
                    </a:gs>
                    <a:gs pos="100000">
                      <a:schemeClr val="tx1"/>
                    </a:gs>
                  </a:gsLst>
                  <a:lin ang="5400000" scaled="1"/>
                </a:gradFill>
                <a:effectLst/>
                <a:uLnTx/>
                <a:uFillTx/>
                <a:cs typeface="Segoe UI Light" panose="020B0502040204020203" pitchFamily="34" charset="0"/>
              </a:defRPr>
            </a:lvl1pPr>
          </a:lstStyle>
          <a:p>
            <a:r>
              <a:rPr lang="en-US" dirty="0"/>
              <a:t>Dev tools</a:t>
            </a:r>
          </a:p>
        </p:txBody>
      </p:sp>
      <p:sp>
        <p:nvSpPr>
          <p:cNvPr id="27" name="Freeform 44">
            <a:extLst>
              <a:ext uri="{FF2B5EF4-FFF2-40B4-BE49-F238E27FC236}">
                <a16:creationId xmlns:a16="http://schemas.microsoft.com/office/drawing/2014/main" id="{8272A2A1-05EE-4414-8D85-DEAA4EC76436}"/>
              </a:ext>
            </a:extLst>
          </p:cNvPr>
          <p:cNvSpPr>
            <a:spLocks noChangeAspect="1"/>
          </p:cNvSpPr>
          <p:nvPr/>
        </p:nvSpPr>
        <p:spPr bwMode="black">
          <a:xfrm>
            <a:off x="9292223" y="5652023"/>
            <a:ext cx="197258" cy="34374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bg1">
              <a:lumMod val="85000"/>
            </a:schemeClr>
          </a:solidFill>
          <a:ln>
            <a:noFill/>
          </a:ln>
        </p:spPr>
        <p:txBody>
          <a:bodyPr vert="horz" wrap="square" lIns="68574" tIns="34287" rIns="68574" bIns="34287" numCol="1" anchor="t" anchorCtr="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CCB6F281-F7A7-4512-98F8-6C881142BF25}"/>
              </a:ext>
            </a:extLst>
          </p:cNvPr>
          <p:cNvSpPr txBox="1"/>
          <p:nvPr/>
        </p:nvSpPr>
        <p:spPr>
          <a:xfrm>
            <a:off x="9497683" y="5654616"/>
            <a:ext cx="1630767" cy="338554"/>
          </a:xfrm>
          <a:prstGeom prst="rect">
            <a:avLst/>
          </a:prstGeom>
          <a:noFill/>
        </p:spPr>
        <p:txBody>
          <a:bodyPr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gradFill>
                  <a:gsLst>
                    <a:gs pos="0">
                      <a:schemeClr val="tx1"/>
                    </a:gs>
                    <a:gs pos="100000">
                      <a:schemeClr val="tx1"/>
                    </a:gs>
                  </a:gsLst>
                  <a:lin ang="5400000" scaled="1"/>
                </a:gradFill>
                <a:effectLst/>
                <a:uLnTx/>
                <a:uFillTx/>
                <a:cs typeface="Segoe UI Light" panose="020B0502040204020203" pitchFamily="34" charset="0"/>
              </a:defRPr>
            </a:lvl1pPr>
          </a:lstStyle>
          <a:p>
            <a:r>
              <a:rPr lang="en-US" dirty="0"/>
              <a:t>Apps &amp; services</a:t>
            </a:r>
          </a:p>
        </p:txBody>
      </p:sp>
      <p:sp>
        <p:nvSpPr>
          <p:cNvPr id="29" name="Isosceles Triangle 28">
            <a:extLst>
              <a:ext uri="{FF2B5EF4-FFF2-40B4-BE49-F238E27FC236}">
                <a16:creationId xmlns:a16="http://schemas.microsoft.com/office/drawing/2014/main" id="{C2981B46-9B4D-404F-A5FF-A700F9081388}"/>
              </a:ext>
            </a:extLst>
          </p:cNvPr>
          <p:cNvSpPr/>
          <p:nvPr/>
        </p:nvSpPr>
        <p:spPr>
          <a:xfrm>
            <a:off x="4458017" y="4309836"/>
            <a:ext cx="309283" cy="182880"/>
          </a:xfrm>
          <a:prstGeom prst="triangle">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9" name="Isosceles Triangle 78">
            <a:extLst>
              <a:ext uri="{FF2B5EF4-FFF2-40B4-BE49-F238E27FC236}">
                <a16:creationId xmlns:a16="http://schemas.microsoft.com/office/drawing/2014/main" id="{6692D3BA-E768-47F3-B509-280777EB797B}"/>
              </a:ext>
            </a:extLst>
          </p:cNvPr>
          <p:cNvSpPr/>
          <p:nvPr/>
        </p:nvSpPr>
        <p:spPr>
          <a:xfrm>
            <a:off x="7239001" y="4583258"/>
            <a:ext cx="309283" cy="18288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0" name="Isosceles Triangle 79">
            <a:extLst>
              <a:ext uri="{FF2B5EF4-FFF2-40B4-BE49-F238E27FC236}">
                <a16:creationId xmlns:a16="http://schemas.microsoft.com/office/drawing/2014/main" id="{8A3CEDA5-BB01-419A-94AC-E2F8B0F5E12F}"/>
              </a:ext>
            </a:extLst>
          </p:cNvPr>
          <p:cNvSpPr/>
          <p:nvPr/>
        </p:nvSpPr>
        <p:spPr>
          <a:xfrm>
            <a:off x="9967961" y="4843233"/>
            <a:ext cx="309283" cy="182880"/>
          </a:xfrm>
          <a:prstGeom prst="triangl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0" name="TextBox 89">
            <a:extLst>
              <a:ext uri="{FF2B5EF4-FFF2-40B4-BE49-F238E27FC236}">
                <a16:creationId xmlns:a16="http://schemas.microsoft.com/office/drawing/2014/main" id="{BAD66D30-5678-4A61-82D9-66894B2B36B5}"/>
              </a:ext>
            </a:extLst>
          </p:cNvPr>
          <p:cNvSpPr txBox="1"/>
          <p:nvPr/>
        </p:nvSpPr>
        <p:spPr>
          <a:xfrm>
            <a:off x="301336" y="1211263"/>
            <a:ext cx="11070462" cy="738664"/>
          </a:xfrm>
          <a:prstGeom prst="rect">
            <a:avLst/>
          </a:prstGeom>
        </p:spPr>
        <p:txBody>
          <a:bodyPr vert="horz" wrap="square" lIns="146304" tIns="91440" rIns="146304" bIns="91440" rtlCol="0">
            <a:spAutoFit/>
          </a:bodyPr>
          <a:lstStyle>
            <a:lvl1pPr marL="342768" marR="0" lvl="0" indent="-342768" defTabSz="932384" fontAlgn="auto">
              <a:lnSpc>
                <a:spcPct val="90000"/>
              </a:lnSpc>
              <a:spcBef>
                <a:spcPct val="20000"/>
              </a:spcBef>
              <a:spcAft>
                <a:spcPts val="0"/>
              </a:spcAft>
              <a:buClrTx/>
              <a:buSzPct val="90000"/>
              <a:buFont typeface="Arial" pitchFamily="34" charset="0"/>
              <a:buChar char="•"/>
              <a:tabLst/>
              <a:defRPr sz="3998" spc="0" baseline="0">
                <a:gradFill>
                  <a:gsLst>
                    <a:gs pos="1250">
                      <a:schemeClr val="tx1"/>
                    </a:gs>
                    <a:gs pos="100000">
                      <a:schemeClr val="tx1"/>
                    </a:gs>
                  </a:gsLst>
                  <a:lin ang="5400000" scaled="0"/>
                </a:gradFill>
                <a:latin typeface="+mj-lt"/>
              </a:defRPr>
            </a:lvl1pPr>
            <a:lvl2pPr marL="583975" marR="0" lvl="1" indent="-241206" defTabSz="932384"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799792" marR="0" lvl="2" indent="-228513" defTabSz="932384"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305" marR="0" lvl="3" indent="-228513" defTabSz="932384"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6817" marR="0" lvl="4" indent="-228513" defTabSz="932384"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4055" indent="-233096" defTabSz="932384">
              <a:spcBef>
                <a:spcPct val="20000"/>
              </a:spcBef>
              <a:buFont typeface="Arial" pitchFamily="34" charset="0"/>
              <a:buChar char="•"/>
              <a:defRPr sz="2000"/>
            </a:lvl6pPr>
            <a:lvl7pPr marL="3030248" indent="-233096" defTabSz="932384">
              <a:spcBef>
                <a:spcPct val="20000"/>
              </a:spcBef>
              <a:buFont typeface="Arial" pitchFamily="34" charset="0"/>
              <a:buChar char="•"/>
              <a:defRPr sz="2000"/>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indent="0">
              <a:buNone/>
            </a:pPr>
            <a:r>
              <a:rPr lang="en-US" sz="2000" dirty="0">
                <a:latin typeface="+mn-lt"/>
              </a:rPr>
              <a:t>Increasingly advanced cloud technologies have led companies to entrust more and more of their IT activities to service providers </a:t>
            </a:r>
          </a:p>
        </p:txBody>
      </p:sp>
      <p:sp>
        <p:nvSpPr>
          <p:cNvPr id="78" name="Rectangle 77">
            <a:extLst>
              <a:ext uri="{FF2B5EF4-FFF2-40B4-BE49-F238E27FC236}">
                <a16:creationId xmlns:a16="http://schemas.microsoft.com/office/drawing/2014/main" id="{28E7A39E-42B6-44B8-8530-C5E6497F140D}"/>
              </a:ext>
            </a:extLst>
          </p:cNvPr>
          <p:cNvSpPr/>
          <p:nvPr/>
        </p:nvSpPr>
        <p:spPr>
          <a:xfrm>
            <a:off x="4177554" y="2202870"/>
            <a:ext cx="974164" cy="62179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C51B5E9E-A2D2-4C29-9A0D-A6735FE6843C}"/>
              </a:ext>
            </a:extLst>
          </p:cNvPr>
          <p:cNvSpPr/>
          <p:nvPr/>
        </p:nvSpPr>
        <p:spPr>
          <a:xfrm>
            <a:off x="6899839" y="2202870"/>
            <a:ext cx="974164" cy="125272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6E1296DC-6C86-4EB3-BAA9-5DB110CF829D}"/>
              </a:ext>
            </a:extLst>
          </p:cNvPr>
          <p:cNvSpPr/>
          <p:nvPr/>
        </p:nvSpPr>
        <p:spPr>
          <a:xfrm>
            <a:off x="9624957" y="2202870"/>
            <a:ext cx="974164" cy="157276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Title 13">
            <a:extLst>
              <a:ext uri="{FF2B5EF4-FFF2-40B4-BE49-F238E27FC236}">
                <a16:creationId xmlns:a16="http://schemas.microsoft.com/office/drawing/2014/main" id="{8661E3F4-B6AC-4639-8D54-3F288F76AEFF}"/>
              </a:ext>
            </a:extLst>
          </p:cNvPr>
          <p:cNvSpPr>
            <a:spLocks noGrp="1"/>
          </p:cNvSpPr>
          <p:nvPr>
            <p:ph type="title"/>
          </p:nvPr>
        </p:nvSpPr>
        <p:spPr>
          <a:xfrm>
            <a:off x="274639" y="295276"/>
            <a:ext cx="11889564" cy="917575"/>
          </a:xfrm>
        </p:spPr>
        <p:txBody>
          <a:bodyPr/>
          <a:lstStyle/>
          <a:p>
            <a:r>
              <a:rPr lang="en-US" dirty="0"/>
              <a:t>History of cloud development</a:t>
            </a:r>
          </a:p>
        </p:txBody>
      </p:sp>
      <p:sp>
        <p:nvSpPr>
          <p:cNvPr id="20" name="Freeform: Shape 19">
            <a:extLst>
              <a:ext uri="{FF2B5EF4-FFF2-40B4-BE49-F238E27FC236}">
                <a16:creationId xmlns:a16="http://schemas.microsoft.com/office/drawing/2014/main" id="{804BA05D-61C2-4FB0-B393-958F5D806D5A}"/>
              </a:ext>
            </a:extLst>
          </p:cNvPr>
          <p:cNvSpPr/>
          <p:nvPr/>
        </p:nvSpPr>
        <p:spPr bwMode="auto">
          <a:xfrm>
            <a:off x="789706" y="4551262"/>
            <a:ext cx="4056932" cy="810417"/>
          </a:xfrm>
          <a:custGeom>
            <a:avLst/>
            <a:gdLst>
              <a:gd name="connsiteX0" fmla="*/ 0 w 2062716"/>
              <a:gd name="connsiteY0" fmla="*/ 0 h 304800"/>
              <a:gd name="connsiteX1" fmla="*/ 2062716 w 2062716"/>
              <a:gd name="connsiteY1" fmla="*/ 0 h 304800"/>
              <a:gd name="connsiteX2" fmla="*/ 2062716 w 2062716"/>
              <a:gd name="connsiteY2" fmla="*/ 304800 h 304800"/>
            </a:gdLst>
            <a:ahLst/>
            <a:cxnLst>
              <a:cxn ang="0">
                <a:pos x="connsiteX0" y="connsiteY0"/>
              </a:cxn>
              <a:cxn ang="0">
                <a:pos x="connsiteX1" y="connsiteY1"/>
              </a:cxn>
              <a:cxn ang="0">
                <a:pos x="connsiteX2" y="connsiteY2"/>
              </a:cxn>
            </a:cxnLst>
            <a:rect l="l" t="t" r="r" b="b"/>
            <a:pathLst>
              <a:path w="2062716" h="304800">
                <a:moveTo>
                  <a:pt x="0" y="0"/>
                </a:moveTo>
                <a:lnTo>
                  <a:pt x="2062716" y="0"/>
                </a:lnTo>
                <a:lnTo>
                  <a:pt x="2062716" y="304800"/>
                </a:lnTo>
              </a:path>
            </a:pathLst>
          </a:custGeom>
          <a:ln w="25400">
            <a:solidFill>
              <a:srgbClr val="00188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latin typeface="Calibri" panose="020F0502020204030204"/>
            </a:endParaRPr>
          </a:p>
        </p:txBody>
      </p:sp>
      <p:sp useBgFill="1">
        <p:nvSpPr>
          <p:cNvPr id="23" name="Left Mask">
            <a:extLst>
              <a:ext uri="{FF2B5EF4-FFF2-40B4-BE49-F238E27FC236}">
                <a16:creationId xmlns:a16="http://schemas.microsoft.com/office/drawing/2014/main" id="{ACAF3CDC-0799-4D03-8AD4-238F2A747555}"/>
              </a:ext>
            </a:extLst>
          </p:cNvPr>
          <p:cNvSpPr/>
          <p:nvPr/>
        </p:nvSpPr>
        <p:spPr bwMode="auto">
          <a:xfrm>
            <a:off x="0" y="3967412"/>
            <a:ext cx="842077" cy="212858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7741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500" fill="hold"/>
                                        <p:tgtEl>
                                          <p:spTgt spid="6"/>
                                        </p:tgtEl>
                                        <p:attrNameLst>
                                          <p:attrName>style.color</p:attrName>
                                        </p:attrNameLst>
                                      </p:cBhvr>
                                      <p:to>
                                        <a:srgbClr val="004D8A"/>
                                      </p:to>
                                    </p:animClr>
                                  </p:childTnLst>
                                </p:cTn>
                              </p:par>
                            </p:childTnLst>
                          </p:cTn>
                        </p:par>
                      </p:childTnLst>
                    </p:cTn>
                  </p:par>
                  <p:par>
                    <p:cTn id="7" fill="hold">
                      <p:stCondLst>
                        <p:cond delay="indefinite"/>
                      </p:stCondLst>
                      <p:childTnLst>
                        <p:par>
                          <p:cTn id="8" fill="hold">
                            <p:stCondLst>
                              <p:cond delay="0"/>
                            </p:stCondLst>
                            <p:childTnLst>
                              <p:par>
                                <p:cTn id="9" presetID="2" presetClass="entr" presetSubtype="8" decel="10000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700" fill="hold"/>
                                        <p:tgtEl>
                                          <p:spTgt spid="20"/>
                                        </p:tgtEl>
                                        <p:attrNameLst>
                                          <p:attrName>ppt_x</p:attrName>
                                        </p:attrNameLst>
                                      </p:cBhvr>
                                      <p:tavLst>
                                        <p:tav tm="0">
                                          <p:val>
                                            <p:strVal val="0-#ppt_w/2"/>
                                          </p:val>
                                        </p:tav>
                                        <p:tav tm="100000">
                                          <p:val>
                                            <p:strVal val="#ppt_x"/>
                                          </p:val>
                                        </p:tav>
                                      </p:tavLst>
                                    </p:anim>
                                    <p:anim calcmode="lin" valueType="num">
                                      <p:cBhvr additive="base">
                                        <p:cTn id="12" dur="700" fill="hold"/>
                                        <p:tgtEl>
                                          <p:spTgt spid="20"/>
                                        </p:tgtEl>
                                        <p:attrNameLst>
                                          <p:attrName>ppt_y</p:attrName>
                                        </p:attrNameLst>
                                      </p:cBhvr>
                                      <p:tavLst>
                                        <p:tav tm="0">
                                          <p:val>
                                            <p:strVal val="#ppt_y"/>
                                          </p:val>
                                        </p:tav>
                                        <p:tav tm="100000">
                                          <p:val>
                                            <p:strVal val="#ppt_y"/>
                                          </p:val>
                                        </p:tav>
                                      </p:tavLst>
                                    </p:anim>
                                  </p:childTnLst>
                                </p:cTn>
                              </p:par>
                              <p:par>
                                <p:cTn id="13" presetID="22" presetClass="entr" presetSubtype="1" fill="hold" grpId="0" nodeType="withEffect">
                                  <p:stCondLst>
                                    <p:cond delay="200"/>
                                  </p:stCondLst>
                                  <p:childTnLst>
                                    <p:set>
                                      <p:cBhvr>
                                        <p:cTn id="14" dur="1" fill="hold">
                                          <p:stCondLst>
                                            <p:cond delay="0"/>
                                          </p:stCondLst>
                                        </p:cTn>
                                        <p:tgtEl>
                                          <p:spTgt spid="78"/>
                                        </p:tgtEl>
                                        <p:attrNameLst>
                                          <p:attrName>style.visibility</p:attrName>
                                        </p:attrNameLst>
                                      </p:cBhvr>
                                      <p:to>
                                        <p:strVal val="visible"/>
                                      </p:to>
                                    </p:set>
                                    <p:animEffect transition="in" filter="wipe(up)">
                                      <p:cBhvr>
                                        <p:cTn id="15" dur="700"/>
                                        <p:tgtEl>
                                          <p:spTgt spid="78"/>
                                        </p:tgtEl>
                                      </p:cBhvr>
                                    </p:animEffect>
                                  </p:childTnLst>
                                </p:cTn>
                              </p:par>
                              <p:par>
                                <p:cTn id="16" presetID="19" presetClass="emph" presetSubtype="0" fill="hold" grpId="0" nodeType="withEffect">
                                  <p:stCondLst>
                                    <p:cond delay="0"/>
                                  </p:stCondLst>
                                  <p:childTnLst>
                                    <p:animClr clrSpc="rgb" dir="cw">
                                      <p:cBhvr override="childStyle">
                                        <p:cTn id="17" dur="500" fill="hold"/>
                                        <p:tgtEl>
                                          <p:spTgt spid="15"/>
                                        </p:tgtEl>
                                        <p:attrNameLst>
                                          <p:attrName>style.color</p:attrName>
                                        </p:attrNameLst>
                                      </p:cBhvr>
                                      <p:to>
                                        <a:srgbClr val="0078D7"/>
                                      </p:to>
                                    </p:animClr>
                                    <p:animClr clrSpc="rgb" dir="cw">
                                      <p:cBhvr>
                                        <p:cTn id="18" dur="500" fill="hold"/>
                                        <p:tgtEl>
                                          <p:spTgt spid="15"/>
                                        </p:tgtEl>
                                        <p:attrNameLst>
                                          <p:attrName>fillcolor</p:attrName>
                                        </p:attrNameLst>
                                      </p:cBhvr>
                                      <p:to>
                                        <a:srgbClr val="0078D7"/>
                                      </p:to>
                                    </p:animClr>
                                    <p:set>
                                      <p:cBhvr>
                                        <p:cTn id="19" dur="500" fill="hold"/>
                                        <p:tgtEl>
                                          <p:spTgt spid="15"/>
                                        </p:tgtEl>
                                        <p:attrNameLst>
                                          <p:attrName>fill.type</p:attrName>
                                        </p:attrNameLst>
                                      </p:cBhvr>
                                      <p:to>
                                        <p:strVal val="solid"/>
                                      </p:to>
                                    </p:set>
                                    <p:set>
                                      <p:cBhvr>
                                        <p:cTn id="20" dur="500" fill="hold"/>
                                        <p:tgtEl>
                                          <p:spTgt spid="15"/>
                                        </p:tgtEl>
                                        <p:attrNameLst>
                                          <p:attrName>fill.on</p:attrName>
                                        </p:attrNameLst>
                                      </p:cBhvr>
                                      <p:to>
                                        <p:strVal val="true"/>
                                      </p:to>
                                    </p:set>
                                  </p:childTnLst>
                                </p:cTn>
                              </p:par>
                              <p:par>
                                <p:cTn id="21" presetID="19" presetClass="emph" presetSubtype="0" fill="hold" grpId="0" nodeType="withEffect">
                                  <p:stCondLst>
                                    <p:cond delay="300"/>
                                  </p:stCondLst>
                                  <p:childTnLst>
                                    <p:animClr clrSpc="rgb" dir="cw">
                                      <p:cBhvr override="childStyle">
                                        <p:cTn id="22" dur="500" fill="hold"/>
                                        <p:tgtEl>
                                          <p:spTgt spid="18"/>
                                        </p:tgtEl>
                                        <p:attrNameLst>
                                          <p:attrName>style.color</p:attrName>
                                        </p:attrNameLst>
                                      </p:cBhvr>
                                      <p:to>
                                        <a:srgbClr val="0078D7"/>
                                      </p:to>
                                    </p:animClr>
                                    <p:animClr clrSpc="rgb" dir="cw">
                                      <p:cBhvr>
                                        <p:cTn id="23" dur="500" fill="hold"/>
                                        <p:tgtEl>
                                          <p:spTgt spid="18"/>
                                        </p:tgtEl>
                                        <p:attrNameLst>
                                          <p:attrName>fillcolor</p:attrName>
                                        </p:attrNameLst>
                                      </p:cBhvr>
                                      <p:to>
                                        <a:srgbClr val="0078D7"/>
                                      </p:to>
                                    </p:animClr>
                                    <p:set>
                                      <p:cBhvr>
                                        <p:cTn id="24" dur="500" fill="hold"/>
                                        <p:tgtEl>
                                          <p:spTgt spid="18"/>
                                        </p:tgtEl>
                                        <p:attrNameLst>
                                          <p:attrName>fill.type</p:attrName>
                                        </p:attrNameLst>
                                      </p:cBhvr>
                                      <p:to>
                                        <p:strVal val="solid"/>
                                      </p:to>
                                    </p:set>
                                    <p:set>
                                      <p:cBhvr>
                                        <p:cTn id="25" dur="500" fill="hold"/>
                                        <p:tgtEl>
                                          <p:spTgt spid="18"/>
                                        </p:tgtEl>
                                        <p:attrNameLst>
                                          <p:attrName>fill.on</p:attrName>
                                        </p:attrNameLst>
                                      </p:cBhvr>
                                      <p:to>
                                        <p:strVal val="true"/>
                                      </p:to>
                                    </p:set>
                                  </p:childTnLst>
                                </p:cTn>
                              </p:par>
                              <p:par>
                                <p:cTn id="26" presetID="2" presetClass="entr" presetSubtype="8" decel="100000" fill="hold" grpId="0" nodeType="withEffect">
                                  <p:stCondLst>
                                    <p:cond delay="200"/>
                                  </p:stCondLst>
                                  <p:childTnLst>
                                    <p:set>
                                      <p:cBhvr>
                                        <p:cTn id="27" dur="1" fill="hold">
                                          <p:stCondLst>
                                            <p:cond delay="0"/>
                                          </p:stCondLst>
                                        </p:cTn>
                                        <p:tgtEl>
                                          <p:spTgt spid="29"/>
                                        </p:tgtEl>
                                        <p:attrNameLst>
                                          <p:attrName>style.visibility</p:attrName>
                                        </p:attrNameLst>
                                      </p:cBhvr>
                                      <p:to>
                                        <p:strVal val="visible"/>
                                      </p:to>
                                    </p:set>
                                    <p:anim calcmode="lin" valueType="num">
                                      <p:cBhvr additive="base">
                                        <p:cTn id="28" dur="700" fill="hold"/>
                                        <p:tgtEl>
                                          <p:spTgt spid="29"/>
                                        </p:tgtEl>
                                        <p:attrNameLst>
                                          <p:attrName>ppt_x</p:attrName>
                                        </p:attrNameLst>
                                      </p:cBhvr>
                                      <p:tavLst>
                                        <p:tav tm="0">
                                          <p:val>
                                            <p:strVal val="0-#ppt_w/2"/>
                                          </p:val>
                                        </p:tav>
                                        <p:tav tm="100000">
                                          <p:val>
                                            <p:strVal val="#ppt_x"/>
                                          </p:val>
                                        </p:tav>
                                      </p:tavLst>
                                    </p:anim>
                                    <p:anim calcmode="lin" valueType="num">
                                      <p:cBhvr additive="base">
                                        <p:cTn id="29" dur="700" fill="hold"/>
                                        <p:tgtEl>
                                          <p:spTgt spid="29"/>
                                        </p:tgtEl>
                                        <p:attrNameLst>
                                          <p:attrName>ppt_y</p:attrName>
                                        </p:attrNameLst>
                                      </p:cBhvr>
                                      <p:tavLst>
                                        <p:tav tm="0">
                                          <p:val>
                                            <p:strVal val="#ppt_y"/>
                                          </p:val>
                                        </p:tav>
                                        <p:tav tm="100000">
                                          <p:val>
                                            <p:strVal val="#ppt_y"/>
                                          </p:val>
                                        </p:tav>
                                      </p:tavLst>
                                    </p:anim>
                                  </p:childTnLst>
                                </p:cTn>
                              </p:par>
                              <p:par>
                                <p:cTn id="30" presetID="3" presetClass="emph" presetSubtype="2" fill="hold" grpId="0" nodeType="withEffect">
                                  <p:stCondLst>
                                    <p:cond delay="0"/>
                                  </p:stCondLst>
                                  <p:childTnLst>
                                    <p:animClr clrSpc="rgb" dir="cw">
                                      <p:cBhvr override="childStyle">
                                        <p:cTn id="31" dur="500" fill="hold"/>
                                        <p:tgtEl>
                                          <p:spTgt spid="8"/>
                                        </p:tgtEl>
                                        <p:attrNameLst>
                                          <p:attrName>style.color</p:attrName>
                                        </p:attrNameLst>
                                      </p:cBhvr>
                                      <p:to>
                                        <a:srgbClr val="00188F"/>
                                      </p:to>
                                    </p:animClr>
                                  </p:childTnLst>
                                </p:cTn>
                              </p:par>
                            </p:childTnLst>
                          </p:cTn>
                        </p:par>
                      </p:childTnLst>
                    </p:cTn>
                  </p:par>
                  <p:par>
                    <p:cTn id="32" fill="hold">
                      <p:stCondLst>
                        <p:cond delay="indefinite"/>
                      </p:stCondLst>
                      <p:childTnLst>
                        <p:par>
                          <p:cTn id="33" fill="hold">
                            <p:stCondLst>
                              <p:cond delay="0"/>
                            </p:stCondLst>
                            <p:childTnLst>
                              <p:par>
                                <p:cTn id="34" presetID="2" presetClass="entr" presetSubtype="8" decel="100000" fill="hold" grpId="0" nodeType="clickEffect">
                                  <p:stCondLst>
                                    <p:cond delay="0"/>
                                  </p:stCondLst>
                                  <p:childTnLst>
                                    <p:set>
                                      <p:cBhvr>
                                        <p:cTn id="35" dur="1" fill="hold">
                                          <p:stCondLst>
                                            <p:cond delay="0"/>
                                          </p:stCondLst>
                                        </p:cTn>
                                        <p:tgtEl>
                                          <p:spTgt spid="51"/>
                                        </p:tgtEl>
                                        <p:attrNameLst>
                                          <p:attrName>style.visibility</p:attrName>
                                        </p:attrNameLst>
                                      </p:cBhvr>
                                      <p:to>
                                        <p:strVal val="visible"/>
                                      </p:to>
                                    </p:set>
                                    <p:anim calcmode="lin" valueType="num">
                                      <p:cBhvr additive="base">
                                        <p:cTn id="36" dur="700" fill="hold"/>
                                        <p:tgtEl>
                                          <p:spTgt spid="51"/>
                                        </p:tgtEl>
                                        <p:attrNameLst>
                                          <p:attrName>ppt_x</p:attrName>
                                        </p:attrNameLst>
                                      </p:cBhvr>
                                      <p:tavLst>
                                        <p:tav tm="0">
                                          <p:val>
                                            <p:strVal val="0-#ppt_w/2"/>
                                          </p:val>
                                        </p:tav>
                                        <p:tav tm="100000">
                                          <p:val>
                                            <p:strVal val="#ppt_x"/>
                                          </p:val>
                                        </p:tav>
                                      </p:tavLst>
                                    </p:anim>
                                    <p:anim calcmode="lin" valueType="num">
                                      <p:cBhvr additive="base">
                                        <p:cTn id="37" dur="700" fill="hold"/>
                                        <p:tgtEl>
                                          <p:spTgt spid="51"/>
                                        </p:tgtEl>
                                        <p:attrNameLst>
                                          <p:attrName>ppt_y</p:attrName>
                                        </p:attrNameLst>
                                      </p:cBhvr>
                                      <p:tavLst>
                                        <p:tav tm="0">
                                          <p:val>
                                            <p:strVal val="#ppt_y"/>
                                          </p:val>
                                        </p:tav>
                                        <p:tav tm="100000">
                                          <p:val>
                                            <p:strVal val="#ppt_y"/>
                                          </p:val>
                                        </p:tav>
                                      </p:tavLst>
                                    </p:anim>
                                  </p:childTnLst>
                                </p:cTn>
                              </p:par>
                              <p:par>
                                <p:cTn id="38" presetID="22" presetClass="entr" presetSubtype="1" fill="hold" grpId="0" nodeType="withEffect">
                                  <p:stCondLst>
                                    <p:cond delay="200"/>
                                  </p:stCondLst>
                                  <p:childTnLst>
                                    <p:set>
                                      <p:cBhvr>
                                        <p:cTn id="39" dur="1" fill="hold">
                                          <p:stCondLst>
                                            <p:cond delay="0"/>
                                          </p:stCondLst>
                                        </p:cTn>
                                        <p:tgtEl>
                                          <p:spTgt spid="52"/>
                                        </p:tgtEl>
                                        <p:attrNameLst>
                                          <p:attrName>style.visibility</p:attrName>
                                        </p:attrNameLst>
                                      </p:cBhvr>
                                      <p:to>
                                        <p:strVal val="visible"/>
                                      </p:to>
                                    </p:set>
                                    <p:animEffect transition="in" filter="wipe(up)">
                                      <p:cBhvr>
                                        <p:cTn id="40" dur="700"/>
                                        <p:tgtEl>
                                          <p:spTgt spid="52"/>
                                        </p:tgtEl>
                                      </p:cBhvr>
                                    </p:animEffect>
                                  </p:childTnLst>
                                </p:cTn>
                              </p:par>
                              <p:par>
                                <p:cTn id="41" presetID="19" presetClass="emph" presetSubtype="0" fill="hold" grpId="0" nodeType="withEffect">
                                  <p:stCondLst>
                                    <p:cond delay="300"/>
                                  </p:stCondLst>
                                  <p:childTnLst>
                                    <p:animClr clrSpc="rgb" dir="cw">
                                      <p:cBhvr override="childStyle">
                                        <p:cTn id="42" dur="500" fill="hold"/>
                                        <p:tgtEl>
                                          <p:spTgt spid="21"/>
                                        </p:tgtEl>
                                        <p:attrNameLst>
                                          <p:attrName>style.color</p:attrName>
                                        </p:attrNameLst>
                                      </p:cBhvr>
                                      <p:to>
                                        <a:srgbClr val="0078D7"/>
                                      </p:to>
                                    </p:animClr>
                                    <p:animClr clrSpc="rgb" dir="cw">
                                      <p:cBhvr>
                                        <p:cTn id="43" dur="500" fill="hold"/>
                                        <p:tgtEl>
                                          <p:spTgt spid="21"/>
                                        </p:tgtEl>
                                        <p:attrNameLst>
                                          <p:attrName>fillcolor</p:attrName>
                                        </p:attrNameLst>
                                      </p:cBhvr>
                                      <p:to>
                                        <a:srgbClr val="0078D7"/>
                                      </p:to>
                                    </p:animClr>
                                    <p:set>
                                      <p:cBhvr>
                                        <p:cTn id="44" dur="500" fill="hold"/>
                                        <p:tgtEl>
                                          <p:spTgt spid="21"/>
                                        </p:tgtEl>
                                        <p:attrNameLst>
                                          <p:attrName>fill.type</p:attrName>
                                        </p:attrNameLst>
                                      </p:cBhvr>
                                      <p:to>
                                        <p:strVal val="solid"/>
                                      </p:to>
                                    </p:set>
                                    <p:set>
                                      <p:cBhvr>
                                        <p:cTn id="45" dur="500" fill="hold"/>
                                        <p:tgtEl>
                                          <p:spTgt spid="21"/>
                                        </p:tgtEl>
                                        <p:attrNameLst>
                                          <p:attrName>fill.on</p:attrName>
                                        </p:attrNameLst>
                                      </p:cBhvr>
                                      <p:to>
                                        <p:strVal val="true"/>
                                      </p:to>
                                    </p:set>
                                  </p:childTnLst>
                                </p:cTn>
                              </p:par>
                              <p:par>
                                <p:cTn id="46" presetID="19" presetClass="emph" presetSubtype="0" fill="hold" grpId="0" nodeType="withEffect">
                                  <p:stCondLst>
                                    <p:cond delay="500"/>
                                  </p:stCondLst>
                                  <p:childTnLst>
                                    <p:animClr clrSpc="rgb" dir="cw">
                                      <p:cBhvr override="childStyle">
                                        <p:cTn id="47" dur="500" fill="hold"/>
                                        <p:tgtEl>
                                          <p:spTgt spid="24"/>
                                        </p:tgtEl>
                                        <p:attrNameLst>
                                          <p:attrName>style.color</p:attrName>
                                        </p:attrNameLst>
                                      </p:cBhvr>
                                      <p:to>
                                        <a:srgbClr val="0078D7"/>
                                      </p:to>
                                    </p:animClr>
                                    <p:animClr clrSpc="rgb" dir="cw">
                                      <p:cBhvr>
                                        <p:cTn id="48" dur="500" fill="hold"/>
                                        <p:tgtEl>
                                          <p:spTgt spid="24"/>
                                        </p:tgtEl>
                                        <p:attrNameLst>
                                          <p:attrName>fillcolor</p:attrName>
                                        </p:attrNameLst>
                                      </p:cBhvr>
                                      <p:to>
                                        <a:srgbClr val="0078D7"/>
                                      </p:to>
                                    </p:animClr>
                                    <p:set>
                                      <p:cBhvr>
                                        <p:cTn id="49" dur="500" fill="hold"/>
                                        <p:tgtEl>
                                          <p:spTgt spid="24"/>
                                        </p:tgtEl>
                                        <p:attrNameLst>
                                          <p:attrName>fill.type</p:attrName>
                                        </p:attrNameLst>
                                      </p:cBhvr>
                                      <p:to>
                                        <p:strVal val="solid"/>
                                      </p:to>
                                    </p:set>
                                    <p:set>
                                      <p:cBhvr>
                                        <p:cTn id="50" dur="500" fill="hold"/>
                                        <p:tgtEl>
                                          <p:spTgt spid="24"/>
                                        </p:tgtEl>
                                        <p:attrNameLst>
                                          <p:attrName>fill.on</p:attrName>
                                        </p:attrNameLst>
                                      </p:cBhvr>
                                      <p:to>
                                        <p:strVal val="true"/>
                                      </p:to>
                                    </p:set>
                                  </p:childTnLst>
                                </p:cTn>
                              </p:par>
                              <p:par>
                                <p:cTn id="51" presetID="2" presetClass="entr" presetSubtype="8" decel="100000" fill="hold" grpId="0" nodeType="withEffect">
                                  <p:stCondLst>
                                    <p:cond delay="200"/>
                                  </p:stCondLst>
                                  <p:childTnLst>
                                    <p:set>
                                      <p:cBhvr>
                                        <p:cTn id="52" dur="1" fill="hold">
                                          <p:stCondLst>
                                            <p:cond delay="0"/>
                                          </p:stCondLst>
                                        </p:cTn>
                                        <p:tgtEl>
                                          <p:spTgt spid="79"/>
                                        </p:tgtEl>
                                        <p:attrNameLst>
                                          <p:attrName>style.visibility</p:attrName>
                                        </p:attrNameLst>
                                      </p:cBhvr>
                                      <p:to>
                                        <p:strVal val="visible"/>
                                      </p:to>
                                    </p:set>
                                    <p:anim calcmode="lin" valueType="num">
                                      <p:cBhvr additive="base">
                                        <p:cTn id="53" dur="700" fill="hold"/>
                                        <p:tgtEl>
                                          <p:spTgt spid="79"/>
                                        </p:tgtEl>
                                        <p:attrNameLst>
                                          <p:attrName>ppt_x</p:attrName>
                                        </p:attrNameLst>
                                      </p:cBhvr>
                                      <p:tavLst>
                                        <p:tav tm="0">
                                          <p:val>
                                            <p:strVal val="0-#ppt_w/2"/>
                                          </p:val>
                                        </p:tav>
                                        <p:tav tm="100000">
                                          <p:val>
                                            <p:strVal val="#ppt_x"/>
                                          </p:val>
                                        </p:tav>
                                      </p:tavLst>
                                    </p:anim>
                                    <p:anim calcmode="lin" valueType="num">
                                      <p:cBhvr additive="base">
                                        <p:cTn id="54" dur="700" fill="hold"/>
                                        <p:tgtEl>
                                          <p:spTgt spid="79"/>
                                        </p:tgtEl>
                                        <p:attrNameLst>
                                          <p:attrName>ppt_y</p:attrName>
                                        </p:attrNameLst>
                                      </p:cBhvr>
                                      <p:tavLst>
                                        <p:tav tm="0">
                                          <p:val>
                                            <p:strVal val="#ppt_y"/>
                                          </p:val>
                                        </p:tav>
                                        <p:tav tm="100000">
                                          <p:val>
                                            <p:strVal val="#ppt_y"/>
                                          </p:val>
                                        </p:tav>
                                      </p:tavLst>
                                    </p:anim>
                                  </p:childTnLst>
                                </p:cTn>
                              </p:par>
                              <p:par>
                                <p:cTn id="55" presetID="3" presetClass="emph" presetSubtype="2" fill="hold" grpId="0" nodeType="withEffect">
                                  <p:stCondLst>
                                    <p:cond delay="0"/>
                                  </p:stCondLst>
                                  <p:childTnLst>
                                    <p:animClr clrSpc="rgb" dir="cw">
                                      <p:cBhvr override="childStyle">
                                        <p:cTn id="56" dur="500" fill="hold"/>
                                        <p:tgtEl>
                                          <p:spTgt spid="10"/>
                                        </p:tgtEl>
                                        <p:attrNameLst>
                                          <p:attrName>style.color</p:attrName>
                                        </p:attrNameLst>
                                      </p:cBhvr>
                                      <p:to>
                                        <a:srgbClr val="0078D7"/>
                                      </p:to>
                                    </p:animClr>
                                  </p:childTnLst>
                                </p:cTn>
                              </p:par>
                            </p:childTnLst>
                          </p:cTn>
                        </p:par>
                      </p:childTnLst>
                    </p:cTn>
                  </p:par>
                  <p:par>
                    <p:cTn id="57" fill="hold">
                      <p:stCondLst>
                        <p:cond delay="indefinite"/>
                      </p:stCondLst>
                      <p:childTnLst>
                        <p:par>
                          <p:cTn id="58" fill="hold">
                            <p:stCondLst>
                              <p:cond delay="0"/>
                            </p:stCondLst>
                            <p:childTnLst>
                              <p:par>
                                <p:cTn id="59" presetID="2" presetClass="entr" presetSubtype="8" decel="100000" fill="hold" grpId="0" nodeType="clickEffect">
                                  <p:stCondLst>
                                    <p:cond delay="0"/>
                                  </p:stCondLst>
                                  <p:childTnLst>
                                    <p:set>
                                      <p:cBhvr>
                                        <p:cTn id="60" dur="1" fill="hold">
                                          <p:stCondLst>
                                            <p:cond delay="0"/>
                                          </p:stCondLst>
                                        </p:cTn>
                                        <p:tgtEl>
                                          <p:spTgt spid="55"/>
                                        </p:tgtEl>
                                        <p:attrNameLst>
                                          <p:attrName>style.visibility</p:attrName>
                                        </p:attrNameLst>
                                      </p:cBhvr>
                                      <p:to>
                                        <p:strVal val="visible"/>
                                      </p:to>
                                    </p:set>
                                    <p:anim calcmode="lin" valueType="num">
                                      <p:cBhvr additive="base">
                                        <p:cTn id="61" dur="700" fill="hold"/>
                                        <p:tgtEl>
                                          <p:spTgt spid="55"/>
                                        </p:tgtEl>
                                        <p:attrNameLst>
                                          <p:attrName>ppt_x</p:attrName>
                                        </p:attrNameLst>
                                      </p:cBhvr>
                                      <p:tavLst>
                                        <p:tav tm="0">
                                          <p:val>
                                            <p:strVal val="0-#ppt_w/2"/>
                                          </p:val>
                                        </p:tav>
                                        <p:tav tm="100000">
                                          <p:val>
                                            <p:strVal val="#ppt_x"/>
                                          </p:val>
                                        </p:tav>
                                      </p:tavLst>
                                    </p:anim>
                                    <p:anim calcmode="lin" valueType="num">
                                      <p:cBhvr additive="base">
                                        <p:cTn id="62" dur="700" fill="hold"/>
                                        <p:tgtEl>
                                          <p:spTgt spid="55"/>
                                        </p:tgtEl>
                                        <p:attrNameLst>
                                          <p:attrName>ppt_y</p:attrName>
                                        </p:attrNameLst>
                                      </p:cBhvr>
                                      <p:tavLst>
                                        <p:tav tm="0">
                                          <p:val>
                                            <p:strVal val="#ppt_y"/>
                                          </p:val>
                                        </p:tav>
                                        <p:tav tm="100000">
                                          <p:val>
                                            <p:strVal val="#ppt_y"/>
                                          </p:val>
                                        </p:tav>
                                      </p:tavLst>
                                    </p:anim>
                                  </p:childTnLst>
                                </p:cTn>
                              </p:par>
                              <p:par>
                                <p:cTn id="63" presetID="22" presetClass="entr" presetSubtype="1" fill="hold" grpId="0" nodeType="withEffect">
                                  <p:stCondLst>
                                    <p:cond delay="200"/>
                                  </p:stCondLst>
                                  <p:childTnLst>
                                    <p:set>
                                      <p:cBhvr>
                                        <p:cTn id="64" dur="1" fill="hold">
                                          <p:stCondLst>
                                            <p:cond delay="0"/>
                                          </p:stCondLst>
                                        </p:cTn>
                                        <p:tgtEl>
                                          <p:spTgt spid="54"/>
                                        </p:tgtEl>
                                        <p:attrNameLst>
                                          <p:attrName>style.visibility</p:attrName>
                                        </p:attrNameLst>
                                      </p:cBhvr>
                                      <p:to>
                                        <p:strVal val="visible"/>
                                      </p:to>
                                    </p:set>
                                    <p:animEffect transition="in" filter="wipe(up)">
                                      <p:cBhvr>
                                        <p:cTn id="65" dur="700"/>
                                        <p:tgtEl>
                                          <p:spTgt spid="54"/>
                                        </p:tgtEl>
                                      </p:cBhvr>
                                    </p:animEffect>
                                  </p:childTnLst>
                                </p:cTn>
                              </p:par>
                              <p:par>
                                <p:cTn id="66" presetID="19" presetClass="emph" presetSubtype="0" fill="hold" grpId="0" nodeType="withEffect">
                                  <p:stCondLst>
                                    <p:cond delay="500"/>
                                  </p:stCondLst>
                                  <p:childTnLst>
                                    <p:animClr clrSpc="rgb" dir="cw">
                                      <p:cBhvr override="childStyle">
                                        <p:cTn id="67" dur="500" fill="hold"/>
                                        <p:tgtEl>
                                          <p:spTgt spid="27"/>
                                        </p:tgtEl>
                                        <p:attrNameLst>
                                          <p:attrName>style.color</p:attrName>
                                        </p:attrNameLst>
                                      </p:cBhvr>
                                      <p:to>
                                        <a:srgbClr val="0078D7"/>
                                      </p:to>
                                    </p:animClr>
                                    <p:animClr clrSpc="rgb" dir="cw">
                                      <p:cBhvr>
                                        <p:cTn id="68" dur="500" fill="hold"/>
                                        <p:tgtEl>
                                          <p:spTgt spid="27"/>
                                        </p:tgtEl>
                                        <p:attrNameLst>
                                          <p:attrName>fillcolor</p:attrName>
                                        </p:attrNameLst>
                                      </p:cBhvr>
                                      <p:to>
                                        <a:srgbClr val="0078D7"/>
                                      </p:to>
                                    </p:animClr>
                                    <p:set>
                                      <p:cBhvr>
                                        <p:cTn id="69" dur="500" fill="hold"/>
                                        <p:tgtEl>
                                          <p:spTgt spid="27"/>
                                        </p:tgtEl>
                                        <p:attrNameLst>
                                          <p:attrName>fill.type</p:attrName>
                                        </p:attrNameLst>
                                      </p:cBhvr>
                                      <p:to>
                                        <p:strVal val="solid"/>
                                      </p:to>
                                    </p:set>
                                    <p:set>
                                      <p:cBhvr>
                                        <p:cTn id="70" dur="500" fill="hold"/>
                                        <p:tgtEl>
                                          <p:spTgt spid="27"/>
                                        </p:tgtEl>
                                        <p:attrNameLst>
                                          <p:attrName>fill.on</p:attrName>
                                        </p:attrNameLst>
                                      </p:cBhvr>
                                      <p:to>
                                        <p:strVal val="true"/>
                                      </p:to>
                                    </p:set>
                                  </p:childTnLst>
                                </p:cTn>
                              </p:par>
                              <p:par>
                                <p:cTn id="71" presetID="2" presetClass="entr" presetSubtype="8" decel="100000" fill="hold" grpId="0" nodeType="withEffect">
                                  <p:stCondLst>
                                    <p:cond delay="200"/>
                                  </p:stCondLst>
                                  <p:childTnLst>
                                    <p:set>
                                      <p:cBhvr>
                                        <p:cTn id="72" dur="1" fill="hold">
                                          <p:stCondLst>
                                            <p:cond delay="0"/>
                                          </p:stCondLst>
                                        </p:cTn>
                                        <p:tgtEl>
                                          <p:spTgt spid="80"/>
                                        </p:tgtEl>
                                        <p:attrNameLst>
                                          <p:attrName>style.visibility</p:attrName>
                                        </p:attrNameLst>
                                      </p:cBhvr>
                                      <p:to>
                                        <p:strVal val="visible"/>
                                      </p:to>
                                    </p:set>
                                    <p:anim calcmode="lin" valueType="num">
                                      <p:cBhvr additive="base">
                                        <p:cTn id="73" dur="700" fill="hold"/>
                                        <p:tgtEl>
                                          <p:spTgt spid="80"/>
                                        </p:tgtEl>
                                        <p:attrNameLst>
                                          <p:attrName>ppt_x</p:attrName>
                                        </p:attrNameLst>
                                      </p:cBhvr>
                                      <p:tavLst>
                                        <p:tav tm="0">
                                          <p:val>
                                            <p:strVal val="0-#ppt_w/2"/>
                                          </p:val>
                                        </p:tav>
                                        <p:tav tm="100000">
                                          <p:val>
                                            <p:strVal val="#ppt_x"/>
                                          </p:val>
                                        </p:tav>
                                      </p:tavLst>
                                    </p:anim>
                                    <p:anim calcmode="lin" valueType="num">
                                      <p:cBhvr additive="base">
                                        <p:cTn id="74" dur="700" fill="hold"/>
                                        <p:tgtEl>
                                          <p:spTgt spid="80"/>
                                        </p:tgtEl>
                                        <p:attrNameLst>
                                          <p:attrName>ppt_y</p:attrName>
                                        </p:attrNameLst>
                                      </p:cBhvr>
                                      <p:tavLst>
                                        <p:tav tm="0">
                                          <p:val>
                                            <p:strVal val="#ppt_y"/>
                                          </p:val>
                                        </p:tav>
                                        <p:tav tm="100000">
                                          <p:val>
                                            <p:strVal val="#ppt_y"/>
                                          </p:val>
                                        </p:tav>
                                      </p:tavLst>
                                    </p:anim>
                                  </p:childTnLst>
                                </p:cTn>
                              </p:par>
                              <p:par>
                                <p:cTn id="75" presetID="3" presetClass="emph" presetSubtype="2" fill="hold" grpId="0" nodeType="withEffect">
                                  <p:stCondLst>
                                    <p:cond delay="0"/>
                                  </p:stCondLst>
                                  <p:childTnLst>
                                    <p:animClr clrSpc="rgb" dir="cw">
                                      <p:cBhvr override="childStyle">
                                        <p:cTn id="76" dur="500" fill="hold"/>
                                        <p:tgtEl>
                                          <p:spTgt spid="12"/>
                                        </p:tgtEl>
                                        <p:attrNameLst>
                                          <p:attrName>style.color</p:attrName>
                                        </p:attrNameLst>
                                      </p:cBhvr>
                                      <p:to>
                                        <a:srgbClr val="D782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1" grpId="0" animBg="1"/>
      <p:bldP spid="6" grpId="0"/>
      <p:bldP spid="8" grpId="0"/>
      <p:bldP spid="10" grpId="0"/>
      <p:bldP spid="12" grpId="0"/>
      <p:bldP spid="15" grpId="0" animBg="1"/>
      <p:bldP spid="18" grpId="0" animBg="1"/>
      <p:bldP spid="21" grpId="0" animBg="1"/>
      <p:bldP spid="24" grpId="0" animBg="1"/>
      <p:bldP spid="27" grpId="0" animBg="1"/>
      <p:bldP spid="29" grpId="0" animBg="1"/>
      <p:bldP spid="79" grpId="0" animBg="1"/>
      <p:bldP spid="80" grpId="0" animBg="1"/>
      <p:bldP spid="78" grpId="0" animBg="1"/>
      <p:bldP spid="52" grpId="0" animBg="1"/>
      <p:bldP spid="54" grpId="0" animBg="1"/>
      <p:bldP spid="2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2055" descr="A picture containing window, indoor, sitting, floor&#10;&#10;Description generated with very high confidence">
            <a:extLst>
              <a:ext uri="{FF2B5EF4-FFF2-40B4-BE49-F238E27FC236}">
                <a16:creationId xmlns:a16="http://schemas.microsoft.com/office/drawing/2014/main" id="{70403426-C08B-44C2-8D26-9E4F86D733F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2266951" cy="6994525"/>
          </a:xfrm>
          <a:prstGeom prst="rect">
            <a:avLst/>
          </a:prstGeom>
        </p:spPr>
      </p:pic>
      <p:sp>
        <p:nvSpPr>
          <p:cNvPr id="123" name="Rectangle 122">
            <a:extLst>
              <a:ext uri="{FF2B5EF4-FFF2-40B4-BE49-F238E27FC236}">
                <a16:creationId xmlns:a16="http://schemas.microsoft.com/office/drawing/2014/main" id="{0E647353-4F09-4D8C-9A68-2C25793A9977}"/>
              </a:ext>
            </a:extLst>
          </p:cNvPr>
          <p:cNvSpPr/>
          <p:nvPr/>
        </p:nvSpPr>
        <p:spPr>
          <a:xfrm>
            <a:off x="-1" y="-5"/>
            <a:ext cx="2295144" cy="6995160"/>
          </a:xfrm>
          <a:prstGeom prst="rect">
            <a:avLst/>
          </a:prstGeom>
          <a:gradFill flip="none" rotWithShape="1">
            <a:gsLst>
              <a:gs pos="0">
                <a:schemeClr val="bg2">
                  <a:lumMod val="10000"/>
                  <a:alpha val="0"/>
                </a:schemeClr>
              </a:gs>
              <a:gs pos="85000">
                <a:schemeClr val="bg2">
                  <a:lumMod val="1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9EAD0A99-A663-449D-9B93-BBD29A1269B2}"/>
              </a:ext>
            </a:extLst>
          </p:cNvPr>
          <p:cNvCxnSpPr>
            <a:cxnSpLocks/>
          </p:cNvCxnSpPr>
          <p:nvPr/>
        </p:nvCxnSpPr>
        <p:spPr>
          <a:xfrm>
            <a:off x="2286000" y="0"/>
            <a:ext cx="0" cy="6994528"/>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44D62489-AA36-4597-A798-6D06CE5DC81E}"/>
              </a:ext>
            </a:extLst>
          </p:cNvPr>
          <p:cNvGrpSpPr/>
          <p:nvPr/>
        </p:nvGrpSpPr>
        <p:grpSpPr>
          <a:xfrm>
            <a:off x="115365" y="237801"/>
            <a:ext cx="2076506" cy="2264830"/>
            <a:chOff x="115365" y="237801"/>
            <a:chExt cx="2076506" cy="2264830"/>
          </a:xfrm>
        </p:grpSpPr>
        <p:sp>
          <p:nvSpPr>
            <p:cNvPr id="127" name="TextBox 126">
              <a:extLst>
                <a:ext uri="{FF2B5EF4-FFF2-40B4-BE49-F238E27FC236}">
                  <a16:creationId xmlns:a16="http://schemas.microsoft.com/office/drawing/2014/main" id="{9221A186-F25E-430B-AC0C-D4D4CDFD5CA1}"/>
                </a:ext>
              </a:extLst>
            </p:cNvPr>
            <p:cNvSpPr txBox="1"/>
            <p:nvPr/>
          </p:nvSpPr>
          <p:spPr>
            <a:xfrm>
              <a:off x="204944" y="237801"/>
              <a:ext cx="1813361" cy="338554"/>
            </a:xfrm>
            <a:prstGeom prst="rect">
              <a:avLst/>
            </a:prstGeom>
            <a:noFill/>
          </p:spPr>
          <p:txBody>
            <a:bodyPr wrap="square" rtlCol="0">
              <a:sp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0">
                        <a:schemeClr val="bg1"/>
                      </a:gs>
                      <a:gs pos="85000">
                        <a:schemeClr val="bg1"/>
                      </a:gs>
                    </a:gsLst>
                    <a:lin ang="16200000" scaled="1"/>
                  </a:gradFill>
                  <a:effectLst/>
                  <a:uLnTx/>
                  <a:uFillTx/>
                  <a:latin typeface="Segoe UI Semibold" panose="020B0702040204020203" pitchFamily="34" charset="0"/>
                  <a:ea typeface="+mn-ea"/>
                  <a:cs typeface="Segoe UI Semibold" panose="020B0702040204020203" pitchFamily="34" charset="0"/>
                </a:rPr>
                <a:t>Scenario Example</a:t>
              </a:r>
            </a:p>
          </p:txBody>
        </p:sp>
        <p:grpSp>
          <p:nvGrpSpPr>
            <p:cNvPr id="128" name="Group 127">
              <a:extLst>
                <a:ext uri="{FF2B5EF4-FFF2-40B4-BE49-F238E27FC236}">
                  <a16:creationId xmlns:a16="http://schemas.microsoft.com/office/drawing/2014/main" id="{B7A9537D-6A96-4EAC-9250-8E23792DD9A1}"/>
                </a:ext>
              </a:extLst>
            </p:cNvPr>
            <p:cNvGrpSpPr/>
            <p:nvPr/>
          </p:nvGrpSpPr>
          <p:grpSpPr>
            <a:xfrm>
              <a:off x="218319" y="512425"/>
              <a:ext cx="1787250" cy="307777"/>
              <a:chOff x="255683" y="512425"/>
              <a:chExt cx="1787250" cy="307777"/>
            </a:xfrm>
          </p:grpSpPr>
          <p:sp>
            <p:nvSpPr>
              <p:cNvPr id="129" name="TextBox 128">
                <a:extLst>
                  <a:ext uri="{FF2B5EF4-FFF2-40B4-BE49-F238E27FC236}">
                    <a16:creationId xmlns:a16="http://schemas.microsoft.com/office/drawing/2014/main" id="{A8923176-8835-430B-AB7E-AD4561097FC6}"/>
                  </a:ext>
                </a:extLst>
              </p:cNvPr>
              <p:cNvSpPr txBox="1"/>
              <p:nvPr/>
            </p:nvSpPr>
            <p:spPr>
              <a:xfrm>
                <a:off x="255683" y="512425"/>
                <a:ext cx="1787250" cy="307777"/>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chemeClr val="bg1"/>
                        </a:gs>
                        <a:gs pos="85000">
                          <a:schemeClr val="bg1"/>
                        </a:gs>
                      </a:gsLst>
                      <a:lin ang="16200000" scaled="1"/>
                    </a:gradFill>
                    <a:effectLst/>
                    <a:uLnTx/>
                    <a:uFillTx/>
                    <a:latin typeface="Segoe UI Semilight" panose="020B0402040204020203" pitchFamily="34" charset="0"/>
                    <a:cs typeface="Segoe UI Semilight" panose="020B0402040204020203" pitchFamily="34" charset="0"/>
                  </a:rPr>
                  <a:t>Hospitality</a:t>
                </a:r>
              </a:p>
            </p:txBody>
          </p:sp>
          <p:cxnSp>
            <p:nvCxnSpPr>
              <p:cNvPr id="130" name="Straight Connector 129">
                <a:extLst>
                  <a:ext uri="{FF2B5EF4-FFF2-40B4-BE49-F238E27FC236}">
                    <a16:creationId xmlns:a16="http://schemas.microsoft.com/office/drawing/2014/main" id="{6EB35CD5-3F31-42EC-9E8A-E7CB7DA6BF07}"/>
                  </a:ext>
                </a:extLst>
              </p:cNvPr>
              <p:cNvCxnSpPr>
                <a:cxnSpLocks/>
              </p:cNvCxnSpPr>
              <p:nvPr/>
            </p:nvCxnSpPr>
            <p:spPr>
              <a:xfrm>
                <a:off x="255683" y="666313"/>
                <a:ext cx="4389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D238187-C88A-4E78-B684-E5A1E4E65225}"/>
                  </a:ext>
                </a:extLst>
              </p:cNvPr>
              <p:cNvCxnSpPr>
                <a:cxnSpLocks/>
              </p:cNvCxnSpPr>
              <p:nvPr/>
            </p:nvCxnSpPr>
            <p:spPr>
              <a:xfrm>
                <a:off x="1601811" y="666313"/>
                <a:ext cx="44112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6" name="TextBox 125">
              <a:extLst>
                <a:ext uri="{FF2B5EF4-FFF2-40B4-BE49-F238E27FC236}">
                  <a16:creationId xmlns:a16="http://schemas.microsoft.com/office/drawing/2014/main" id="{E6A71B8F-8450-4936-AFC5-62000AFC551D}"/>
                </a:ext>
              </a:extLst>
            </p:cNvPr>
            <p:cNvSpPr txBox="1"/>
            <p:nvPr/>
          </p:nvSpPr>
          <p:spPr>
            <a:xfrm>
              <a:off x="115365" y="902193"/>
              <a:ext cx="2076506" cy="1600438"/>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chemeClr val="bg1"/>
                      </a:gs>
                      <a:gs pos="85000">
                        <a:schemeClr val="bg1"/>
                      </a:gs>
                    </a:gsLst>
                    <a:lin ang="16200000" scaled="1"/>
                  </a:gradFill>
                  <a:effectLst/>
                  <a:uLnTx/>
                  <a:uFillTx/>
                  <a:latin typeface="Segoe UI Semilight" panose="020B0402040204020203" pitchFamily="34" charset="0"/>
                  <a:cs typeface="Segoe UI Semilight" panose="020B0402040204020203" pitchFamily="34" charset="0"/>
                </a:rPr>
                <a:t>Customer asks for available vacation accommodations on </a:t>
              </a:r>
              <a:br>
                <a:rPr kumimoji="0" lang="en-US" sz="1400" b="0" i="0" u="none" strike="noStrike" kern="1200" cap="none" spc="0" normalizeH="0" baseline="0" noProof="0" dirty="0">
                  <a:ln>
                    <a:noFill/>
                  </a:ln>
                  <a:gradFill>
                    <a:gsLst>
                      <a:gs pos="0">
                        <a:schemeClr val="bg1"/>
                      </a:gs>
                      <a:gs pos="85000">
                        <a:schemeClr val="bg1"/>
                      </a:gs>
                    </a:gsLst>
                    <a:lin ang="16200000" scaled="1"/>
                  </a:gradFill>
                  <a:effectLst/>
                  <a:uLnTx/>
                  <a:uFillTx/>
                  <a:latin typeface="Segoe UI Semilight" panose="020B0402040204020203" pitchFamily="34" charset="0"/>
                  <a:cs typeface="Segoe UI Semilight" panose="020B0402040204020203" pitchFamily="34" charset="0"/>
                </a:rPr>
              </a:br>
              <a:r>
                <a:rPr kumimoji="0" lang="en-US" sz="1400" b="0" i="0" u="none" strike="noStrike" kern="1200" cap="none" spc="0" normalizeH="0" baseline="0" noProof="0" dirty="0">
                  <a:ln>
                    <a:noFill/>
                  </a:ln>
                  <a:gradFill>
                    <a:gsLst>
                      <a:gs pos="0">
                        <a:schemeClr val="bg1"/>
                      </a:gs>
                      <a:gs pos="85000">
                        <a:schemeClr val="bg1"/>
                      </a:gs>
                    </a:gsLst>
                    <a:lin ang="16200000" scaled="1"/>
                  </a:gradFill>
                  <a:effectLst/>
                  <a:uLnTx/>
                  <a:uFillTx/>
                  <a:latin typeface="Segoe UI Semilight" panose="020B0402040204020203" pitchFamily="34" charset="0"/>
                  <a:cs typeface="Segoe UI Semilight" panose="020B0402040204020203" pitchFamily="34" charset="0"/>
                </a:rPr>
                <a:t>her smartphone. A serverless bot deciphers the request and returns vacation options. </a:t>
              </a:r>
            </a:p>
          </p:txBody>
        </p:sp>
      </p:grpSp>
      <p:cxnSp>
        <p:nvCxnSpPr>
          <p:cNvPr id="45" name="Straight Arrow Connector 44">
            <a:extLst>
              <a:ext uri="{FF2B5EF4-FFF2-40B4-BE49-F238E27FC236}">
                <a16:creationId xmlns:a16="http://schemas.microsoft.com/office/drawing/2014/main" id="{12A30C6F-116E-4779-A585-683ECB6F6A32}"/>
              </a:ext>
            </a:extLst>
          </p:cNvPr>
          <p:cNvCxnSpPr>
            <a:cxnSpLocks/>
          </p:cNvCxnSpPr>
          <p:nvPr/>
        </p:nvCxnSpPr>
        <p:spPr>
          <a:xfrm>
            <a:off x="4106638" y="3398758"/>
            <a:ext cx="1570264" cy="0"/>
          </a:xfrm>
          <a:prstGeom prst="straightConnector1">
            <a:avLst/>
          </a:prstGeom>
          <a:ln w="57150">
            <a:solidFill>
              <a:srgbClr val="A8A9AD"/>
            </a:solidFill>
            <a:headEnd w="med" len="med"/>
            <a:tailEnd type="arrow" w="lg" len="med"/>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6CE29AD5-622C-4C76-BE27-23A7A017EF19}"/>
              </a:ext>
            </a:extLst>
          </p:cNvPr>
          <p:cNvSpPr/>
          <p:nvPr/>
        </p:nvSpPr>
        <p:spPr>
          <a:xfrm>
            <a:off x="2883469" y="2476384"/>
            <a:ext cx="1121733" cy="1844749"/>
          </a:xfrm>
          <a:prstGeom prst="roundRect">
            <a:avLst>
              <a:gd name="adj" fmla="val 9084"/>
            </a:avLst>
          </a:pr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6B5A679B-4C7C-41FB-B28C-AC21936D5A69}"/>
              </a:ext>
            </a:extLst>
          </p:cNvPr>
          <p:cNvSpPr/>
          <p:nvPr/>
        </p:nvSpPr>
        <p:spPr>
          <a:xfrm>
            <a:off x="3346057" y="4035094"/>
            <a:ext cx="196557" cy="196557"/>
          </a:xfrm>
          <a:prstGeom prst="ellipse">
            <a:avLst/>
          </a:prstGeom>
          <a:noFill/>
          <a:ln w="28575">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chemeClr val="tx1"/>
                  </a:gs>
                  <a:gs pos="85000">
                    <a:schemeClr val="tx1"/>
                  </a:gs>
                </a:gsLst>
                <a:lin ang="16200000" scaled="1"/>
              </a:gradFill>
              <a:effectLst/>
              <a:uLnTx/>
              <a:uFillTx/>
              <a:latin typeface="Calibri" panose="020F0502020204030204"/>
              <a:ea typeface="+mn-ea"/>
              <a:cs typeface="+mn-cs"/>
            </a:endParaRPr>
          </a:p>
        </p:txBody>
      </p:sp>
      <p:cxnSp>
        <p:nvCxnSpPr>
          <p:cNvPr id="15" name="Straight Connector 14">
            <a:extLst>
              <a:ext uri="{FF2B5EF4-FFF2-40B4-BE49-F238E27FC236}">
                <a16:creationId xmlns:a16="http://schemas.microsoft.com/office/drawing/2014/main" id="{9403BA04-D61D-41A6-9476-BCDB9BF804BE}"/>
              </a:ext>
            </a:extLst>
          </p:cNvPr>
          <p:cNvCxnSpPr/>
          <p:nvPr/>
        </p:nvCxnSpPr>
        <p:spPr>
          <a:xfrm>
            <a:off x="3280538" y="2605185"/>
            <a:ext cx="327595"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C912B5CA-EF0B-43FA-BD5C-3E9772F24800}"/>
              </a:ext>
            </a:extLst>
          </p:cNvPr>
          <p:cNvSpPr/>
          <p:nvPr/>
        </p:nvSpPr>
        <p:spPr>
          <a:xfrm>
            <a:off x="2782459" y="2933584"/>
            <a:ext cx="207335" cy="93034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 name="Freeform: Shape 41">
            <a:extLst>
              <a:ext uri="{FF2B5EF4-FFF2-40B4-BE49-F238E27FC236}">
                <a16:creationId xmlns:a16="http://schemas.microsoft.com/office/drawing/2014/main" id="{BDF4D90B-2E26-430E-B7C5-5C1460A526CD}"/>
              </a:ext>
            </a:extLst>
          </p:cNvPr>
          <p:cNvSpPr/>
          <p:nvPr/>
        </p:nvSpPr>
        <p:spPr>
          <a:xfrm>
            <a:off x="2751105" y="3000386"/>
            <a:ext cx="441331" cy="796745"/>
          </a:xfrm>
          <a:custGeom>
            <a:avLst/>
            <a:gdLst>
              <a:gd name="connsiteX0" fmla="*/ 3133165 w 3133165"/>
              <a:gd name="connsiteY0" fmla="*/ 0 h 5656371"/>
              <a:gd name="connsiteX1" fmla="*/ 3133165 w 3133165"/>
              <a:gd name="connsiteY1" fmla="*/ 5656371 h 5656371"/>
              <a:gd name="connsiteX2" fmla="*/ 1384468 w 3133165"/>
              <a:gd name="connsiteY2" fmla="*/ 3948597 h 5656371"/>
              <a:gd name="connsiteX3" fmla="*/ 365319 w 3133165"/>
              <a:gd name="connsiteY3" fmla="*/ 3948597 h 5656371"/>
              <a:gd name="connsiteX4" fmla="*/ 0 w 3133165"/>
              <a:gd name="connsiteY4" fmla="*/ 3583278 h 5656371"/>
              <a:gd name="connsiteX5" fmla="*/ 0 w 3133165"/>
              <a:gd name="connsiteY5" fmla="*/ 2122046 h 5656371"/>
              <a:gd name="connsiteX6" fmla="*/ 365319 w 3133165"/>
              <a:gd name="connsiteY6" fmla="*/ 1756727 h 5656371"/>
              <a:gd name="connsiteX7" fmla="*/ 1334340 w 3133165"/>
              <a:gd name="connsiteY7" fmla="*/ 1756727 h 565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3165" h="5656371">
                <a:moveTo>
                  <a:pt x="3133165" y="0"/>
                </a:moveTo>
                <a:lnTo>
                  <a:pt x="3133165" y="5656371"/>
                </a:lnTo>
                <a:lnTo>
                  <a:pt x="1384468" y="3948597"/>
                </a:lnTo>
                <a:lnTo>
                  <a:pt x="365319" y="3948597"/>
                </a:lnTo>
                <a:cubicBezTo>
                  <a:pt x="163559" y="3948597"/>
                  <a:pt x="0" y="3785038"/>
                  <a:pt x="0" y="3583278"/>
                </a:cubicBezTo>
                <a:lnTo>
                  <a:pt x="0" y="2122046"/>
                </a:lnTo>
                <a:cubicBezTo>
                  <a:pt x="0" y="1920286"/>
                  <a:pt x="163559" y="1756727"/>
                  <a:pt x="365319" y="1756727"/>
                </a:cubicBezTo>
                <a:lnTo>
                  <a:pt x="1334340" y="1756727"/>
                </a:lnTo>
                <a:close/>
              </a:path>
            </a:pathLst>
          </a:cu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4" name="Group 43">
            <a:extLst>
              <a:ext uri="{FF2B5EF4-FFF2-40B4-BE49-F238E27FC236}">
                <a16:creationId xmlns:a16="http://schemas.microsoft.com/office/drawing/2014/main" id="{899F8457-E70A-46CC-B820-6B4BCC64C76B}"/>
              </a:ext>
            </a:extLst>
          </p:cNvPr>
          <p:cNvGrpSpPr/>
          <p:nvPr/>
        </p:nvGrpSpPr>
        <p:grpSpPr>
          <a:xfrm>
            <a:off x="10776205" y="2476384"/>
            <a:ext cx="1121733" cy="1844749"/>
            <a:chOff x="3218645" y="2985976"/>
            <a:chExt cx="1121733" cy="1844749"/>
          </a:xfrm>
        </p:grpSpPr>
        <p:sp>
          <p:nvSpPr>
            <p:cNvPr id="74" name="Rectangle: Rounded Corners 73">
              <a:extLst>
                <a:ext uri="{FF2B5EF4-FFF2-40B4-BE49-F238E27FC236}">
                  <a16:creationId xmlns:a16="http://schemas.microsoft.com/office/drawing/2014/main" id="{CB14CCB2-9E09-436C-8028-AACDF1302B6C}"/>
                </a:ext>
              </a:extLst>
            </p:cNvPr>
            <p:cNvSpPr/>
            <p:nvPr/>
          </p:nvSpPr>
          <p:spPr>
            <a:xfrm>
              <a:off x="3218645" y="2985976"/>
              <a:ext cx="1121733" cy="1844749"/>
            </a:xfrm>
            <a:prstGeom prst="roundRect">
              <a:avLst>
                <a:gd name="adj" fmla="val 9084"/>
              </a:avLst>
            </a:pr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5" name="Oval 74">
              <a:extLst>
                <a:ext uri="{FF2B5EF4-FFF2-40B4-BE49-F238E27FC236}">
                  <a16:creationId xmlns:a16="http://schemas.microsoft.com/office/drawing/2014/main" id="{31B3F702-62FB-4923-8C44-5535D28D149E}"/>
                </a:ext>
              </a:extLst>
            </p:cNvPr>
            <p:cNvSpPr/>
            <p:nvPr/>
          </p:nvSpPr>
          <p:spPr>
            <a:xfrm>
              <a:off x="3681233" y="4544686"/>
              <a:ext cx="196557" cy="196557"/>
            </a:xfrm>
            <a:prstGeom prst="ellipse">
              <a:avLst/>
            </a:prstGeom>
            <a:noFill/>
            <a:ln w="28575">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76" name="Straight Connector 75">
              <a:extLst>
                <a:ext uri="{FF2B5EF4-FFF2-40B4-BE49-F238E27FC236}">
                  <a16:creationId xmlns:a16="http://schemas.microsoft.com/office/drawing/2014/main" id="{DA2DDCD2-6567-4A23-8388-A6F406616DE7}"/>
                </a:ext>
              </a:extLst>
            </p:cNvPr>
            <p:cNvCxnSpPr/>
            <p:nvPr/>
          </p:nvCxnSpPr>
          <p:spPr>
            <a:xfrm>
              <a:off x="3615714" y="3114777"/>
              <a:ext cx="327595"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grpSp>
      <p:sp>
        <p:nvSpPr>
          <p:cNvPr id="97" name="TextBox 96">
            <a:extLst>
              <a:ext uri="{FF2B5EF4-FFF2-40B4-BE49-F238E27FC236}">
                <a16:creationId xmlns:a16="http://schemas.microsoft.com/office/drawing/2014/main" id="{28EC6E8A-76D7-4A93-9F3A-7C644D13EBAE}"/>
              </a:ext>
            </a:extLst>
          </p:cNvPr>
          <p:cNvSpPr txBox="1"/>
          <p:nvPr/>
        </p:nvSpPr>
        <p:spPr>
          <a:xfrm>
            <a:off x="2472148" y="4482665"/>
            <a:ext cx="2080804" cy="523220"/>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chemeClr val="tx1"/>
                    </a:gs>
                    <a:gs pos="85000">
                      <a:schemeClr val="tx1"/>
                    </a:gs>
                  </a:gsLst>
                  <a:lin ang="16200000" scaled="1"/>
                </a:gradFill>
                <a:effectLst/>
                <a:uLnTx/>
                <a:uFillTx/>
                <a:latin typeface="Segoe UI Semilight" panose="020B0402040204020203" pitchFamily="34" charset="0"/>
                <a:cs typeface="Segoe UI Semilight" panose="020B0402040204020203" pitchFamily="34" charset="0"/>
              </a:rPr>
              <a:t>User request through conversational interface</a:t>
            </a:r>
          </a:p>
        </p:txBody>
      </p:sp>
      <p:sp>
        <p:nvSpPr>
          <p:cNvPr id="98" name="TextBox 97">
            <a:extLst>
              <a:ext uri="{FF2B5EF4-FFF2-40B4-BE49-F238E27FC236}">
                <a16:creationId xmlns:a16="http://schemas.microsoft.com/office/drawing/2014/main" id="{B2DBCB8C-60C4-4AD3-B02B-BD90CD6F5777}"/>
              </a:ext>
            </a:extLst>
          </p:cNvPr>
          <p:cNvSpPr txBox="1"/>
          <p:nvPr/>
        </p:nvSpPr>
        <p:spPr>
          <a:xfrm>
            <a:off x="5411324" y="4482665"/>
            <a:ext cx="2106313" cy="738664"/>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chemeClr val="tx1"/>
                    </a:gs>
                    <a:gs pos="85000">
                      <a:schemeClr val="tx1"/>
                    </a:gs>
                  </a:gsLst>
                  <a:lin ang="16200000" scaled="1"/>
                </a:gradFill>
                <a:effectLst/>
                <a:uLnTx/>
                <a:uFillTx/>
                <a:latin typeface="Segoe UI Semilight" panose="020B0402040204020203" pitchFamily="34" charset="0"/>
                <a:cs typeface="Segoe UI Semilight" panose="020B0402040204020203" pitchFamily="34" charset="0"/>
              </a:rPr>
              <a:t>Bot running in a function deciphers request using language understanding</a:t>
            </a:r>
          </a:p>
        </p:txBody>
      </p:sp>
      <p:sp>
        <p:nvSpPr>
          <p:cNvPr id="99" name="TextBox 98">
            <a:extLst>
              <a:ext uri="{FF2B5EF4-FFF2-40B4-BE49-F238E27FC236}">
                <a16:creationId xmlns:a16="http://schemas.microsoft.com/office/drawing/2014/main" id="{3FB43912-A7ED-4B01-8810-F1F8DD9F5302}"/>
              </a:ext>
            </a:extLst>
          </p:cNvPr>
          <p:cNvSpPr txBox="1"/>
          <p:nvPr/>
        </p:nvSpPr>
        <p:spPr>
          <a:xfrm>
            <a:off x="8056253" y="4482665"/>
            <a:ext cx="1741051" cy="738664"/>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chemeClr val="tx1"/>
                    </a:gs>
                    <a:gs pos="85000">
                      <a:schemeClr val="tx1"/>
                    </a:gs>
                  </a:gsLst>
                  <a:lin ang="16200000" scaled="1"/>
                </a:gradFill>
                <a:effectLst/>
                <a:uLnTx/>
                <a:uFillTx/>
                <a:latin typeface="Segoe UI Semilight" panose="020B0402040204020203" pitchFamily="34" charset="0"/>
                <a:cs typeface="Segoe UI Semilight" panose="020B0402040204020203" pitchFamily="34" charset="0"/>
              </a:rPr>
              <a:t>Another function</a:t>
            </a:r>
            <a:r>
              <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 </a:t>
            </a:r>
            <a:r>
              <a:rPr kumimoji="0" lang="en-US" sz="1400" b="0" i="0" u="none" strike="noStrike" kern="1200" cap="none" spc="0" normalizeH="0" baseline="0" noProof="0" dirty="0">
                <a:ln>
                  <a:noFill/>
                </a:ln>
                <a:gradFill>
                  <a:gsLst>
                    <a:gs pos="0">
                      <a:schemeClr val="tx1"/>
                    </a:gs>
                    <a:gs pos="85000">
                      <a:schemeClr val="tx1"/>
                    </a:gs>
                  </a:gsLst>
                  <a:lin ang="16200000" scaled="1"/>
                </a:gradFill>
                <a:effectLst/>
                <a:uLnTx/>
                <a:uFillTx/>
                <a:latin typeface="Segoe UI Semilight" panose="020B0402040204020203" pitchFamily="34" charset="0"/>
                <a:cs typeface="Segoe UI Semilight" panose="020B0402040204020203" pitchFamily="34" charset="0"/>
              </a:rPr>
              <a:t>processes the request</a:t>
            </a:r>
          </a:p>
        </p:txBody>
      </p:sp>
      <p:sp>
        <p:nvSpPr>
          <p:cNvPr id="100" name="TextBox 99">
            <a:extLst>
              <a:ext uri="{FF2B5EF4-FFF2-40B4-BE49-F238E27FC236}">
                <a16:creationId xmlns:a16="http://schemas.microsoft.com/office/drawing/2014/main" id="{FE1F31E3-6857-4332-9430-658DB481C1C4}"/>
              </a:ext>
            </a:extLst>
          </p:cNvPr>
          <p:cNvSpPr txBox="1"/>
          <p:nvPr/>
        </p:nvSpPr>
        <p:spPr>
          <a:xfrm>
            <a:off x="10329929" y="4482665"/>
            <a:ext cx="2045851" cy="523220"/>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chemeClr val="tx1"/>
                    </a:gs>
                    <a:gs pos="85000">
                      <a:schemeClr val="tx1"/>
                    </a:gs>
                  </a:gsLst>
                  <a:lin ang="16200000" scaled="1"/>
                </a:gradFill>
                <a:effectLst/>
                <a:uLnTx/>
                <a:uFillTx/>
                <a:latin typeface="Segoe UI Semilight" panose="020B0402040204020203" pitchFamily="34" charset="0"/>
                <a:cs typeface="Segoe UI Semilight" panose="020B0402040204020203" pitchFamily="34" charset="0"/>
              </a:rPr>
              <a:t>…and sends response </a:t>
            </a:r>
            <a:br>
              <a:rPr kumimoji="0" lang="en-US" sz="1400" b="0" i="0" u="none" strike="noStrike" kern="1200" cap="none" spc="0" normalizeH="0" baseline="0" noProof="0" dirty="0">
                <a:ln>
                  <a:noFill/>
                </a:ln>
                <a:gradFill>
                  <a:gsLst>
                    <a:gs pos="0">
                      <a:schemeClr val="tx1"/>
                    </a:gs>
                    <a:gs pos="85000">
                      <a:schemeClr val="tx1"/>
                    </a:gs>
                  </a:gsLst>
                  <a:lin ang="16200000" scaled="1"/>
                </a:gradFill>
                <a:effectLst/>
                <a:uLnTx/>
                <a:uFillTx/>
                <a:latin typeface="Segoe UI Semilight" panose="020B0402040204020203" pitchFamily="34" charset="0"/>
                <a:cs typeface="Segoe UI Semilight" panose="020B0402040204020203" pitchFamily="34" charset="0"/>
              </a:rPr>
            </a:br>
            <a:r>
              <a:rPr kumimoji="0" lang="en-US" sz="1400" b="0" i="0" u="none" strike="noStrike" kern="1200" cap="none" spc="0" normalizeH="0" baseline="0" noProof="0" dirty="0">
                <a:ln>
                  <a:noFill/>
                </a:ln>
                <a:gradFill>
                  <a:gsLst>
                    <a:gs pos="0">
                      <a:schemeClr val="tx1"/>
                    </a:gs>
                    <a:gs pos="85000">
                      <a:schemeClr val="tx1"/>
                    </a:gs>
                  </a:gsLst>
                  <a:lin ang="16200000" scaled="1"/>
                </a:gradFill>
                <a:effectLst/>
                <a:uLnTx/>
                <a:uFillTx/>
                <a:latin typeface="Segoe UI Semilight" panose="020B0402040204020203" pitchFamily="34" charset="0"/>
                <a:cs typeface="Segoe UI Semilight" panose="020B0402040204020203" pitchFamily="34" charset="0"/>
              </a:rPr>
              <a:t>to original requester</a:t>
            </a:r>
          </a:p>
        </p:txBody>
      </p:sp>
      <p:grpSp>
        <p:nvGrpSpPr>
          <p:cNvPr id="17" name="Group 16">
            <a:extLst>
              <a:ext uri="{FF2B5EF4-FFF2-40B4-BE49-F238E27FC236}">
                <a16:creationId xmlns:a16="http://schemas.microsoft.com/office/drawing/2014/main" id="{019FA077-A994-4A80-9A65-807A009D61C7}"/>
              </a:ext>
            </a:extLst>
          </p:cNvPr>
          <p:cNvGrpSpPr/>
          <p:nvPr/>
        </p:nvGrpSpPr>
        <p:grpSpPr>
          <a:xfrm>
            <a:off x="3340971" y="3127623"/>
            <a:ext cx="440723" cy="523220"/>
            <a:chOff x="3530386" y="3167165"/>
            <a:chExt cx="440723" cy="523220"/>
          </a:xfrm>
        </p:grpSpPr>
        <p:sp>
          <p:nvSpPr>
            <p:cNvPr id="11" name="Oval 10">
              <a:extLst>
                <a:ext uri="{FF2B5EF4-FFF2-40B4-BE49-F238E27FC236}">
                  <a16:creationId xmlns:a16="http://schemas.microsoft.com/office/drawing/2014/main" id="{6B1CE4AF-19A3-48D0-84F2-EA831C935705}"/>
                </a:ext>
              </a:extLst>
            </p:cNvPr>
            <p:cNvSpPr/>
            <p:nvPr/>
          </p:nvSpPr>
          <p:spPr>
            <a:xfrm>
              <a:off x="3530386" y="3208414"/>
              <a:ext cx="440723" cy="440723"/>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760BEB49-8E1E-40E6-B78E-CEC2B6373693}"/>
                </a:ext>
              </a:extLst>
            </p:cNvPr>
            <p:cNvSpPr txBox="1"/>
            <p:nvPr/>
          </p:nvSpPr>
          <p:spPr>
            <a:xfrm>
              <a:off x="3586420" y="3167165"/>
              <a:ext cx="363491" cy="523220"/>
            </a:xfrm>
            <a:prstGeom prst="rect">
              <a:avLst/>
            </a:prstGeom>
            <a:noFill/>
          </p:spPr>
          <p:txBody>
            <a:bodyPr wrap="square" rtlCol="0">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2F2F2"/>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104" name="Group 103">
            <a:extLst>
              <a:ext uri="{FF2B5EF4-FFF2-40B4-BE49-F238E27FC236}">
                <a16:creationId xmlns:a16="http://schemas.microsoft.com/office/drawing/2014/main" id="{88B5B1C0-164E-459C-A069-C2CFFA8052A1}"/>
              </a:ext>
            </a:extLst>
          </p:cNvPr>
          <p:cNvGrpSpPr/>
          <p:nvPr/>
        </p:nvGrpSpPr>
        <p:grpSpPr>
          <a:xfrm>
            <a:off x="4607997" y="3131978"/>
            <a:ext cx="440723" cy="523220"/>
            <a:chOff x="3530386" y="3167165"/>
            <a:chExt cx="440723" cy="523220"/>
          </a:xfrm>
        </p:grpSpPr>
        <p:sp>
          <p:nvSpPr>
            <p:cNvPr id="105" name="Oval 104">
              <a:extLst>
                <a:ext uri="{FF2B5EF4-FFF2-40B4-BE49-F238E27FC236}">
                  <a16:creationId xmlns:a16="http://schemas.microsoft.com/office/drawing/2014/main" id="{A9F7D169-D310-4137-8DA0-92E729222E2B}"/>
                </a:ext>
              </a:extLst>
            </p:cNvPr>
            <p:cNvSpPr/>
            <p:nvPr/>
          </p:nvSpPr>
          <p:spPr>
            <a:xfrm>
              <a:off x="3530386" y="3208414"/>
              <a:ext cx="440723" cy="440723"/>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TextBox 105">
              <a:extLst>
                <a:ext uri="{FF2B5EF4-FFF2-40B4-BE49-F238E27FC236}">
                  <a16:creationId xmlns:a16="http://schemas.microsoft.com/office/drawing/2014/main" id="{598FE345-E3D4-4F19-B4E9-0D2FC55F92FC}"/>
                </a:ext>
              </a:extLst>
            </p:cNvPr>
            <p:cNvSpPr txBox="1"/>
            <p:nvPr/>
          </p:nvSpPr>
          <p:spPr>
            <a:xfrm>
              <a:off x="3586420" y="3167165"/>
              <a:ext cx="363491" cy="523220"/>
            </a:xfrm>
            <a:prstGeom prst="rect">
              <a:avLst/>
            </a:prstGeom>
            <a:noFill/>
          </p:spPr>
          <p:txBody>
            <a:bodyPr wrap="square" rtlCol="0">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2F2F2"/>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18" name="Group 17">
            <a:extLst>
              <a:ext uri="{FF2B5EF4-FFF2-40B4-BE49-F238E27FC236}">
                <a16:creationId xmlns:a16="http://schemas.microsoft.com/office/drawing/2014/main" id="{50740A87-78B7-4711-B558-2180AA23090F}"/>
              </a:ext>
            </a:extLst>
          </p:cNvPr>
          <p:cNvGrpSpPr/>
          <p:nvPr/>
        </p:nvGrpSpPr>
        <p:grpSpPr>
          <a:xfrm>
            <a:off x="8010562" y="2505931"/>
            <a:ext cx="1526645" cy="1505475"/>
            <a:chOff x="7953410" y="2505931"/>
            <a:chExt cx="1526645" cy="1505475"/>
          </a:xfrm>
        </p:grpSpPr>
        <p:sp>
          <p:nvSpPr>
            <p:cNvPr id="67" name="Rectangle: Rounded Corners 66">
              <a:extLst>
                <a:ext uri="{FF2B5EF4-FFF2-40B4-BE49-F238E27FC236}">
                  <a16:creationId xmlns:a16="http://schemas.microsoft.com/office/drawing/2014/main" id="{DD5DF648-20C5-49B1-93C5-2608B8ADE27C}"/>
                </a:ext>
              </a:extLst>
            </p:cNvPr>
            <p:cNvSpPr/>
            <p:nvPr/>
          </p:nvSpPr>
          <p:spPr>
            <a:xfrm>
              <a:off x="8254759" y="2786110"/>
              <a:ext cx="1225296" cy="1225296"/>
            </a:xfrm>
            <a:prstGeom prst="roundRect">
              <a:avLst/>
            </a:prstGeom>
            <a:noFill/>
            <a:ln w="12700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69" name="Group 68">
              <a:extLst>
                <a:ext uri="{FF2B5EF4-FFF2-40B4-BE49-F238E27FC236}">
                  <a16:creationId xmlns:a16="http://schemas.microsoft.com/office/drawing/2014/main" id="{69AE56DB-2954-4E33-8901-5542D079B2A3}"/>
                </a:ext>
              </a:extLst>
            </p:cNvPr>
            <p:cNvGrpSpPr/>
            <p:nvPr/>
          </p:nvGrpSpPr>
          <p:grpSpPr>
            <a:xfrm>
              <a:off x="7953410" y="2505931"/>
              <a:ext cx="591862" cy="587828"/>
              <a:chOff x="10257340" y="1680054"/>
              <a:chExt cx="394878" cy="392187"/>
            </a:xfrm>
          </p:grpSpPr>
          <p:sp>
            <p:nvSpPr>
              <p:cNvPr id="70" name="Rectangle 69">
                <a:extLst>
                  <a:ext uri="{FF2B5EF4-FFF2-40B4-BE49-F238E27FC236}">
                    <a16:creationId xmlns:a16="http://schemas.microsoft.com/office/drawing/2014/main" id="{6BF9EBDF-1F07-49C7-9767-69C6DB0CADAF}"/>
                  </a:ext>
                </a:extLst>
              </p:cNvPr>
              <p:cNvSpPr/>
              <p:nvPr/>
            </p:nvSpPr>
            <p:spPr>
              <a:xfrm>
                <a:off x="10257340" y="1680054"/>
                <a:ext cx="394878" cy="39218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1" name="Picture 70" descr="Image result for azure functions logo png">
                <a:extLst>
                  <a:ext uri="{FF2B5EF4-FFF2-40B4-BE49-F238E27FC236}">
                    <a16:creationId xmlns:a16="http://schemas.microsoft.com/office/drawing/2014/main" id="{BE065A21-B8AC-4E33-B2C5-329BE7A1DB79}"/>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0" name="Group 109">
              <a:extLst>
                <a:ext uri="{FF2B5EF4-FFF2-40B4-BE49-F238E27FC236}">
                  <a16:creationId xmlns:a16="http://schemas.microsoft.com/office/drawing/2014/main" id="{48780679-2127-4F4B-A2A1-C2F89B39CC6C}"/>
                </a:ext>
              </a:extLst>
            </p:cNvPr>
            <p:cNvGrpSpPr/>
            <p:nvPr/>
          </p:nvGrpSpPr>
          <p:grpSpPr>
            <a:xfrm>
              <a:off x="8647951" y="3174132"/>
              <a:ext cx="438912" cy="438912"/>
              <a:chOff x="6960232" y="1770578"/>
              <a:chExt cx="438912" cy="438912"/>
            </a:xfrm>
          </p:grpSpPr>
          <p:sp>
            <p:nvSpPr>
              <p:cNvPr id="111" name="Oval 110">
                <a:extLst>
                  <a:ext uri="{FF2B5EF4-FFF2-40B4-BE49-F238E27FC236}">
                    <a16:creationId xmlns:a16="http://schemas.microsoft.com/office/drawing/2014/main" id="{5F2DC0B8-DEB9-4398-AC1C-2C387553B2CA}"/>
                  </a:ext>
                </a:extLst>
              </p:cNvPr>
              <p:cNvSpPr/>
              <p:nvPr/>
            </p:nvSpPr>
            <p:spPr>
              <a:xfrm>
                <a:off x="6960232" y="1770578"/>
                <a:ext cx="438912" cy="438912"/>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Freeform 85">
                <a:extLst>
                  <a:ext uri="{FF2B5EF4-FFF2-40B4-BE49-F238E27FC236}">
                    <a16:creationId xmlns:a16="http://schemas.microsoft.com/office/drawing/2014/main" id="{956A75CF-D2B7-4168-B719-5FB35FF0ACC9}"/>
                  </a:ext>
                </a:extLst>
              </p:cNvPr>
              <p:cNvSpPr>
                <a:spLocks noChangeAspect="1"/>
              </p:cNvSpPr>
              <p:nvPr/>
            </p:nvSpPr>
            <p:spPr bwMode="black">
              <a:xfrm>
                <a:off x="7105706" y="1860866"/>
                <a:ext cx="147964" cy="258336"/>
              </a:xfrm>
              <a:custGeom>
                <a:avLst/>
                <a:gdLst>
                  <a:gd name="connsiteX0" fmla="*/ 64175 w 285415"/>
                  <a:gd name="connsiteY0" fmla="*/ 373567 h 498318"/>
                  <a:gd name="connsiteX1" fmla="*/ 220714 w 285415"/>
                  <a:gd name="connsiteY1" fmla="*/ 373567 h 498318"/>
                  <a:gd name="connsiteX2" fmla="*/ 223350 w 285415"/>
                  <a:gd name="connsiteY2" fmla="*/ 377743 h 498318"/>
                  <a:gd name="connsiteX3" fmla="*/ 188563 w 285415"/>
                  <a:gd name="connsiteY3" fmla="*/ 433072 h 498318"/>
                  <a:gd name="connsiteX4" fmla="*/ 186982 w 285415"/>
                  <a:gd name="connsiteY4" fmla="*/ 435160 h 498318"/>
                  <a:gd name="connsiteX5" fmla="*/ 189617 w 285415"/>
                  <a:gd name="connsiteY5" fmla="*/ 442989 h 498318"/>
                  <a:gd name="connsiteX6" fmla="*/ 186455 w 285415"/>
                  <a:gd name="connsiteY6" fmla="*/ 451341 h 498318"/>
                  <a:gd name="connsiteX7" fmla="*/ 189617 w 285415"/>
                  <a:gd name="connsiteY7" fmla="*/ 459170 h 498318"/>
                  <a:gd name="connsiteX8" fmla="*/ 186455 w 285415"/>
                  <a:gd name="connsiteY8" fmla="*/ 467522 h 498318"/>
                  <a:gd name="connsiteX9" fmla="*/ 189617 w 285415"/>
                  <a:gd name="connsiteY9" fmla="*/ 475873 h 498318"/>
                  <a:gd name="connsiteX10" fmla="*/ 177495 w 285415"/>
                  <a:gd name="connsiteY10" fmla="*/ 487879 h 498318"/>
                  <a:gd name="connsiteX11" fmla="*/ 170116 w 285415"/>
                  <a:gd name="connsiteY11" fmla="*/ 487879 h 498318"/>
                  <a:gd name="connsiteX12" fmla="*/ 164318 w 285415"/>
                  <a:gd name="connsiteY12" fmla="*/ 497274 h 498318"/>
                  <a:gd name="connsiteX13" fmla="*/ 162210 w 285415"/>
                  <a:gd name="connsiteY13" fmla="*/ 498318 h 498318"/>
                  <a:gd name="connsiteX14" fmla="*/ 133748 w 285415"/>
                  <a:gd name="connsiteY14" fmla="*/ 498318 h 498318"/>
                  <a:gd name="connsiteX15" fmla="*/ 131640 w 285415"/>
                  <a:gd name="connsiteY15" fmla="*/ 497274 h 498318"/>
                  <a:gd name="connsiteX16" fmla="*/ 124788 w 285415"/>
                  <a:gd name="connsiteY16" fmla="*/ 487879 h 498318"/>
                  <a:gd name="connsiteX17" fmla="*/ 116355 w 285415"/>
                  <a:gd name="connsiteY17" fmla="*/ 487879 h 498318"/>
                  <a:gd name="connsiteX18" fmla="*/ 103706 w 285415"/>
                  <a:gd name="connsiteY18" fmla="*/ 475873 h 498318"/>
                  <a:gd name="connsiteX19" fmla="*/ 106868 w 285415"/>
                  <a:gd name="connsiteY19" fmla="*/ 467522 h 498318"/>
                  <a:gd name="connsiteX20" fmla="*/ 103706 w 285415"/>
                  <a:gd name="connsiteY20" fmla="*/ 459170 h 498318"/>
                  <a:gd name="connsiteX21" fmla="*/ 106868 w 285415"/>
                  <a:gd name="connsiteY21" fmla="*/ 451341 h 498318"/>
                  <a:gd name="connsiteX22" fmla="*/ 103706 w 285415"/>
                  <a:gd name="connsiteY22" fmla="*/ 442989 h 498318"/>
                  <a:gd name="connsiteX23" fmla="*/ 105814 w 285415"/>
                  <a:gd name="connsiteY23" fmla="*/ 436204 h 498318"/>
                  <a:gd name="connsiteX24" fmla="*/ 102651 w 285415"/>
                  <a:gd name="connsiteY24" fmla="*/ 433594 h 498318"/>
                  <a:gd name="connsiteX25" fmla="*/ 62067 w 285415"/>
                  <a:gd name="connsiteY25" fmla="*/ 377743 h 498318"/>
                  <a:gd name="connsiteX26" fmla="*/ 64175 w 285415"/>
                  <a:gd name="connsiteY26" fmla="*/ 373567 h 498318"/>
                  <a:gd name="connsiteX27" fmla="*/ 142707 w 285415"/>
                  <a:gd name="connsiteY27" fmla="*/ 0 h 498318"/>
                  <a:gd name="connsiteX28" fmla="*/ 285415 w 285415"/>
                  <a:gd name="connsiteY28" fmla="*/ 143004 h 498318"/>
                  <a:gd name="connsiteX29" fmla="*/ 269269 w 285415"/>
                  <a:gd name="connsiteY29" fmla="*/ 209287 h 498318"/>
                  <a:gd name="connsiteX30" fmla="*/ 270832 w 285415"/>
                  <a:gd name="connsiteY30" fmla="*/ 208765 h 498318"/>
                  <a:gd name="connsiteX31" fmla="*/ 209374 w 285415"/>
                  <a:gd name="connsiteY31" fmla="*/ 349681 h 498318"/>
                  <a:gd name="connsiteX32" fmla="*/ 77604 w 285415"/>
                  <a:gd name="connsiteY32" fmla="*/ 349681 h 498318"/>
                  <a:gd name="connsiteX33" fmla="*/ 30729 w 285415"/>
                  <a:gd name="connsiteY33" fmla="*/ 231729 h 498318"/>
                  <a:gd name="connsiteX34" fmla="*/ 16146 w 285415"/>
                  <a:gd name="connsiteY34" fmla="*/ 209287 h 498318"/>
                  <a:gd name="connsiteX35" fmla="*/ 16146 w 285415"/>
                  <a:gd name="connsiteY35" fmla="*/ 208765 h 498318"/>
                  <a:gd name="connsiteX36" fmla="*/ 0 w 285415"/>
                  <a:gd name="connsiteY36" fmla="*/ 143004 h 498318"/>
                  <a:gd name="connsiteX37" fmla="*/ 142707 w 285415"/>
                  <a:gd name="connsiteY37" fmla="*/ 0 h 49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415" h="498318">
                    <a:moveTo>
                      <a:pt x="64175" y="373567"/>
                    </a:moveTo>
                    <a:cubicBezTo>
                      <a:pt x="64175" y="373567"/>
                      <a:pt x="64175" y="373567"/>
                      <a:pt x="220714" y="373567"/>
                    </a:cubicBezTo>
                    <a:cubicBezTo>
                      <a:pt x="223877" y="373567"/>
                      <a:pt x="224931" y="375655"/>
                      <a:pt x="223350" y="377743"/>
                    </a:cubicBezTo>
                    <a:cubicBezTo>
                      <a:pt x="223350" y="377743"/>
                      <a:pt x="223350" y="377743"/>
                      <a:pt x="188563" y="433072"/>
                    </a:cubicBezTo>
                    <a:cubicBezTo>
                      <a:pt x="188036" y="433594"/>
                      <a:pt x="187509" y="434638"/>
                      <a:pt x="186982" y="435160"/>
                    </a:cubicBezTo>
                    <a:cubicBezTo>
                      <a:pt x="188563" y="437247"/>
                      <a:pt x="189617" y="440379"/>
                      <a:pt x="189617" y="442989"/>
                    </a:cubicBezTo>
                    <a:cubicBezTo>
                      <a:pt x="189617" y="446121"/>
                      <a:pt x="188563" y="448731"/>
                      <a:pt x="186455" y="451341"/>
                    </a:cubicBezTo>
                    <a:cubicBezTo>
                      <a:pt x="188563" y="453429"/>
                      <a:pt x="189617" y="456038"/>
                      <a:pt x="189617" y="459170"/>
                    </a:cubicBezTo>
                    <a:cubicBezTo>
                      <a:pt x="189617" y="462824"/>
                      <a:pt x="188563" y="465434"/>
                      <a:pt x="186455" y="467522"/>
                    </a:cubicBezTo>
                    <a:cubicBezTo>
                      <a:pt x="188563" y="469610"/>
                      <a:pt x="189617" y="472742"/>
                      <a:pt x="189617" y="475873"/>
                    </a:cubicBezTo>
                    <a:cubicBezTo>
                      <a:pt x="189617" y="482659"/>
                      <a:pt x="184347" y="487879"/>
                      <a:pt x="177495" y="487879"/>
                    </a:cubicBezTo>
                    <a:cubicBezTo>
                      <a:pt x="177495" y="487879"/>
                      <a:pt x="177495" y="487879"/>
                      <a:pt x="170116" y="487879"/>
                    </a:cubicBezTo>
                    <a:cubicBezTo>
                      <a:pt x="170116" y="487879"/>
                      <a:pt x="170116" y="487879"/>
                      <a:pt x="164318" y="497274"/>
                    </a:cubicBezTo>
                    <a:cubicBezTo>
                      <a:pt x="163791" y="497796"/>
                      <a:pt x="162737" y="498318"/>
                      <a:pt x="162210" y="498318"/>
                    </a:cubicBezTo>
                    <a:cubicBezTo>
                      <a:pt x="162210" y="498318"/>
                      <a:pt x="162210" y="498318"/>
                      <a:pt x="133748" y="498318"/>
                    </a:cubicBezTo>
                    <a:cubicBezTo>
                      <a:pt x="132694" y="498318"/>
                      <a:pt x="132167" y="497796"/>
                      <a:pt x="131640" y="497274"/>
                    </a:cubicBezTo>
                    <a:cubicBezTo>
                      <a:pt x="131640" y="497274"/>
                      <a:pt x="131640" y="497274"/>
                      <a:pt x="124788" y="487879"/>
                    </a:cubicBezTo>
                    <a:cubicBezTo>
                      <a:pt x="124788" y="487879"/>
                      <a:pt x="124788" y="487879"/>
                      <a:pt x="116355" y="487879"/>
                    </a:cubicBezTo>
                    <a:cubicBezTo>
                      <a:pt x="109503" y="487879"/>
                      <a:pt x="103706" y="482659"/>
                      <a:pt x="103706" y="475873"/>
                    </a:cubicBezTo>
                    <a:cubicBezTo>
                      <a:pt x="103706" y="472742"/>
                      <a:pt x="104760" y="469610"/>
                      <a:pt x="106868" y="467522"/>
                    </a:cubicBezTo>
                    <a:cubicBezTo>
                      <a:pt x="104760" y="465434"/>
                      <a:pt x="103706" y="462824"/>
                      <a:pt x="103706" y="459170"/>
                    </a:cubicBezTo>
                    <a:cubicBezTo>
                      <a:pt x="103706" y="456038"/>
                      <a:pt x="104760" y="453429"/>
                      <a:pt x="106868" y="451341"/>
                    </a:cubicBezTo>
                    <a:cubicBezTo>
                      <a:pt x="104760" y="448731"/>
                      <a:pt x="103706" y="446121"/>
                      <a:pt x="103706" y="442989"/>
                    </a:cubicBezTo>
                    <a:cubicBezTo>
                      <a:pt x="103706" y="440901"/>
                      <a:pt x="104760" y="438291"/>
                      <a:pt x="105814" y="436204"/>
                    </a:cubicBezTo>
                    <a:cubicBezTo>
                      <a:pt x="104760" y="435682"/>
                      <a:pt x="103178" y="434638"/>
                      <a:pt x="102651" y="433594"/>
                    </a:cubicBezTo>
                    <a:cubicBezTo>
                      <a:pt x="102651" y="433594"/>
                      <a:pt x="102651" y="433594"/>
                      <a:pt x="62067" y="377743"/>
                    </a:cubicBezTo>
                    <a:cubicBezTo>
                      <a:pt x="60486" y="375655"/>
                      <a:pt x="61540" y="373567"/>
                      <a:pt x="64175" y="373567"/>
                    </a:cubicBezTo>
                    <a:close/>
                    <a:moveTo>
                      <a:pt x="142707" y="0"/>
                    </a:moveTo>
                    <a:cubicBezTo>
                      <a:pt x="221874" y="0"/>
                      <a:pt x="285415" y="64195"/>
                      <a:pt x="285415" y="143004"/>
                    </a:cubicBezTo>
                    <a:cubicBezTo>
                      <a:pt x="285415" y="167012"/>
                      <a:pt x="279686" y="189454"/>
                      <a:pt x="269269" y="209287"/>
                    </a:cubicBezTo>
                    <a:cubicBezTo>
                      <a:pt x="269269" y="209287"/>
                      <a:pt x="269269" y="209287"/>
                      <a:pt x="270832" y="208765"/>
                    </a:cubicBezTo>
                    <a:cubicBezTo>
                      <a:pt x="210936" y="297490"/>
                      <a:pt x="209374" y="341330"/>
                      <a:pt x="209374" y="349681"/>
                    </a:cubicBezTo>
                    <a:cubicBezTo>
                      <a:pt x="209374" y="349681"/>
                      <a:pt x="209374" y="349681"/>
                      <a:pt x="77604" y="349681"/>
                    </a:cubicBezTo>
                    <a:cubicBezTo>
                      <a:pt x="77604" y="342374"/>
                      <a:pt x="76041" y="305319"/>
                      <a:pt x="30729" y="231729"/>
                    </a:cubicBezTo>
                    <a:cubicBezTo>
                      <a:pt x="25521" y="224422"/>
                      <a:pt x="20312" y="217115"/>
                      <a:pt x="16146" y="209287"/>
                    </a:cubicBezTo>
                    <a:cubicBezTo>
                      <a:pt x="16146" y="209287"/>
                      <a:pt x="16146" y="208765"/>
                      <a:pt x="16146" y="208765"/>
                    </a:cubicBezTo>
                    <a:cubicBezTo>
                      <a:pt x="5729" y="189454"/>
                      <a:pt x="0" y="167012"/>
                      <a:pt x="0" y="143004"/>
                    </a:cubicBezTo>
                    <a:cubicBezTo>
                      <a:pt x="0" y="64195"/>
                      <a:pt x="64062" y="0"/>
                      <a:pt x="142707" y="0"/>
                    </a:cubicBezTo>
                    <a:close/>
                  </a:path>
                </a:pathLst>
              </a:custGeom>
              <a:solidFill>
                <a:srgbClr val="F2F2F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grpSp>
        <p:nvGrpSpPr>
          <p:cNvPr id="113" name="Group 112">
            <a:extLst>
              <a:ext uri="{FF2B5EF4-FFF2-40B4-BE49-F238E27FC236}">
                <a16:creationId xmlns:a16="http://schemas.microsoft.com/office/drawing/2014/main" id="{CE2B3E42-D971-4D4B-83BA-FBAB7B81210E}"/>
              </a:ext>
            </a:extLst>
          </p:cNvPr>
          <p:cNvGrpSpPr/>
          <p:nvPr/>
        </p:nvGrpSpPr>
        <p:grpSpPr>
          <a:xfrm>
            <a:off x="11117615" y="3174132"/>
            <a:ext cx="438912" cy="438912"/>
            <a:chOff x="6960232" y="1770578"/>
            <a:chExt cx="438912" cy="438912"/>
          </a:xfrm>
        </p:grpSpPr>
        <p:sp>
          <p:nvSpPr>
            <p:cNvPr id="114" name="Oval 113">
              <a:extLst>
                <a:ext uri="{FF2B5EF4-FFF2-40B4-BE49-F238E27FC236}">
                  <a16:creationId xmlns:a16="http://schemas.microsoft.com/office/drawing/2014/main" id="{B165C2A9-2839-4D90-BDE7-2057875E3A3F}"/>
                </a:ext>
              </a:extLst>
            </p:cNvPr>
            <p:cNvSpPr/>
            <p:nvPr/>
          </p:nvSpPr>
          <p:spPr>
            <a:xfrm>
              <a:off x="6960232" y="1770578"/>
              <a:ext cx="438912" cy="438912"/>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Freeform 85">
              <a:extLst>
                <a:ext uri="{FF2B5EF4-FFF2-40B4-BE49-F238E27FC236}">
                  <a16:creationId xmlns:a16="http://schemas.microsoft.com/office/drawing/2014/main" id="{139D5903-BE42-4497-B40A-906505F4A443}"/>
                </a:ext>
              </a:extLst>
            </p:cNvPr>
            <p:cNvSpPr>
              <a:spLocks noChangeAspect="1"/>
            </p:cNvSpPr>
            <p:nvPr/>
          </p:nvSpPr>
          <p:spPr bwMode="black">
            <a:xfrm>
              <a:off x="7105706" y="1860866"/>
              <a:ext cx="147964" cy="258336"/>
            </a:xfrm>
            <a:custGeom>
              <a:avLst/>
              <a:gdLst>
                <a:gd name="connsiteX0" fmla="*/ 64175 w 285415"/>
                <a:gd name="connsiteY0" fmla="*/ 373567 h 498318"/>
                <a:gd name="connsiteX1" fmla="*/ 220714 w 285415"/>
                <a:gd name="connsiteY1" fmla="*/ 373567 h 498318"/>
                <a:gd name="connsiteX2" fmla="*/ 223350 w 285415"/>
                <a:gd name="connsiteY2" fmla="*/ 377743 h 498318"/>
                <a:gd name="connsiteX3" fmla="*/ 188563 w 285415"/>
                <a:gd name="connsiteY3" fmla="*/ 433072 h 498318"/>
                <a:gd name="connsiteX4" fmla="*/ 186982 w 285415"/>
                <a:gd name="connsiteY4" fmla="*/ 435160 h 498318"/>
                <a:gd name="connsiteX5" fmla="*/ 189617 w 285415"/>
                <a:gd name="connsiteY5" fmla="*/ 442989 h 498318"/>
                <a:gd name="connsiteX6" fmla="*/ 186455 w 285415"/>
                <a:gd name="connsiteY6" fmla="*/ 451341 h 498318"/>
                <a:gd name="connsiteX7" fmla="*/ 189617 w 285415"/>
                <a:gd name="connsiteY7" fmla="*/ 459170 h 498318"/>
                <a:gd name="connsiteX8" fmla="*/ 186455 w 285415"/>
                <a:gd name="connsiteY8" fmla="*/ 467522 h 498318"/>
                <a:gd name="connsiteX9" fmla="*/ 189617 w 285415"/>
                <a:gd name="connsiteY9" fmla="*/ 475873 h 498318"/>
                <a:gd name="connsiteX10" fmla="*/ 177495 w 285415"/>
                <a:gd name="connsiteY10" fmla="*/ 487879 h 498318"/>
                <a:gd name="connsiteX11" fmla="*/ 170116 w 285415"/>
                <a:gd name="connsiteY11" fmla="*/ 487879 h 498318"/>
                <a:gd name="connsiteX12" fmla="*/ 164318 w 285415"/>
                <a:gd name="connsiteY12" fmla="*/ 497274 h 498318"/>
                <a:gd name="connsiteX13" fmla="*/ 162210 w 285415"/>
                <a:gd name="connsiteY13" fmla="*/ 498318 h 498318"/>
                <a:gd name="connsiteX14" fmla="*/ 133748 w 285415"/>
                <a:gd name="connsiteY14" fmla="*/ 498318 h 498318"/>
                <a:gd name="connsiteX15" fmla="*/ 131640 w 285415"/>
                <a:gd name="connsiteY15" fmla="*/ 497274 h 498318"/>
                <a:gd name="connsiteX16" fmla="*/ 124788 w 285415"/>
                <a:gd name="connsiteY16" fmla="*/ 487879 h 498318"/>
                <a:gd name="connsiteX17" fmla="*/ 116355 w 285415"/>
                <a:gd name="connsiteY17" fmla="*/ 487879 h 498318"/>
                <a:gd name="connsiteX18" fmla="*/ 103706 w 285415"/>
                <a:gd name="connsiteY18" fmla="*/ 475873 h 498318"/>
                <a:gd name="connsiteX19" fmla="*/ 106868 w 285415"/>
                <a:gd name="connsiteY19" fmla="*/ 467522 h 498318"/>
                <a:gd name="connsiteX20" fmla="*/ 103706 w 285415"/>
                <a:gd name="connsiteY20" fmla="*/ 459170 h 498318"/>
                <a:gd name="connsiteX21" fmla="*/ 106868 w 285415"/>
                <a:gd name="connsiteY21" fmla="*/ 451341 h 498318"/>
                <a:gd name="connsiteX22" fmla="*/ 103706 w 285415"/>
                <a:gd name="connsiteY22" fmla="*/ 442989 h 498318"/>
                <a:gd name="connsiteX23" fmla="*/ 105814 w 285415"/>
                <a:gd name="connsiteY23" fmla="*/ 436204 h 498318"/>
                <a:gd name="connsiteX24" fmla="*/ 102651 w 285415"/>
                <a:gd name="connsiteY24" fmla="*/ 433594 h 498318"/>
                <a:gd name="connsiteX25" fmla="*/ 62067 w 285415"/>
                <a:gd name="connsiteY25" fmla="*/ 377743 h 498318"/>
                <a:gd name="connsiteX26" fmla="*/ 64175 w 285415"/>
                <a:gd name="connsiteY26" fmla="*/ 373567 h 498318"/>
                <a:gd name="connsiteX27" fmla="*/ 142707 w 285415"/>
                <a:gd name="connsiteY27" fmla="*/ 0 h 498318"/>
                <a:gd name="connsiteX28" fmla="*/ 285415 w 285415"/>
                <a:gd name="connsiteY28" fmla="*/ 143004 h 498318"/>
                <a:gd name="connsiteX29" fmla="*/ 269269 w 285415"/>
                <a:gd name="connsiteY29" fmla="*/ 209287 h 498318"/>
                <a:gd name="connsiteX30" fmla="*/ 270832 w 285415"/>
                <a:gd name="connsiteY30" fmla="*/ 208765 h 498318"/>
                <a:gd name="connsiteX31" fmla="*/ 209374 w 285415"/>
                <a:gd name="connsiteY31" fmla="*/ 349681 h 498318"/>
                <a:gd name="connsiteX32" fmla="*/ 77604 w 285415"/>
                <a:gd name="connsiteY32" fmla="*/ 349681 h 498318"/>
                <a:gd name="connsiteX33" fmla="*/ 30729 w 285415"/>
                <a:gd name="connsiteY33" fmla="*/ 231729 h 498318"/>
                <a:gd name="connsiteX34" fmla="*/ 16146 w 285415"/>
                <a:gd name="connsiteY34" fmla="*/ 209287 h 498318"/>
                <a:gd name="connsiteX35" fmla="*/ 16146 w 285415"/>
                <a:gd name="connsiteY35" fmla="*/ 208765 h 498318"/>
                <a:gd name="connsiteX36" fmla="*/ 0 w 285415"/>
                <a:gd name="connsiteY36" fmla="*/ 143004 h 498318"/>
                <a:gd name="connsiteX37" fmla="*/ 142707 w 285415"/>
                <a:gd name="connsiteY37" fmla="*/ 0 h 49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415" h="498318">
                  <a:moveTo>
                    <a:pt x="64175" y="373567"/>
                  </a:moveTo>
                  <a:cubicBezTo>
                    <a:pt x="64175" y="373567"/>
                    <a:pt x="64175" y="373567"/>
                    <a:pt x="220714" y="373567"/>
                  </a:cubicBezTo>
                  <a:cubicBezTo>
                    <a:pt x="223877" y="373567"/>
                    <a:pt x="224931" y="375655"/>
                    <a:pt x="223350" y="377743"/>
                  </a:cubicBezTo>
                  <a:cubicBezTo>
                    <a:pt x="223350" y="377743"/>
                    <a:pt x="223350" y="377743"/>
                    <a:pt x="188563" y="433072"/>
                  </a:cubicBezTo>
                  <a:cubicBezTo>
                    <a:pt x="188036" y="433594"/>
                    <a:pt x="187509" y="434638"/>
                    <a:pt x="186982" y="435160"/>
                  </a:cubicBezTo>
                  <a:cubicBezTo>
                    <a:pt x="188563" y="437247"/>
                    <a:pt x="189617" y="440379"/>
                    <a:pt x="189617" y="442989"/>
                  </a:cubicBezTo>
                  <a:cubicBezTo>
                    <a:pt x="189617" y="446121"/>
                    <a:pt x="188563" y="448731"/>
                    <a:pt x="186455" y="451341"/>
                  </a:cubicBezTo>
                  <a:cubicBezTo>
                    <a:pt x="188563" y="453429"/>
                    <a:pt x="189617" y="456038"/>
                    <a:pt x="189617" y="459170"/>
                  </a:cubicBezTo>
                  <a:cubicBezTo>
                    <a:pt x="189617" y="462824"/>
                    <a:pt x="188563" y="465434"/>
                    <a:pt x="186455" y="467522"/>
                  </a:cubicBezTo>
                  <a:cubicBezTo>
                    <a:pt x="188563" y="469610"/>
                    <a:pt x="189617" y="472742"/>
                    <a:pt x="189617" y="475873"/>
                  </a:cubicBezTo>
                  <a:cubicBezTo>
                    <a:pt x="189617" y="482659"/>
                    <a:pt x="184347" y="487879"/>
                    <a:pt x="177495" y="487879"/>
                  </a:cubicBezTo>
                  <a:cubicBezTo>
                    <a:pt x="177495" y="487879"/>
                    <a:pt x="177495" y="487879"/>
                    <a:pt x="170116" y="487879"/>
                  </a:cubicBezTo>
                  <a:cubicBezTo>
                    <a:pt x="170116" y="487879"/>
                    <a:pt x="170116" y="487879"/>
                    <a:pt x="164318" y="497274"/>
                  </a:cubicBezTo>
                  <a:cubicBezTo>
                    <a:pt x="163791" y="497796"/>
                    <a:pt x="162737" y="498318"/>
                    <a:pt x="162210" y="498318"/>
                  </a:cubicBezTo>
                  <a:cubicBezTo>
                    <a:pt x="162210" y="498318"/>
                    <a:pt x="162210" y="498318"/>
                    <a:pt x="133748" y="498318"/>
                  </a:cubicBezTo>
                  <a:cubicBezTo>
                    <a:pt x="132694" y="498318"/>
                    <a:pt x="132167" y="497796"/>
                    <a:pt x="131640" y="497274"/>
                  </a:cubicBezTo>
                  <a:cubicBezTo>
                    <a:pt x="131640" y="497274"/>
                    <a:pt x="131640" y="497274"/>
                    <a:pt x="124788" y="487879"/>
                  </a:cubicBezTo>
                  <a:cubicBezTo>
                    <a:pt x="124788" y="487879"/>
                    <a:pt x="124788" y="487879"/>
                    <a:pt x="116355" y="487879"/>
                  </a:cubicBezTo>
                  <a:cubicBezTo>
                    <a:pt x="109503" y="487879"/>
                    <a:pt x="103706" y="482659"/>
                    <a:pt x="103706" y="475873"/>
                  </a:cubicBezTo>
                  <a:cubicBezTo>
                    <a:pt x="103706" y="472742"/>
                    <a:pt x="104760" y="469610"/>
                    <a:pt x="106868" y="467522"/>
                  </a:cubicBezTo>
                  <a:cubicBezTo>
                    <a:pt x="104760" y="465434"/>
                    <a:pt x="103706" y="462824"/>
                    <a:pt x="103706" y="459170"/>
                  </a:cubicBezTo>
                  <a:cubicBezTo>
                    <a:pt x="103706" y="456038"/>
                    <a:pt x="104760" y="453429"/>
                    <a:pt x="106868" y="451341"/>
                  </a:cubicBezTo>
                  <a:cubicBezTo>
                    <a:pt x="104760" y="448731"/>
                    <a:pt x="103706" y="446121"/>
                    <a:pt x="103706" y="442989"/>
                  </a:cubicBezTo>
                  <a:cubicBezTo>
                    <a:pt x="103706" y="440901"/>
                    <a:pt x="104760" y="438291"/>
                    <a:pt x="105814" y="436204"/>
                  </a:cubicBezTo>
                  <a:cubicBezTo>
                    <a:pt x="104760" y="435682"/>
                    <a:pt x="103178" y="434638"/>
                    <a:pt x="102651" y="433594"/>
                  </a:cubicBezTo>
                  <a:cubicBezTo>
                    <a:pt x="102651" y="433594"/>
                    <a:pt x="102651" y="433594"/>
                    <a:pt x="62067" y="377743"/>
                  </a:cubicBezTo>
                  <a:cubicBezTo>
                    <a:pt x="60486" y="375655"/>
                    <a:pt x="61540" y="373567"/>
                    <a:pt x="64175" y="373567"/>
                  </a:cubicBezTo>
                  <a:close/>
                  <a:moveTo>
                    <a:pt x="142707" y="0"/>
                  </a:moveTo>
                  <a:cubicBezTo>
                    <a:pt x="221874" y="0"/>
                    <a:pt x="285415" y="64195"/>
                    <a:pt x="285415" y="143004"/>
                  </a:cubicBezTo>
                  <a:cubicBezTo>
                    <a:pt x="285415" y="167012"/>
                    <a:pt x="279686" y="189454"/>
                    <a:pt x="269269" y="209287"/>
                  </a:cubicBezTo>
                  <a:cubicBezTo>
                    <a:pt x="269269" y="209287"/>
                    <a:pt x="269269" y="209287"/>
                    <a:pt x="270832" y="208765"/>
                  </a:cubicBezTo>
                  <a:cubicBezTo>
                    <a:pt x="210936" y="297490"/>
                    <a:pt x="209374" y="341330"/>
                    <a:pt x="209374" y="349681"/>
                  </a:cubicBezTo>
                  <a:cubicBezTo>
                    <a:pt x="209374" y="349681"/>
                    <a:pt x="209374" y="349681"/>
                    <a:pt x="77604" y="349681"/>
                  </a:cubicBezTo>
                  <a:cubicBezTo>
                    <a:pt x="77604" y="342374"/>
                    <a:pt x="76041" y="305319"/>
                    <a:pt x="30729" y="231729"/>
                  </a:cubicBezTo>
                  <a:cubicBezTo>
                    <a:pt x="25521" y="224422"/>
                    <a:pt x="20312" y="217115"/>
                    <a:pt x="16146" y="209287"/>
                  </a:cubicBezTo>
                  <a:cubicBezTo>
                    <a:pt x="16146" y="209287"/>
                    <a:pt x="16146" y="208765"/>
                    <a:pt x="16146" y="208765"/>
                  </a:cubicBezTo>
                  <a:cubicBezTo>
                    <a:pt x="5729" y="189454"/>
                    <a:pt x="0" y="167012"/>
                    <a:pt x="0" y="143004"/>
                  </a:cubicBezTo>
                  <a:cubicBezTo>
                    <a:pt x="0" y="64195"/>
                    <a:pt x="64062" y="0"/>
                    <a:pt x="142707" y="0"/>
                  </a:cubicBezTo>
                  <a:close/>
                </a:path>
              </a:pathLst>
            </a:custGeom>
            <a:solidFill>
              <a:srgbClr val="F2F2F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E619C37F-E858-4CC5-82A0-1638041DC532}"/>
              </a:ext>
            </a:extLst>
          </p:cNvPr>
          <p:cNvGrpSpPr/>
          <p:nvPr/>
        </p:nvGrpSpPr>
        <p:grpSpPr>
          <a:xfrm>
            <a:off x="9677402" y="3174132"/>
            <a:ext cx="1015641" cy="438912"/>
            <a:chOff x="9620250" y="3174132"/>
            <a:chExt cx="1015641" cy="438912"/>
          </a:xfrm>
        </p:grpSpPr>
        <p:cxnSp>
          <p:nvCxnSpPr>
            <p:cNvPr id="82" name="Straight Arrow Connector 81">
              <a:extLst>
                <a:ext uri="{FF2B5EF4-FFF2-40B4-BE49-F238E27FC236}">
                  <a16:creationId xmlns:a16="http://schemas.microsoft.com/office/drawing/2014/main" id="{27D2012B-8606-4D66-B3DA-3A684703D9E8}"/>
                </a:ext>
              </a:extLst>
            </p:cNvPr>
            <p:cNvCxnSpPr>
              <a:cxnSpLocks/>
            </p:cNvCxnSpPr>
            <p:nvPr/>
          </p:nvCxnSpPr>
          <p:spPr>
            <a:xfrm>
              <a:off x="9620250" y="3394722"/>
              <a:ext cx="844211" cy="0"/>
            </a:xfrm>
            <a:prstGeom prst="straightConnector1">
              <a:avLst/>
            </a:prstGeom>
            <a:ln w="127000">
              <a:solidFill>
                <a:srgbClr val="0078D7"/>
              </a:solidFill>
              <a:headEnd w="med" len="med"/>
              <a:tailEnd type="none" w="lg" len="med"/>
            </a:ln>
          </p:spPr>
          <p:style>
            <a:lnRef idx="1">
              <a:schemeClr val="accent1"/>
            </a:lnRef>
            <a:fillRef idx="0">
              <a:schemeClr val="accent1"/>
            </a:fillRef>
            <a:effectRef idx="0">
              <a:schemeClr val="accent1"/>
            </a:effectRef>
            <a:fontRef idx="minor">
              <a:schemeClr val="tx1"/>
            </a:fontRef>
          </p:style>
        </p:cxnSp>
        <p:sp>
          <p:nvSpPr>
            <p:cNvPr id="90" name="Isosceles Triangle 89">
              <a:extLst>
                <a:ext uri="{FF2B5EF4-FFF2-40B4-BE49-F238E27FC236}">
                  <a16:creationId xmlns:a16="http://schemas.microsoft.com/office/drawing/2014/main" id="{3B7BCE02-F59B-42DE-A2B1-D6691A21B1F8}"/>
                </a:ext>
              </a:extLst>
            </p:cNvPr>
            <p:cNvSpPr/>
            <p:nvPr/>
          </p:nvSpPr>
          <p:spPr>
            <a:xfrm rot="5400000">
              <a:off x="10335088" y="3274011"/>
              <a:ext cx="346570" cy="255036"/>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16" name="Group 115">
              <a:extLst>
                <a:ext uri="{FF2B5EF4-FFF2-40B4-BE49-F238E27FC236}">
                  <a16:creationId xmlns:a16="http://schemas.microsoft.com/office/drawing/2014/main" id="{5424AD19-49D0-4BC9-8D7F-406F36F65BCA}"/>
                </a:ext>
              </a:extLst>
            </p:cNvPr>
            <p:cNvGrpSpPr/>
            <p:nvPr/>
          </p:nvGrpSpPr>
          <p:grpSpPr>
            <a:xfrm>
              <a:off x="9810561" y="3174132"/>
              <a:ext cx="438912" cy="438912"/>
              <a:chOff x="6960232" y="1770578"/>
              <a:chExt cx="438912" cy="438912"/>
            </a:xfrm>
          </p:grpSpPr>
          <p:sp>
            <p:nvSpPr>
              <p:cNvPr id="117" name="Oval 116">
                <a:extLst>
                  <a:ext uri="{FF2B5EF4-FFF2-40B4-BE49-F238E27FC236}">
                    <a16:creationId xmlns:a16="http://schemas.microsoft.com/office/drawing/2014/main" id="{53D27E24-5C2B-4A95-906E-449A0526B342}"/>
                  </a:ext>
                </a:extLst>
              </p:cNvPr>
              <p:cNvSpPr/>
              <p:nvPr/>
            </p:nvSpPr>
            <p:spPr>
              <a:xfrm>
                <a:off x="6960232" y="1770578"/>
                <a:ext cx="438912" cy="438912"/>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Freeform 85">
                <a:extLst>
                  <a:ext uri="{FF2B5EF4-FFF2-40B4-BE49-F238E27FC236}">
                    <a16:creationId xmlns:a16="http://schemas.microsoft.com/office/drawing/2014/main" id="{105C6C40-23AF-459B-83E8-7D4E661B7DA1}"/>
                  </a:ext>
                </a:extLst>
              </p:cNvPr>
              <p:cNvSpPr>
                <a:spLocks noChangeAspect="1"/>
              </p:cNvSpPr>
              <p:nvPr/>
            </p:nvSpPr>
            <p:spPr bwMode="black">
              <a:xfrm>
                <a:off x="7105706" y="1860866"/>
                <a:ext cx="147964" cy="258336"/>
              </a:xfrm>
              <a:custGeom>
                <a:avLst/>
                <a:gdLst>
                  <a:gd name="connsiteX0" fmla="*/ 64175 w 285415"/>
                  <a:gd name="connsiteY0" fmla="*/ 373567 h 498318"/>
                  <a:gd name="connsiteX1" fmla="*/ 220714 w 285415"/>
                  <a:gd name="connsiteY1" fmla="*/ 373567 h 498318"/>
                  <a:gd name="connsiteX2" fmla="*/ 223350 w 285415"/>
                  <a:gd name="connsiteY2" fmla="*/ 377743 h 498318"/>
                  <a:gd name="connsiteX3" fmla="*/ 188563 w 285415"/>
                  <a:gd name="connsiteY3" fmla="*/ 433072 h 498318"/>
                  <a:gd name="connsiteX4" fmla="*/ 186982 w 285415"/>
                  <a:gd name="connsiteY4" fmla="*/ 435160 h 498318"/>
                  <a:gd name="connsiteX5" fmla="*/ 189617 w 285415"/>
                  <a:gd name="connsiteY5" fmla="*/ 442989 h 498318"/>
                  <a:gd name="connsiteX6" fmla="*/ 186455 w 285415"/>
                  <a:gd name="connsiteY6" fmla="*/ 451341 h 498318"/>
                  <a:gd name="connsiteX7" fmla="*/ 189617 w 285415"/>
                  <a:gd name="connsiteY7" fmla="*/ 459170 h 498318"/>
                  <a:gd name="connsiteX8" fmla="*/ 186455 w 285415"/>
                  <a:gd name="connsiteY8" fmla="*/ 467522 h 498318"/>
                  <a:gd name="connsiteX9" fmla="*/ 189617 w 285415"/>
                  <a:gd name="connsiteY9" fmla="*/ 475873 h 498318"/>
                  <a:gd name="connsiteX10" fmla="*/ 177495 w 285415"/>
                  <a:gd name="connsiteY10" fmla="*/ 487879 h 498318"/>
                  <a:gd name="connsiteX11" fmla="*/ 170116 w 285415"/>
                  <a:gd name="connsiteY11" fmla="*/ 487879 h 498318"/>
                  <a:gd name="connsiteX12" fmla="*/ 164318 w 285415"/>
                  <a:gd name="connsiteY12" fmla="*/ 497274 h 498318"/>
                  <a:gd name="connsiteX13" fmla="*/ 162210 w 285415"/>
                  <a:gd name="connsiteY13" fmla="*/ 498318 h 498318"/>
                  <a:gd name="connsiteX14" fmla="*/ 133748 w 285415"/>
                  <a:gd name="connsiteY14" fmla="*/ 498318 h 498318"/>
                  <a:gd name="connsiteX15" fmla="*/ 131640 w 285415"/>
                  <a:gd name="connsiteY15" fmla="*/ 497274 h 498318"/>
                  <a:gd name="connsiteX16" fmla="*/ 124788 w 285415"/>
                  <a:gd name="connsiteY16" fmla="*/ 487879 h 498318"/>
                  <a:gd name="connsiteX17" fmla="*/ 116355 w 285415"/>
                  <a:gd name="connsiteY17" fmla="*/ 487879 h 498318"/>
                  <a:gd name="connsiteX18" fmla="*/ 103706 w 285415"/>
                  <a:gd name="connsiteY18" fmla="*/ 475873 h 498318"/>
                  <a:gd name="connsiteX19" fmla="*/ 106868 w 285415"/>
                  <a:gd name="connsiteY19" fmla="*/ 467522 h 498318"/>
                  <a:gd name="connsiteX20" fmla="*/ 103706 w 285415"/>
                  <a:gd name="connsiteY20" fmla="*/ 459170 h 498318"/>
                  <a:gd name="connsiteX21" fmla="*/ 106868 w 285415"/>
                  <a:gd name="connsiteY21" fmla="*/ 451341 h 498318"/>
                  <a:gd name="connsiteX22" fmla="*/ 103706 w 285415"/>
                  <a:gd name="connsiteY22" fmla="*/ 442989 h 498318"/>
                  <a:gd name="connsiteX23" fmla="*/ 105814 w 285415"/>
                  <a:gd name="connsiteY23" fmla="*/ 436204 h 498318"/>
                  <a:gd name="connsiteX24" fmla="*/ 102651 w 285415"/>
                  <a:gd name="connsiteY24" fmla="*/ 433594 h 498318"/>
                  <a:gd name="connsiteX25" fmla="*/ 62067 w 285415"/>
                  <a:gd name="connsiteY25" fmla="*/ 377743 h 498318"/>
                  <a:gd name="connsiteX26" fmla="*/ 64175 w 285415"/>
                  <a:gd name="connsiteY26" fmla="*/ 373567 h 498318"/>
                  <a:gd name="connsiteX27" fmla="*/ 142707 w 285415"/>
                  <a:gd name="connsiteY27" fmla="*/ 0 h 498318"/>
                  <a:gd name="connsiteX28" fmla="*/ 285415 w 285415"/>
                  <a:gd name="connsiteY28" fmla="*/ 143004 h 498318"/>
                  <a:gd name="connsiteX29" fmla="*/ 269269 w 285415"/>
                  <a:gd name="connsiteY29" fmla="*/ 209287 h 498318"/>
                  <a:gd name="connsiteX30" fmla="*/ 270832 w 285415"/>
                  <a:gd name="connsiteY30" fmla="*/ 208765 h 498318"/>
                  <a:gd name="connsiteX31" fmla="*/ 209374 w 285415"/>
                  <a:gd name="connsiteY31" fmla="*/ 349681 h 498318"/>
                  <a:gd name="connsiteX32" fmla="*/ 77604 w 285415"/>
                  <a:gd name="connsiteY32" fmla="*/ 349681 h 498318"/>
                  <a:gd name="connsiteX33" fmla="*/ 30729 w 285415"/>
                  <a:gd name="connsiteY33" fmla="*/ 231729 h 498318"/>
                  <a:gd name="connsiteX34" fmla="*/ 16146 w 285415"/>
                  <a:gd name="connsiteY34" fmla="*/ 209287 h 498318"/>
                  <a:gd name="connsiteX35" fmla="*/ 16146 w 285415"/>
                  <a:gd name="connsiteY35" fmla="*/ 208765 h 498318"/>
                  <a:gd name="connsiteX36" fmla="*/ 0 w 285415"/>
                  <a:gd name="connsiteY36" fmla="*/ 143004 h 498318"/>
                  <a:gd name="connsiteX37" fmla="*/ 142707 w 285415"/>
                  <a:gd name="connsiteY37" fmla="*/ 0 h 49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415" h="498318">
                    <a:moveTo>
                      <a:pt x="64175" y="373567"/>
                    </a:moveTo>
                    <a:cubicBezTo>
                      <a:pt x="64175" y="373567"/>
                      <a:pt x="64175" y="373567"/>
                      <a:pt x="220714" y="373567"/>
                    </a:cubicBezTo>
                    <a:cubicBezTo>
                      <a:pt x="223877" y="373567"/>
                      <a:pt x="224931" y="375655"/>
                      <a:pt x="223350" y="377743"/>
                    </a:cubicBezTo>
                    <a:cubicBezTo>
                      <a:pt x="223350" y="377743"/>
                      <a:pt x="223350" y="377743"/>
                      <a:pt x="188563" y="433072"/>
                    </a:cubicBezTo>
                    <a:cubicBezTo>
                      <a:pt x="188036" y="433594"/>
                      <a:pt x="187509" y="434638"/>
                      <a:pt x="186982" y="435160"/>
                    </a:cubicBezTo>
                    <a:cubicBezTo>
                      <a:pt x="188563" y="437247"/>
                      <a:pt x="189617" y="440379"/>
                      <a:pt x="189617" y="442989"/>
                    </a:cubicBezTo>
                    <a:cubicBezTo>
                      <a:pt x="189617" y="446121"/>
                      <a:pt x="188563" y="448731"/>
                      <a:pt x="186455" y="451341"/>
                    </a:cubicBezTo>
                    <a:cubicBezTo>
                      <a:pt x="188563" y="453429"/>
                      <a:pt x="189617" y="456038"/>
                      <a:pt x="189617" y="459170"/>
                    </a:cubicBezTo>
                    <a:cubicBezTo>
                      <a:pt x="189617" y="462824"/>
                      <a:pt x="188563" y="465434"/>
                      <a:pt x="186455" y="467522"/>
                    </a:cubicBezTo>
                    <a:cubicBezTo>
                      <a:pt x="188563" y="469610"/>
                      <a:pt x="189617" y="472742"/>
                      <a:pt x="189617" y="475873"/>
                    </a:cubicBezTo>
                    <a:cubicBezTo>
                      <a:pt x="189617" y="482659"/>
                      <a:pt x="184347" y="487879"/>
                      <a:pt x="177495" y="487879"/>
                    </a:cubicBezTo>
                    <a:cubicBezTo>
                      <a:pt x="177495" y="487879"/>
                      <a:pt x="177495" y="487879"/>
                      <a:pt x="170116" y="487879"/>
                    </a:cubicBezTo>
                    <a:cubicBezTo>
                      <a:pt x="170116" y="487879"/>
                      <a:pt x="170116" y="487879"/>
                      <a:pt x="164318" y="497274"/>
                    </a:cubicBezTo>
                    <a:cubicBezTo>
                      <a:pt x="163791" y="497796"/>
                      <a:pt x="162737" y="498318"/>
                      <a:pt x="162210" y="498318"/>
                    </a:cubicBezTo>
                    <a:cubicBezTo>
                      <a:pt x="162210" y="498318"/>
                      <a:pt x="162210" y="498318"/>
                      <a:pt x="133748" y="498318"/>
                    </a:cubicBezTo>
                    <a:cubicBezTo>
                      <a:pt x="132694" y="498318"/>
                      <a:pt x="132167" y="497796"/>
                      <a:pt x="131640" y="497274"/>
                    </a:cubicBezTo>
                    <a:cubicBezTo>
                      <a:pt x="131640" y="497274"/>
                      <a:pt x="131640" y="497274"/>
                      <a:pt x="124788" y="487879"/>
                    </a:cubicBezTo>
                    <a:cubicBezTo>
                      <a:pt x="124788" y="487879"/>
                      <a:pt x="124788" y="487879"/>
                      <a:pt x="116355" y="487879"/>
                    </a:cubicBezTo>
                    <a:cubicBezTo>
                      <a:pt x="109503" y="487879"/>
                      <a:pt x="103706" y="482659"/>
                      <a:pt x="103706" y="475873"/>
                    </a:cubicBezTo>
                    <a:cubicBezTo>
                      <a:pt x="103706" y="472742"/>
                      <a:pt x="104760" y="469610"/>
                      <a:pt x="106868" y="467522"/>
                    </a:cubicBezTo>
                    <a:cubicBezTo>
                      <a:pt x="104760" y="465434"/>
                      <a:pt x="103706" y="462824"/>
                      <a:pt x="103706" y="459170"/>
                    </a:cubicBezTo>
                    <a:cubicBezTo>
                      <a:pt x="103706" y="456038"/>
                      <a:pt x="104760" y="453429"/>
                      <a:pt x="106868" y="451341"/>
                    </a:cubicBezTo>
                    <a:cubicBezTo>
                      <a:pt x="104760" y="448731"/>
                      <a:pt x="103706" y="446121"/>
                      <a:pt x="103706" y="442989"/>
                    </a:cubicBezTo>
                    <a:cubicBezTo>
                      <a:pt x="103706" y="440901"/>
                      <a:pt x="104760" y="438291"/>
                      <a:pt x="105814" y="436204"/>
                    </a:cubicBezTo>
                    <a:cubicBezTo>
                      <a:pt x="104760" y="435682"/>
                      <a:pt x="103178" y="434638"/>
                      <a:pt x="102651" y="433594"/>
                    </a:cubicBezTo>
                    <a:cubicBezTo>
                      <a:pt x="102651" y="433594"/>
                      <a:pt x="102651" y="433594"/>
                      <a:pt x="62067" y="377743"/>
                    </a:cubicBezTo>
                    <a:cubicBezTo>
                      <a:pt x="60486" y="375655"/>
                      <a:pt x="61540" y="373567"/>
                      <a:pt x="64175" y="373567"/>
                    </a:cubicBezTo>
                    <a:close/>
                    <a:moveTo>
                      <a:pt x="142707" y="0"/>
                    </a:moveTo>
                    <a:cubicBezTo>
                      <a:pt x="221874" y="0"/>
                      <a:pt x="285415" y="64195"/>
                      <a:pt x="285415" y="143004"/>
                    </a:cubicBezTo>
                    <a:cubicBezTo>
                      <a:pt x="285415" y="167012"/>
                      <a:pt x="279686" y="189454"/>
                      <a:pt x="269269" y="209287"/>
                    </a:cubicBezTo>
                    <a:cubicBezTo>
                      <a:pt x="269269" y="209287"/>
                      <a:pt x="269269" y="209287"/>
                      <a:pt x="270832" y="208765"/>
                    </a:cubicBezTo>
                    <a:cubicBezTo>
                      <a:pt x="210936" y="297490"/>
                      <a:pt x="209374" y="341330"/>
                      <a:pt x="209374" y="349681"/>
                    </a:cubicBezTo>
                    <a:cubicBezTo>
                      <a:pt x="209374" y="349681"/>
                      <a:pt x="209374" y="349681"/>
                      <a:pt x="77604" y="349681"/>
                    </a:cubicBezTo>
                    <a:cubicBezTo>
                      <a:pt x="77604" y="342374"/>
                      <a:pt x="76041" y="305319"/>
                      <a:pt x="30729" y="231729"/>
                    </a:cubicBezTo>
                    <a:cubicBezTo>
                      <a:pt x="25521" y="224422"/>
                      <a:pt x="20312" y="217115"/>
                      <a:pt x="16146" y="209287"/>
                    </a:cubicBezTo>
                    <a:cubicBezTo>
                      <a:pt x="16146" y="209287"/>
                      <a:pt x="16146" y="208765"/>
                      <a:pt x="16146" y="208765"/>
                    </a:cubicBezTo>
                    <a:cubicBezTo>
                      <a:pt x="5729" y="189454"/>
                      <a:pt x="0" y="167012"/>
                      <a:pt x="0" y="143004"/>
                    </a:cubicBezTo>
                    <a:cubicBezTo>
                      <a:pt x="0" y="64195"/>
                      <a:pt x="64062" y="0"/>
                      <a:pt x="142707" y="0"/>
                    </a:cubicBezTo>
                    <a:close/>
                  </a:path>
                </a:pathLst>
              </a:custGeom>
              <a:solidFill>
                <a:srgbClr val="F2F2F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grpSp>
        <p:nvGrpSpPr>
          <p:cNvPr id="13" name="Group 12">
            <a:extLst>
              <a:ext uri="{FF2B5EF4-FFF2-40B4-BE49-F238E27FC236}">
                <a16:creationId xmlns:a16="http://schemas.microsoft.com/office/drawing/2014/main" id="{23AC2DD9-C778-4CFD-BDD0-6645B10026B6}"/>
              </a:ext>
            </a:extLst>
          </p:cNvPr>
          <p:cNvGrpSpPr/>
          <p:nvPr/>
        </p:nvGrpSpPr>
        <p:grpSpPr>
          <a:xfrm>
            <a:off x="5515012" y="2505931"/>
            <a:ext cx="1526645" cy="1505475"/>
            <a:chOff x="5324510" y="2505931"/>
            <a:chExt cx="1526645" cy="1505475"/>
          </a:xfrm>
        </p:grpSpPr>
        <p:grpSp>
          <p:nvGrpSpPr>
            <p:cNvPr id="8" name="Group 7">
              <a:extLst>
                <a:ext uri="{FF2B5EF4-FFF2-40B4-BE49-F238E27FC236}">
                  <a16:creationId xmlns:a16="http://schemas.microsoft.com/office/drawing/2014/main" id="{BC8151D4-18D0-4D4A-ADD9-DD588929789C}"/>
                </a:ext>
              </a:extLst>
            </p:cNvPr>
            <p:cNvGrpSpPr/>
            <p:nvPr/>
          </p:nvGrpSpPr>
          <p:grpSpPr>
            <a:xfrm>
              <a:off x="5958269" y="3214092"/>
              <a:ext cx="560476" cy="369332"/>
              <a:chOff x="5908555" y="1962111"/>
              <a:chExt cx="560476" cy="369332"/>
            </a:xfrm>
          </p:grpSpPr>
          <p:grpSp>
            <p:nvGrpSpPr>
              <p:cNvPr id="16" name="Group 15">
                <a:extLst>
                  <a:ext uri="{FF2B5EF4-FFF2-40B4-BE49-F238E27FC236}">
                    <a16:creationId xmlns:a16="http://schemas.microsoft.com/office/drawing/2014/main" id="{0DDCC492-9D13-48B4-8A92-683E67215591}"/>
                  </a:ext>
                </a:extLst>
              </p:cNvPr>
              <p:cNvGrpSpPr/>
              <p:nvPr/>
            </p:nvGrpSpPr>
            <p:grpSpPr>
              <a:xfrm>
                <a:off x="6150183" y="1981200"/>
                <a:ext cx="318848" cy="318848"/>
                <a:chOff x="6960232" y="1770578"/>
                <a:chExt cx="438912" cy="438912"/>
              </a:xfrm>
            </p:grpSpPr>
            <p:sp>
              <p:nvSpPr>
                <p:cNvPr id="81" name="Oval 80">
                  <a:extLst>
                    <a:ext uri="{FF2B5EF4-FFF2-40B4-BE49-F238E27FC236}">
                      <a16:creationId xmlns:a16="http://schemas.microsoft.com/office/drawing/2014/main" id="{9720A6E2-5EF2-4F1D-BFFF-7667FF1BE6A6}"/>
                    </a:ext>
                  </a:extLst>
                </p:cNvPr>
                <p:cNvSpPr/>
                <p:nvPr/>
              </p:nvSpPr>
              <p:spPr>
                <a:xfrm>
                  <a:off x="6960232" y="1770578"/>
                  <a:ext cx="438912" cy="438912"/>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Freeform 85">
                  <a:extLst>
                    <a:ext uri="{FF2B5EF4-FFF2-40B4-BE49-F238E27FC236}">
                      <a16:creationId xmlns:a16="http://schemas.microsoft.com/office/drawing/2014/main" id="{2462794C-8716-49E6-9CDA-B0E298DB9333}"/>
                    </a:ext>
                  </a:extLst>
                </p:cNvPr>
                <p:cNvSpPr>
                  <a:spLocks noChangeAspect="1"/>
                </p:cNvSpPr>
                <p:nvPr/>
              </p:nvSpPr>
              <p:spPr bwMode="black">
                <a:xfrm>
                  <a:off x="7105706" y="1860866"/>
                  <a:ext cx="147964" cy="258336"/>
                </a:xfrm>
                <a:custGeom>
                  <a:avLst/>
                  <a:gdLst>
                    <a:gd name="connsiteX0" fmla="*/ 64175 w 285415"/>
                    <a:gd name="connsiteY0" fmla="*/ 373567 h 498318"/>
                    <a:gd name="connsiteX1" fmla="*/ 220714 w 285415"/>
                    <a:gd name="connsiteY1" fmla="*/ 373567 h 498318"/>
                    <a:gd name="connsiteX2" fmla="*/ 223350 w 285415"/>
                    <a:gd name="connsiteY2" fmla="*/ 377743 h 498318"/>
                    <a:gd name="connsiteX3" fmla="*/ 188563 w 285415"/>
                    <a:gd name="connsiteY3" fmla="*/ 433072 h 498318"/>
                    <a:gd name="connsiteX4" fmla="*/ 186982 w 285415"/>
                    <a:gd name="connsiteY4" fmla="*/ 435160 h 498318"/>
                    <a:gd name="connsiteX5" fmla="*/ 189617 w 285415"/>
                    <a:gd name="connsiteY5" fmla="*/ 442989 h 498318"/>
                    <a:gd name="connsiteX6" fmla="*/ 186455 w 285415"/>
                    <a:gd name="connsiteY6" fmla="*/ 451341 h 498318"/>
                    <a:gd name="connsiteX7" fmla="*/ 189617 w 285415"/>
                    <a:gd name="connsiteY7" fmla="*/ 459170 h 498318"/>
                    <a:gd name="connsiteX8" fmla="*/ 186455 w 285415"/>
                    <a:gd name="connsiteY8" fmla="*/ 467522 h 498318"/>
                    <a:gd name="connsiteX9" fmla="*/ 189617 w 285415"/>
                    <a:gd name="connsiteY9" fmla="*/ 475873 h 498318"/>
                    <a:gd name="connsiteX10" fmla="*/ 177495 w 285415"/>
                    <a:gd name="connsiteY10" fmla="*/ 487879 h 498318"/>
                    <a:gd name="connsiteX11" fmla="*/ 170116 w 285415"/>
                    <a:gd name="connsiteY11" fmla="*/ 487879 h 498318"/>
                    <a:gd name="connsiteX12" fmla="*/ 164318 w 285415"/>
                    <a:gd name="connsiteY12" fmla="*/ 497274 h 498318"/>
                    <a:gd name="connsiteX13" fmla="*/ 162210 w 285415"/>
                    <a:gd name="connsiteY13" fmla="*/ 498318 h 498318"/>
                    <a:gd name="connsiteX14" fmla="*/ 133748 w 285415"/>
                    <a:gd name="connsiteY14" fmla="*/ 498318 h 498318"/>
                    <a:gd name="connsiteX15" fmla="*/ 131640 w 285415"/>
                    <a:gd name="connsiteY15" fmla="*/ 497274 h 498318"/>
                    <a:gd name="connsiteX16" fmla="*/ 124788 w 285415"/>
                    <a:gd name="connsiteY16" fmla="*/ 487879 h 498318"/>
                    <a:gd name="connsiteX17" fmla="*/ 116355 w 285415"/>
                    <a:gd name="connsiteY17" fmla="*/ 487879 h 498318"/>
                    <a:gd name="connsiteX18" fmla="*/ 103706 w 285415"/>
                    <a:gd name="connsiteY18" fmla="*/ 475873 h 498318"/>
                    <a:gd name="connsiteX19" fmla="*/ 106868 w 285415"/>
                    <a:gd name="connsiteY19" fmla="*/ 467522 h 498318"/>
                    <a:gd name="connsiteX20" fmla="*/ 103706 w 285415"/>
                    <a:gd name="connsiteY20" fmla="*/ 459170 h 498318"/>
                    <a:gd name="connsiteX21" fmla="*/ 106868 w 285415"/>
                    <a:gd name="connsiteY21" fmla="*/ 451341 h 498318"/>
                    <a:gd name="connsiteX22" fmla="*/ 103706 w 285415"/>
                    <a:gd name="connsiteY22" fmla="*/ 442989 h 498318"/>
                    <a:gd name="connsiteX23" fmla="*/ 105814 w 285415"/>
                    <a:gd name="connsiteY23" fmla="*/ 436204 h 498318"/>
                    <a:gd name="connsiteX24" fmla="*/ 102651 w 285415"/>
                    <a:gd name="connsiteY24" fmla="*/ 433594 h 498318"/>
                    <a:gd name="connsiteX25" fmla="*/ 62067 w 285415"/>
                    <a:gd name="connsiteY25" fmla="*/ 377743 h 498318"/>
                    <a:gd name="connsiteX26" fmla="*/ 64175 w 285415"/>
                    <a:gd name="connsiteY26" fmla="*/ 373567 h 498318"/>
                    <a:gd name="connsiteX27" fmla="*/ 142707 w 285415"/>
                    <a:gd name="connsiteY27" fmla="*/ 0 h 498318"/>
                    <a:gd name="connsiteX28" fmla="*/ 285415 w 285415"/>
                    <a:gd name="connsiteY28" fmla="*/ 143004 h 498318"/>
                    <a:gd name="connsiteX29" fmla="*/ 269269 w 285415"/>
                    <a:gd name="connsiteY29" fmla="*/ 209287 h 498318"/>
                    <a:gd name="connsiteX30" fmla="*/ 270832 w 285415"/>
                    <a:gd name="connsiteY30" fmla="*/ 208765 h 498318"/>
                    <a:gd name="connsiteX31" fmla="*/ 209374 w 285415"/>
                    <a:gd name="connsiteY31" fmla="*/ 349681 h 498318"/>
                    <a:gd name="connsiteX32" fmla="*/ 77604 w 285415"/>
                    <a:gd name="connsiteY32" fmla="*/ 349681 h 498318"/>
                    <a:gd name="connsiteX33" fmla="*/ 30729 w 285415"/>
                    <a:gd name="connsiteY33" fmla="*/ 231729 h 498318"/>
                    <a:gd name="connsiteX34" fmla="*/ 16146 w 285415"/>
                    <a:gd name="connsiteY34" fmla="*/ 209287 h 498318"/>
                    <a:gd name="connsiteX35" fmla="*/ 16146 w 285415"/>
                    <a:gd name="connsiteY35" fmla="*/ 208765 h 498318"/>
                    <a:gd name="connsiteX36" fmla="*/ 0 w 285415"/>
                    <a:gd name="connsiteY36" fmla="*/ 143004 h 498318"/>
                    <a:gd name="connsiteX37" fmla="*/ 142707 w 285415"/>
                    <a:gd name="connsiteY37" fmla="*/ 0 h 49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415" h="498318">
                      <a:moveTo>
                        <a:pt x="64175" y="373567"/>
                      </a:moveTo>
                      <a:cubicBezTo>
                        <a:pt x="64175" y="373567"/>
                        <a:pt x="64175" y="373567"/>
                        <a:pt x="220714" y="373567"/>
                      </a:cubicBezTo>
                      <a:cubicBezTo>
                        <a:pt x="223877" y="373567"/>
                        <a:pt x="224931" y="375655"/>
                        <a:pt x="223350" y="377743"/>
                      </a:cubicBezTo>
                      <a:cubicBezTo>
                        <a:pt x="223350" y="377743"/>
                        <a:pt x="223350" y="377743"/>
                        <a:pt x="188563" y="433072"/>
                      </a:cubicBezTo>
                      <a:cubicBezTo>
                        <a:pt x="188036" y="433594"/>
                        <a:pt x="187509" y="434638"/>
                        <a:pt x="186982" y="435160"/>
                      </a:cubicBezTo>
                      <a:cubicBezTo>
                        <a:pt x="188563" y="437247"/>
                        <a:pt x="189617" y="440379"/>
                        <a:pt x="189617" y="442989"/>
                      </a:cubicBezTo>
                      <a:cubicBezTo>
                        <a:pt x="189617" y="446121"/>
                        <a:pt x="188563" y="448731"/>
                        <a:pt x="186455" y="451341"/>
                      </a:cubicBezTo>
                      <a:cubicBezTo>
                        <a:pt x="188563" y="453429"/>
                        <a:pt x="189617" y="456038"/>
                        <a:pt x="189617" y="459170"/>
                      </a:cubicBezTo>
                      <a:cubicBezTo>
                        <a:pt x="189617" y="462824"/>
                        <a:pt x="188563" y="465434"/>
                        <a:pt x="186455" y="467522"/>
                      </a:cubicBezTo>
                      <a:cubicBezTo>
                        <a:pt x="188563" y="469610"/>
                        <a:pt x="189617" y="472742"/>
                        <a:pt x="189617" y="475873"/>
                      </a:cubicBezTo>
                      <a:cubicBezTo>
                        <a:pt x="189617" y="482659"/>
                        <a:pt x="184347" y="487879"/>
                        <a:pt x="177495" y="487879"/>
                      </a:cubicBezTo>
                      <a:cubicBezTo>
                        <a:pt x="177495" y="487879"/>
                        <a:pt x="177495" y="487879"/>
                        <a:pt x="170116" y="487879"/>
                      </a:cubicBezTo>
                      <a:cubicBezTo>
                        <a:pt x="170116" y="487879"/>
                        <a:pt x="170116" y="487879"/>
                        <a:pt x="164318" y="497274"/>
                      </a:cubicBezTo>
                      <a:cubicBezTo>
                        <a:pt x="163791" y="497796"/>
                        <a:pt x="162737" y="498318"/>
                        <a:pt x="162210" y="498318"/>
                      </a:cubicBezTo>
                      <a:cubicBezTo>
                        <a:pt x="162210" y="498318"/>
                        <a:pt x="162210" y="498318"/>
                        <a:pt x="133748" y="498318"/>
                      </a:cubicBezTo>
                      <a:cubicBezTo>
                        <a:pt x="132694" y="498318"/>
                        <a:pt x="132167" y="497796"/>
                        <a:pt x="131640" y="497274"/>
                      </a:cubicBezTo>
                      <a:cubicBezTo>
                        <a:pt x="131640" y="497274"/>
                        <a:pt x="131640" y="497274"/>
                        <a:pt x="124788" y="487879"/>
                      </a:cubicBezTo>
                      <a:cubicBezTo>
                        <a:pt x="124788" y="487879"/>
                        <a:pt x="124788" y="487879"/>
                        <a:pt x="116355" y="487879"/>
                      </a:cubicBezTo>
                      <a:cubicBezTo>
                        <a:pt x="109503" y="487879"/>
                        <a:pt x="103706" y="482659"/>
                        <a:pt x="103706" y="475873"/>
                      </a:cubicBezTo>
                      <a:cubicBezTo>
                        <a:pt x="103706" y="472742"/>
                        <a:pt x="104760" y="469610"/>
                        <a:pt x="106868" y="467522"/>
                      </a:cubicBezTo>
                      <a:cubicBezTo>
                        <a:pt x="104760" y="465434"/>
                        <a:pt x="103706" y="462824"/>
                        <a:pt x="103706" y="459170"/>
                      </a:cubicBezTo>
                      <a:cubicBezTo>
                        <a:pt x="103706" y="456038"/>
                        <a:pt x="104760" y="453429"/>
                        <a:pt x="106868" y="451341"/>
                      </a:cubicBezTo>
                      <a:cubicBezTo>
                        <a:pt x="104760" y="448731"/>
                        <a:pt x="103706" y="446121"/>
                        <a:pt x="103706" y="442989"/>
                      </a:cubicBezTo>
                      <a:cubicBezTo>
                        <a:pt x="103706" y="440901"/>
                        <a:pt x="104760" y="438291"/>
                        <a:pt x="105814" y="436204"/>
                      </a:cubicBezTo>
                      <a:cubicBezTo>
                        <a:pt x="104760" y="435682"/>
                        <a:pt x="103178" y="434638"/>
                        <a:pt x="102651" y="433594"/>
                      </a:cubicBezTo>
                      <a:cubicBezTo>
                        <a:pt x="102651" y="433594"/>
                        <a:pt x="102651" y="433594"/>
                        <a:pt x="62067" y="377743"/>
                      </a:cubicBezTo>
                      <a:cubicBezTo>
                        <a:pt x="60486" y="375655"/>
                        <a:pt x="61540" y="373567"/>
                        <a:pt x="64175" y="373567"/>
                      </a:cubicBezTo>
                      <a:close/>
                      <a:moveTo>
                        <a:pt x="142707" y="0"/>
                      </a:moveTo>
                      <a:cubicBezTo>
                        <a:pt x="221874" y="0"/>
                        <a:pt x="285415" y="64195"/>
                        <a:pt x="285415" y="143004"/>
                      </a:cubicBezTo>
                      <a:cubicBezTo>
                        <a:pt x="285415" y="167012"/>
                        <a:pt x="279686" y="189454"/>
                        <a:pt x="269269" y="209287"/>
                      </a:cubicBezTo>
                      <a:cubicBezTo>
                        <a:pt x="269269" y="209287"/>
                        <a:pt x="269269" y="209287"/>
                        <a:pt x="270832" y="208765"/>
                      </a:cubicBezTo>
                      <a:cubicBezTo>
                        <a:pt x="210936" y="297490"/>
                        <a:pt x="209374" y="341330"/>
                        <a:pt x="209374" y="349681"/>
                      </a:cubicBezTo>
                      <a:cubicBezTo>
                        <a:pt x="209374" y="349681"/>
                        <a:pt x="209374" y="349681"/>
                        <a:pt x="77604" y="349681"/>
                      </a:cubicBezTo>
                      <a:cubicBezTo>
                        <a:pt x="77604" y="342374"/>
                        <a:pt x="76041" y="305319"/>
                        <a:pt x="30729" y="231729"/>
                      </a:cubicBezTo>
                      <a:cubicBezTo>
                        <a:pt x="25521" y="224422"/>
                        <a:pt x="20312" y="217115"/>
                        <a:pt x="16146" y="209287"/>
                      </a:cubicBezTo>
                      <a:cubicBezTo>
                        <a:pt x="16146" y="209287"/>
                        <a:pt x="16146" y="208765"/>
                        <a:pt x="16146" y="208765"/>
                      </a:cubicBezTo>
                      <a:cubicBezTo>
                        <a:pt x="5729" y="189454"/>
                        <a:pt x="0" y="167012"/>
                        <a:pt x="0" y="143004"/>
                      </a:cubicBezTo>
                      <a:cubicBezTo>
                        <a:pt x="0" y="64195"/>
                        <a:pt x="64062" y="0"/>
                        <a:pt x="142707" y="0"/>
                      </a:cubicBezTo>
                      <a:close/>
                    </a:path>
                  </a:pathLst>
                </a:custGeom>
                <a:solidFill>
                  <a:srgbClr val="F2F2F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108" name="Oval 107">
                <a:extLst>
                  <a:ext uri="{FF2B5EF4-FFF2-40B4-BE49-F238E27FC236}">
                    <a16:creationId xmlns:a16="http://schemas.microsoft.com/office/drawing/2014/main" id="{BBA027DB-387F-4586-9889-61B01D8AD680}"/>
                  </a:ext>
                </a:extLst>
              </p:cNvPr>
              <p:cNvSpPr/>
              <p:nvPr/>
            </p:nvSpPr>
            <p:spPr>
              <a:xfrm>
                <a:off x="5908555" y="1992076"/>
                <a:ext cx="320164" cy="320164"/>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TextBox 108">
                <a:extLst>
                  <a:ext uri="{FF2B5EF4-FFF2-40B4-BE49-F238E27FC236}">
                    <a16:creationId xmlns:a16="http://schemas.microsoft.com/office/drawing/2014/main" id="{65894ABF-88C8-476B-8A21-2E65F26F73C7}"/>
                  </a:ext>
                </a:extLst>
              </p:cNvPr>
              <p:cNvSpPr txBox="1"/>
              <p:nvPr/>
            </p:nvSpPr>
            <p:spPr>
              <a:xfrm>
                <a:off x="5936608" y="1962111"/>
                <a:ext cx="264059" cy="369332"/>
              </a:xfrm>
              <a:prstGeom prst="rect">
                <a:avLst/>
              </a:prstGeom>
              <a:noFill/>
            </p:spPr>
            <p:txBody>
              <a:bodyPr wrap="square" rtlCol="0">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2F2F2"/>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39" name="Group 38">
              <a:extLst>
                <a:ext uri="{FF2B5EF4-FFF2-40B4-BE49-F238E27FC236}">
                  <a16:creationId xmlns:a16="http://schemas.microsoft.com/office/drawing/2014/main" id="{D32B0AFD-D533-41FE-869C-F931D6048B7C}"/>
                </a:ext>
              </a:extLst>
            </p:cNvPr>
            <p:cNvGrpSpPr/>
            <p:nvPr/>
          </p:nvGrpSpPr>
          <p:grpSpPr>
            <a:xfrm>
              <a:off x="5859336" y="3018536"/>
              <a:ext cx="758342" cy="760444"/>
              <a:chOff x="7178488" y="2597152"/>
              <a:chExt cx="679453" cy="625663"/>
            </a:xfrm>
          </p:grpSpPr>
          <p:cxnSp>
            <p:nvCxnSpPr>
              <p:cNvPr id="38" name="Connector: Elbow 37">
                <a:extLst>
                  <a:ext uri="{FF2B5EF4-FFF2-40B4-BE49-F238E27FC236}">
                    <a16:creationId xmlns:a16="http://schemas.microsoft.com/office/drawing/2014/main" id="{72308AC4-A0F9-4CC3-A1A6-39236938D6BB}"/>
                  </a:ext>
                </a:extLst>
              </p:cNvPr>
              <p:cNvCxnSpPr>
                <a:cxnSpLocks/>
              </p:cNvCxnSpPr>
              <p:nvPr/>
            </p:nvCxnSpPr>
            <p:spPr>
              <a:xfrm rot="16200000" flipH="1">
                <a:off x="7176621" y="2773457"/>
                <a:ext cx="451225" cy="447491"/>
              </a:xfrm>
              <a:prstGeom prst="bentConnector2">
                <a:avLst/>
              </a:prstGeom>
              <a:ln w="57150">
                <a:solidFill>
                  <a:srgbClr val="A8A9AD"/>
                </a:solidFill>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10B4BA95-C0FC-4D9C-850D-7A27B7675383}"/>
                  </a:ext>
                </a:extLst>
              </p:cNvPr>
              <p:cNvCxnSpPr>
                <a:cxnSpLocks/>
              </p:cNvCxnSpPr>
              <p:nvPr/>
            </p:nvCxnSpPr>
            <p:spPr>
              <a:xfrm>
                <a:off x="7406716" y="2597152"/>
                <a:ext cx="451225" cy="447491"/>
              </a:xfrm>
              <a:prstGeom prst="bentConnector2">
                <a:avLst/>
              </a:prstGeom>
              <a:ln w="57150">
                <a:solidFill>
                  <a:srgbClr val="A8A9AD"/>
                </a:solidFill>
              </a:ln>
            </p:spPr>
            <p:style>
              <a:lnRef idx="1">
                <a:schemeClr val="accent1"/>
              </a:lnRef>
              <a:fillRef idx="0">
                <a:schemeClr val="accent1"/>
              </a:fillRef>
              <a:effectRef idx="0">
                <a:schemeClr val="accent1"/>
              </a:effectRef>
              <a:fontRef idx="minor">
                <a:schemeClr val="tx1"/>
              </a:fontRef>
            </p:style>
          </p:cxnSp>
        </p:grpSp>
        <p:sp>
          <p:nvSpPr>
            <p:cNvPr id="59" name="Rectangle: Rounded Corners 58">
              <a:extLst>
                <a:ext uri="{FF2B5EF4-FFF2-40B4-BE49-F238E27FC236}">
                  <a16:creationId xmlns:a16="http://schemas.microsoft.com/office/drawing/2014/main" id="{DC1E9072-F052-48AD-8CA9-2D37849C613A}"/>
                </a:ext>
              </a:extLst>
            </p:cNvPr>
            <p:cNvSpPr/>
            <p:nvPr/>
          </p:nvSpPr>
          <p:spPr>
            <a:xfrm>
              <a:off x="5625859" y="2786110"/>
              <a:ext cx="1225296" cy="1225296"/>
            </a:xfrm>
            <a:prstGeom prst="roundRect">
              <a:avLst/>
            </a:prstGeom>
            <a:noFill/>
            <a:ln w="12700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60" name="Group 59">
              <a:extLst>
                <a:ext uri="{FF2B5EF4-FFF2-40B4-BE49-F238E27FC236}">
                  <a16:creationId xmlns:a16="http://schemas.microsoft.com/office/drawing/2014/main" id="{B6CD33A5-E9B3-49E7-9B63-5478DA14F3B5}"/>
                </a:ext>
              </a:extLst>
            </p:cNvPr>
            <p:cNvGrpSpPr/>
            <p:nvPr/>
          </p:nvGrpSpPr>
          <p:grpSpPr>
            <a:xfrm>
              <a:off x="5324510" y="2505931"/>
              <a:ext cx="591862" cy="587828"/>
              <a:chOff x="10257340" y="1680054"/>
              <a:chExt cx="394878" cy="392187"/>
            </a:xfrm>
          </p:grpSpPr>
          <p:sp>
            <p:nvSpPr>
              <p:cNvPr id="61" name="Rectangle 60">
                <a:extLst>
                  <a:ext uri="{FF2B5EF4-FFF2-40B4-BE49-F238E27FC236}">
                    <a16:creationId xmlns:a16="http://schemas.microsoft.com/office/drawing/2014/main" id="{D5A3E11F-A0B1-4DC9-A636-DB5FA54901B1}"/>
                  </a:ext>
                </a:extLst>
              </p:cNvPr>
              <p:cNvSpPr/>
              <p:nvPr/>
            </p:nvSpPr>
            <p:spPr>
              <a:xfrm>
                <a:off x="10257340" y="1680054"/>
                <a:ext cx="394878" cy="39218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2" name="Picture 61" descr="Image result for azure functions logo png">
                <a:extLst>
                  <a:ext uri="{FF2B5EF4-FFF2-40B4-BE49-F238E27FC236}">
                    <a16:creationId xmlns:a16="http://schemas.microsoft.com/office/drawing/2014/main" id="{188A6A26-860B-4FB2-AE6B-9DD8CC37BE4C}"/>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72" name="Group 71">
            <a:extLst>
              <a:ext uri="{FF2B5EF4-FFF2-40B4-BE49-F238E27FC236}">
                <a16:creationId xmlns:a16="http://schemas.microsoft.com/office/drawing/2014/main" id="{F4EF25E3-48A4-4CB6-96B7-DA41B61D0AD6}"/>
              </a:ext>
            </a:extLst>
          </p:cNvPr>
          <p:cNvGrpSpPr/>
          <p:nvPr/>
        </p:nvGrpSpPr>
        <p:grpSpPr>
          <a:xfrm>
            <a:off x="7181852" y="3174132"/>
            <a:ext cx="1015641" cy="438912"/>
            <a:chOff x="9620250" y="3174132"/>
            <a:chExt cx="1015641" cy="438912"/>
          </a:xfrm>
        </p:grpSpPr>
        <p:cxnSp>
          <p:nvCxnSpPr>
            <p:cNvPr id="73" name="Straight Arrow Connector 72">
              <a:extLst>
                <a:ext uri="{FF2B5EF4-FFF2-40B4-BE49-F238E27FC236}">
                  <a16:creationId xmlns:a16="http://schemas.microsoft.com/office/drawing/2014/main" id="{EDB58861-F96B-4F2F-8DFD-6DC8DE6EE080}"/>
                </a:ext>
              </a:extLst>
            </p:cNvPr>
            <p:cNvCxnSpPr>
              <a:cxnSpLocks/>
            </p:cNvCxnSpPr>
            <p:nvPr/>
          </p:nvCxnSpPr>
          <p:spPr>
            <a:xfrm>
              <a:off x="9620250" y="3394722"/>
              <a:ext cx="844211" cy="0"/>
            </a:xfrm>
            <a:prstGeom prst="straightConnector1">
              <a:avLst/>
            </a:prstGeom>
            <a:ln w="127000">
              <a:solidFill>
                <a:srgbClr val="0078D7"/>
              </a:solidFill>
              <a:headEnd w="med" len="med"/>
              <a:tailEnd type="none" w="lg" len="med"/>
            </a:ln>
          </p:spPr>
          <p:style>
            <a:lnRef idx="1">
              <a:schemeClr val="accent1"/>
            </a:lnRef>
            <a:fillRef idx="0">
              <a:schemeClr val="accent1"/>
            </a:fillRef>
            <a:effectRef idx="0">
              <a:schemeClr val="accent1"/>
            </a:effectRef>
            <a:fontRef idx="minor">
              <a:schemeClr val="tx1"/>
            </a:fontRef>
          </p:style>
        </p:cxnSp>
        <p:sp>
          <p:nvSpPr>
            <p:cNvPr id="77" name="Isosceles Triangle 76">
              <a:extLst>
                <a:ext uri="{FF2B5EF4-FFF2-40B4-BE49-F238E27FC236}">
                  <a16:creationId xmlns:a16="http://schemas.microsoft.com/office/drawing/2014/main" id="{01B2DEF7-8D43-4D44-BB6E-8EBD0858B932}"/>
                </a:ext>
              </a:extLst>
            </p:cNvPr>
            <p:cNvSpPr/>
            <p:nvPr/>
          </p:nvSpPr>
          <p:spPr>
            <a:xfrm rot="5400000">
              <a:off x="10335088" y="3274011"/>
              <a:ext cx="346570" cy="255036"/>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8" name="Group 77">
              <a:extLst>
                <a:ext uri="{FF2B5EF4-FFF2-40B4-BE49-F238E27FC236}">
                  <a16:creationId xmlns:a16="http://schemas.microsoft.com/office/drawing/2014/main" id="{7508B47A-1293-4966-B421-EB377C9EF36C}"/>
                </a:ext>
              </a:extLst>
            </p:cNvPr>
            <p:cNvGrpSpPr/>
            <p:nvPr/>
          </p:nvGrpSpPr>
          <p:grpSpPr>
            <a:xfrm>
              <a:off x="9810561" y="3174132"/>
              <a:ext cx="438912" cy="438912"/>
              <a:chOff x="6960232" y="1770578"/>
              <a:chExt cx="438912" cy="438912"/>
            </a:xfrm>
          </p:grpSpPr>
          <p:sp>
            <p:nvSpPr>
              <p:cNvPr id="79" name="Oval 78">
                <a:extLst>
                  <a:ext uri="{FF2B5EF4-FFF2-40B4-BE49-F238E27FC236}">
                    <a16:creationId xmlns:a16="http://schemas.microsoft.com/office/drawing/2014/main" id="{E923A4A8-17B6-4CDE-B79D-D1573500060C}"/>
                  </a:ext>
                </a:extLst>
              </p:cNvPr>
              <p:cNvSpPr/>
              <p:nvPr/>
            </p:nvSpPr>
            <p:spPr>
              <a:xfrm>
                <a:off x="6960232" y="1770578"/>
                <a:ext cx="438912" cy="438912"/>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Freeform 85">
                <a:extLst>
                  <a:ext uri="{FF2B5EF4-FFF2-40B4-BE49-F238E27FC236}">
                    <a16:creationId xmlns:a16="http://schemas.microsoft.com/office/drawing/2014/main" id="{ACA8425D-C7D8-430E-95C6-71CECC268694}"/>
                  </a:ext>
                </a:extLst>
              </p:cNvPr>
              <p:cNvSpPr>
                <a:spLocks noChangeAspect="1"/>
              </p:cNvSpPr>
              <p:nvPr/>
            </p:nvSpPr>
            <p:spPr bwMode="black">
              <a:xfrm>
                <a:off x="7105706" y="1860866"/>
                <a:ext cx="147964" cy="258336"/>
              </a:xfrm>
              <a:custGeom>
                <a:avLst/>
                <a:gdLst>
                  <a:gd name="connsiteX0" fmla="*/ 64175 w 285415"/>
                  <a:gd name="connsiteY0" fmla="*/ 373567 h 498318"/>
                  <a:gd name="connsiteX1" fmla="*/ 220714 w 285415"/>
                  <a:gd name="connsiteY1" fmla="*/ 373567 h 498318"/>
                  <a:gd name="connsiteX2" fmla="*/ 223350 w 285415"/>
                  <a:gd name="connsiteY2" fmla="*/ 377743 h 498318"/>
                  <a:gd name="connsiteX3" fmla="*/ 188563 w 285415"/>
                  <a:gd name="connsiteY3" fmla="*/ 433072 h 498318"/>
                  <a:gd name="connsiteX4" fmla="*/ 186982 w 285415"/>
                  <a:gd name="connsiteY4" fmla="*/ 435160 h 498318"/>
                  <a:gd name="connsiteX5" fmla="*/ 189617 w 285415"/>
                  <a:gd name="connsiteY5" fmla="*/ 442989 h 498318"/>
                  <a:gd name="connsiteX6" fmla="*/ 186455 w 285415"/>
                  <a:gd name="connsiteY6" fmla="*/ 451341 h 498318"/>
                  <a:gd name="connsiteX7" fmla="*/ 189617 w 285415"/>
                  <a:gd name="connsiteY7" fmla="*/ 459170 h 498318"/>
                  <a:gd name="connsiteX8" fmla="*/ 186455 w 285415"/>
                  <a:gd name="connsiteY8" fmla="*/ 467522 h 498318"/>
                  <a:gd name="connsiteX9" fmla="*/ 189617 w 285415"/>
                  <a:gd name="connsiteY9" fmla="*/ 475873 h 498318"/>
                  <a:gd name="connsiteX10" fmla="*/ 177495 w 285415"/>
                  <a:gd name="connsiteY10" fmla="*/ 487879 h 498318"/>
                  <a:gd name="connsiteX11" fmla="*/ 170116 w 285415"/>
                  <a:gd name="connsiteY11" fmla="*/ 487879 h 498318"/>
                  <a:gd name="connsiteX12" fmla="*/ 164318 w 285415"/>
                  <a:gd name="connsiteY12" fmla="*/ 497274 h 498318"/>
                  <a:gd name="connsiteX13" fmla="*/ 162210 w 285415"/>
                  <a:gd name="connsiteY13" fmla="*/ 498318 h 498318"/>
                  <a:gd name="connsiteX14" fmla="*/ 133748 w 285415"/>
                  <a:gd name="connsiteY14" fmla="*/ 498318 h 498318"/>
                  <a:gd name="connsiteX15" fmla="*/ 131640 w 285415"/>
                  <a:gd name="connsiteY15" fmla="*/ 497274 h 498318"/>
                  <a:gd name="connsiteX16" fmla="*/ 124788 w 285415"/>
                  <a:gd name="connsiteY16" fmla="*/ 487879 h 498318"/>
                  <a:gd name="connsiteX17" fmla="*/ 116355 w 285415"/>
                  <a:gd name="connsiteY17" fmla="*/ 487879 h 498318"/>
                  <a:gd name="connsiteX18" fmla="*/ 103706 w 285415"/>
                  <a:gd name="connsiteY18" fmla="*/ 475873 h 498318"/>
                  <a:gd name="connsiteX19" fmla="*/ 106868 w 285415"/>
                  <a:gd name="connsiteY19" fmla="*/ 467522 h 498318"/>
                  <a:gd name="connsiteX20" fmla="*/ 103706 w 285415"/>
                  <a:gd name="connsiteY20" fmla="*/ 459170 h 498318"/>
                  <a:gd name="connsiteX21" fmla="*/ 106868 w 285415"/>
                  <a:gd name="connsiteY21" fmla="*/ 451341 h 498318"/>
                  <a:gd name="connsiteX22" fmla="*/ 103706 w 285415"/>
                  <a:gd name="connsiteY22" fmla="*/ 442989 h 498318"/>
                  <a:gd name="connsiteX23" fmla="*/ 105814 w 285415"/>
                  <a:gd name="connsiteY23" fmla="*/ 436204 h 498318"/>
                  <a:gd name="connsiteX24" fmla="*/ 102651 w 285415"/>
                  <a:gd name="connsiteY24" fmla="*/ 433594 h 498318"/>
                  <a:gd name="connsiteX25" fmla="*/ 62067 w 285415"/>
                  <a:gd name="connsiteY25" fmla="*/ 377743 h 498318"/>
                  <a:gd name="connsiteX26" fmla="*/ 64175 w 285415"/>
                  <a:gd name="connsiteY26" fmla="*/ 373567 h 498318"/>
                  <a:gd name="connsiteX27" fmla="*/ 142707 w 285415"/>
                  <a:gd name="connsiteY27" fmla="*/ 0 h 498318"/>
                  <a:gd name="connsiteX28" fmla="*/ 285415 w 285415"/>
                  <a:gd name="connsiteY28" fmla="*/ 143004 h 498318"/>
                  <a:gd name="connsiteX29" fmla="*/ 269269 w 285415"/>
                  <a:gd name="connsiteY29" fmla="*/ 209287 h 498318"/>
                  <a:gd name="connsiteX30" fmla="*/ 270832 w 285415"/>
                  <a:gd name="connsiteY30" fmla="*/ 208765 h 498318"/>
                  <a:gd name="connsiteX31" fmla="*/ 209374 w 285415"/>
                  <a:gd name="connsiteY31" fmla="*/ 349681 h 498318"/>
                  <a:gd name="connsiteX32" fmla="*/ 77604 w 285415"/>
                  <a:gd name="connsiteY32" fmla="*/ 349681 h 498318"/>
                  <a:gd name="connsiteX33" fmla="*/ 30729 w 285415"/>
                  <a:gd name="connsiteY33" fmla="*/ 231729 h 498318"/>
                  <a:gd name="connsiteX34" fmla="*/ 16146 w 285415"/>
                  <a:gd name="connsiteY34" fmla="*/ 209287 h 498318"/>
                  <a:gd name="connsiteX35" fmla="*/ 16146 w 285415"/>
                  <a:gd name="connsiteY35" fmla="*/ 208765 h 498318"/>
                  <a:gd name="connsiteX36" fmla="*/ 0 w 285415"/>
                  <a:gd name="connsiteY36" fmla="*/ 143004 h 498318"/>
                  <a:gd name="connsiteX37" fmla="*/ 142707 w 285415"/>
                  <a:gd name="connsiteY37" fmla="*/ 0 h 49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415" h="498318">
                    <a:moveTo>
                      <a:pt x="64175" y="373567"/>
                    </a:moveTo>
                    <a:cubicBezTo>
                      <a:pt x="64175" y="373567"/>
                      <a:pt x="64175" y="373567"/>
                      <a:pt x="220714" y="373567"/>
                    </a:cubicBezTo>
                    <a:cubicBezTo>
                      <a:pt x="223877" y="373567"/>
                      <a:pt x="224931" y="375655"/>
                      <a:pt x="223350" y="377743"/>
                    </a:cubicBezTo>
                    <a:cubicBezTo>
                      <a:pt x="223350" y="377743"/>
                      <a:pt x="223350" y="377743"/>
                      <a:pt x="188563" y="433072"/>
                    </a:cubicBezTo>
                    <a:cubicBezTo>
                      <a:pt x="188036" y="433594"/>
                      <a:pt x="187509" y="434638"/>
                      <a:pt x="186982" y="435160"/>
                    </a:cubicBezTo>
                    <a:cubicBezTo>
                      <a:pt x="188563" y="437247"/>
                      <a:pt x="189617" y="440379"/>
                      <a:pt x="189617" y="442989"/>
                    </a:cubicBezTo>
                    <a:cubicBezTo>
                      <a:pt x="189617" y="446121"/>
                      <a:pt x="188563" y="448731"/>
                      <a:pt x="186455" y="451341"/>
                    </a:cubicBezTo>
                    <a:cubicBezTo>
                      <a:pt x="188563" y="453429"/>
                      <a:pt x="189617" y="456038"/>
                      <a:pt x="189617" y="459170"/>
                    </a:cubicBezTo>
                    <a:cubicBezTo>
                      <a:pt x="189617" y="462824"/>
                      <a:pt x="188563" y="465434"/>
                      <a:pt x="186455" y="467522"/>
                    </a:cubicBezTo>
                    <a:cubicBezTo>
                      <a:pt x="188563" y="469610"/>
                      <a:pt x="189617" y="472742"/>
                      <a:pt x="189617" y="475873"/>
                    </a:cubicBezTo>
                    <a:cubicBezTo>
                      <a:pt x="189617" y="482659"/>
                      <a:pt x="184347" y="487879"/>
                      <a:pt x="177495" y="487879"/>
                    </a:cubicBezTo>
                    <a:cubicBezTo>
                      <a:pt x="177495" y="487879"/>
                      <a:pt x="177495" y="487879"/>
                      <a:pt x="170116" y="487879"/>
                    </a:cubicBezTo>
                    <a:cubicBezTo>
                      <a:pt x="170116" y="487879"/>
                      <a:pt x="170116" y="487879"/>
                      <a:pt x="164318" y="497274"/>
                    </a:cubicBezTo>
                    <a:cubicBezTo>
                      <a:pt x="163791" y="497796"/>
                      <a:pt x="162737" y="498318"/>
                      <a:pt x="162210" y="498318"/>
                    </a:cubicBezTo>
                    <a:cubicBezTo>
                      <a:pt x="162210" y="498318"/>
                      <a:pt x="162210" y="498318"/>
                      <a:pt x="133748" y="498318"/>
                    </a:cubicBezTo>
                    <a:cubicBezTo>
                      <a:pt x="132694" y="498318"/>
                      <a:pt x="132167" y="497796"/>
                      <a:pt x="131640" y="497274"/>
                    </a:cubicBezTo>
                    <a:cubicBezTo>
                      <a:pt x="131640" y="497274"/>
                      <a:pt x="131640" y="497274"/>
                      <a:pt x="124788" y="487879"/>
                    </a:cubicBezTo>
                    <a:cubicBezTo>
                      <a:pt x="124788" y="487879"/>
                      <a:pt x="124788" y="487879"/>
                      <a:pt x="116355" y="487879"/>
                    </a:cubicBezTo>
                    <a:cubicBezTo>
                      <a:pt x="109503" y="487879"/>
                      <a:pt x="103706" y="482659"/>
                      <a:pt x="103706" y="475873"/>
                    </a:cubicBezTo>
                    <a:cubicBezTo>
                      <a:pt x="103706" y="472742"/>
                      <a:pt x="104760" y="469610"/>
                      <a:pt x="106868" y="467522"/>
                    </a:cubicBezTo>
                    <a:cubicBezTo>
                      <a:pt x="104760" y="465434"/>
                      <a:pt x="103706" y="462824"/>
                      <a:pt x="103706" y="459170"/>
                    </a:cubicBezTo>
                    <a:cubicBezTo>
                      <a:pt x="103706" y="456038"/>
                      <a:pt x="104760" y="453429"/>
                      <a:pt x="106868" y="451341"/>
                    </a:cubicBezTo>
                    <a:cubicBezTo>
                      <a:pt x="104760" y="448731"/>
                      <a:pt x="103706" y="446121"/>
                      <a:pt x="103706" y="442989"/>
                    </a:cubicBezTo>
                    <a:cubicBezTo>
                      <a:pt x="103706" y="440901"/>
                      <a:pt x="104760" y="438291"/>
                      <a:pt x="105814" y="436204"/>
                    </a:cubicBezTo>
                    <a:cubicBezTo>
                      <a:pt x="104760" y="435682"/>
                      <a:pt x="103178" y="434638"/>
                      <a:pt x="102651" y="433594"/>
                    </a:cubicBezTo>
                    <a:cubicBezTo>
                      <a:pt x="102651" y="433594"/>
                      <a:pt x="102651" y="433594"/>
                      <a:pt x="62067" y="377743"/>
                    </a:cubicBezTo>
                    <a:cubicBezTo>
                      <a:pt x="60486" y="375655"/>
                      <a:pt x="61540" y="373567"/>
                      <a:pt x="64175" y="373567"/>
                    </a:cubicBezTo>
                    <a:close/>
                    <a:moveTo>
                      <a:pt x="142707" y="0"/>
                    </a:moveTo>
                    <a:cubicBezTo>
                      <a:pt x="221874" y="0"/>
                      <a:pt x="285415" y="64195"/>
                      <a:pt x="285415" y="143004"/>
                    </a:cubicBezTo>
                    <a:cubicBezTo>
                      <a:pt x="285415" y="167012"/>
                      <a:pt x="279686" y="189454"/>
                      <a:pt x="269269" y="209287"/>
                    </a:cubicBezTo>
                    <a:cubicBezTo>
                      <a:pt x="269269" y="209287"/>
                      <a:pt x="269269" y="209287"/>
                      <a:pt x="270832" y="208765"/>
                    </a:cubicBezTo>
                    <a:cubicBezTo>
                      <a:pt x="210936" y="297490"/>
                      <a:pt x="209374" y="341330"/>
                      <a:pt x="209374" y="349681"/>
                    </a:cubicBezTo>
                    <a:cubicBezTo>
                      <a:pt x="209374" y="349681"/>
                      <a:pt x="209374" y="349681"/>
                      <a:pt x="77604" y="349681"/>
                    </a:cubicBezTo>
                    <a:cubicBezTo>
                      <a:pt x="77604" y="342374"/>
                      <a:pt x="76041" y="305319"/>
                      <a:pt x="30729" y="231729"/>
                    </a:cubicBezTo>
                    <a:cubicBezTo>
                      <a:pt x="25521" y="224422"/>
                      <a:pt x="20312" y="217115"/>
                      <a:pt x="16146" y="209287"/>
                    </a:cubicBezTo>
                    <a:cubicBezTo>
                      <a:pt x="16146" y="209287"/>
                      <a:pt x="16146" y="208765"/>
                      <a:pt x="16146" y="208765"/>
                    </a:cubicBezTo>
                    <a:cubicBezTo>
                      <a:pt x="5729" y="189454"/>
                      <a:pt x="0" y="167012"/>
                      <a:pt x="0" y="143004"/>
                    </a:cubicBezTo>
                    <a:cubicBezTo>
                      <a:pt x="0" y="64195"/>
                      <a:pt x="64062" y="0"/>
                      <a:pt x="142707" y="0"/>
                    </a:cubicBezTo>
                    <a:close/>
                  </a:path>
                </a:pathLst>
              </a:custGeom>
              <a:solidFill>
                <a:srgbClr val="F2F2F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sp>
        <p:nvSpPr>
          <p:cNvPr id="3" name="Title 2">
            <a:extLst>
              <a:ext uri="{FF2B5EF4-FFF2-40B4-BE49-F238E27FC236}">
                <a16:creationId xmlns:a16="http://schemas.microsoft.com/office/drawing/2014/main" id="{AAAB3406-BC60-4AA3-A031-F020463608E2}"/>
              </a:ext>
            </a:extLst>
          </p:cNvPr>
          <p:cNvSpPr>
            <a:spLocks noGrp="1"/>
          </p:cNvSpPr>
          <p:nvPr>
            <p:ph type="title"/>
          </p:nvPr>
        </p:nvSpPr>
        <p:spPr>
          <a:xfrm>
            <a:off x="2613271" y="295276"/>
            <a:ext cx="11889564" cy="917575"/>
          </a:xfrm>
        </p:spPr>
        <p:txBody>
          <a:bodyPr/>
          <a:lstStyle/>
          <a:p>
            <a:r>
              <a:rPr lang="en-US" dirty="0">
                <a:gradFill>
                  <a:gsLst>
                    <a:gs pos="1250">
                      <a:schemeClr val="tx2"/>
                    </a:gs>
                    <a:gs pos="100000">
                      <a:schemeClr val="tx2"/>
                    </a:gs>
                  </a:gsLst>
                  <a:lin ang="5400000" scaled="0"/>
                </a:gradFill>
              </a:rPr>
              <a:t>Conversational</a:t>
            </a:r>
            <a:r>
              <a:rPr lang="en-US" dirty="0"/>
              <a:t> </a:t>
            </a:r>
            <a:r>
              <a:rPr lang="en-US" dirty="0">
                <a:gradFill>
                  <a:gsLst>
                    <a:gs pos="1250">
                      <a:schemeClr val="tx2"/>
                    </a:gs>
                    <a:gs pos="100000">
                      <a:schemeClr val="tx2"/>
                    </a:gs>
                  </a:gsLst>
                  <a:lin ang="5400000" scaled="0"/>
                </a:gradFill>
              </a:rPr>
              <a:t>bot</a:t>
            </a:r>
            <a:r>
              <a:rPr lang="en-US" dirty="0"/>
              <a:t> processing</a:t>
            </a:r>
            <a:br>
              <a:rPr lang="en-US" dirty="0"/>
            </a:br>
            <a:endParaRPr lang="en-US" dirty="0"/>
          </a:p>
        </p:txBody>
      </p:sp>
    </p:spTree>
    <p:extLst>
      <p:ext uri="{BB962C8B-B14F-4D97-AF65-F5344CB8AC3E}">
        <p14:creationId xmlns:p14="http://schemas.microsoft.com/office/powerpoint/2010/main" val="544598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A person wearing a suit and tie&#10;&#10;Description generated with very high confidence">
            <a:extLst>
              <a:ext uri="{FF2B5EF4-FFF2-40B4-BE49-F238E27FC236}">
                <a16:creationId xmlns:a16="http://schemas.microsoft.com/office/drawing/2014/main" id="{1352FD89-0978-402C-96EE-7EFBC430953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1" y="0"/>
            <a:ext cx="2292823" cy="6994525"/>
          </a:xfrm>
          <a:prstGeom prst="rect">
            <a:avLst/>
          </a:prstGeom>
        </p:spPr>
      </p:pic>
      <p:sp>
        <p:nvSpPr>
          <p:cNvPr id="194" name="Rectangle 193">
            <a:extLst>
              <a:ext uri="{FF2B5EF4-FFF2-40B4-BE49-F238E27FC236}">
                <a16:creationId xmlns:a16="http://schemas.microsoft.com/office/drawing/2014/main" id="{93F1A18E-7644-4554-A77C-722F0B783367}"/>
              </a:ext>
            </a:extLst>
          </p:cNvPr>
          <p:cNvSpPr/>
          <p:nvPr/>
        </p:nvSpPr>
        <p:spPr>
          <a:xfrm flipV="1">
            <a:off x="-1" y="-5"/>
            <a:ext cx="2295144" cy="6995160"/>
          </a:xfrm>
          <a:prstGeom prst="rect">
            <a:avLst/>
          </a:prstGeom>
          <a:gradFill flip="none" rotWithShape="1">
            <a:gsLst>
              <a:gs pos="0">
                <a:schemeClr val="bg2">
                  <a:lumMod val="10000"/>
                  <a:alpha val="0"/>
                </a:schemeClr>
              </a:gs>
              <a:gs pos="85000">
                <a:schemeClr val="bg2">
                  <a:lumMod val="1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Freeform: Shape 115">
            <a:extLst>
              <a:ext uri="{FF2B5EF4-FFF2-40B4-BE49-F238E27FC236}">
                <a16:creationId xmlns:a16="http://schemas.microsoft.com/office/drawing/2014/main" id="{1FC61EBA-6631-48BD-AA97-B218936D6998}"/>
              </a:ext>
            </a:extLst>
          </p:cNvPr>
          <p:cNvSpPr/>
          <p:nvPr/>
        </p:nvSpPr>
        <p:spPr>
          <a:xfrm rot="20250735">
            <a:off x="2770149" y="2585606"/>
            <a:ext cx="1938281" cy="239548"/>
          </a:xfrm>
          <a:custGeom>
            <a:avLst/>
            <a:gdLst>
              <a:gd name="connsiteX0" fmla="*/ 90493 w 1618488"/>
              <a:gd name="connsiteY0" fmla="*/ 0 h 200025"/>
              <a:gd name="connsiteX1" fmla="*/ 1528757 w 1618488"/>
              <a:gd name="connsiteY1" fmla="*/ 0 h 200025"/>
              <a:gd name="connsiteX2" fmla="*/ 1612139 w 1618488"/>
              <a:gd name="connsiteY2" fmla="*/ 55269 h 200025"/>
              <a:gd name="connsiteX3" fmla="*/ 1618488 w 1618488"/>
              <a:gd name="connsiteY3" fmla="*/ 86719 h 200025"/>
              <a:gd name="connsiteX4" fmla="*/ 1618488 w 1618488"/>
              <a:gd name="connsiteY4" fmla="*/ 200025 h 200025"/>
              <a:gd name="connsiteX5" fmla="*/ 0 w 1618488"/>
              <a:gd name="connsiteY5" fmla="*/ 200025 h 200025"/>
              <a:gd name="connsiteX6" fmla="*/ 0 w 1618488"/>
              <a:gd name="connsiteY6" fmla="*/ 90493 h 200025"/>
              <a:gd name="connsiteX7" fmla="*/ 90493 w 1618488"/>
              <a:gd name="connsiteY7"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8488" h="200025">
                <a:moveTo>
                  <a:pt x="90493" y="0"/>
                </a:moveTo>
                <a:lnTo>
                  <a:pt x="1528757" y="0"/>
                </a:lnTo>
                <a:cubicBezTo>
                  <a:pt x="1566241" y="0"/>
                  <a:pt x="1598401" y="22790"/>
                  <a:pt x="1612139" y="55269"/>
                </a:cubicBezTo>
                <a:lnTo>
                  <a:pt x="1618488" y="86719"/>
                </a:lnTo>
                <a:lnTo>
                  <a:pt x="1618488" y="200025"/>
                </a:lnTo>
                <a:lnTo>
                  <a:pt x="0" y="200025"/>
                </a:lnTo>
                <a:lnTo>
                  <a:pt x="0" y="90493"/>
                </a:lnTo>
                <a:cubicBezTo>
                  <a:pt x="0" y="40515"/>
                  <a:pt x="40515" y="0"/>
                  <a:pt x="90493" y="0"/>
                </a:cubicBezTo>
                <a:close/>
              </a:path>
            </a:pathLst>
          </a:cu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17" name="Freeform 114">
            <a:extLst>
              <a:ext uri="{FF2B5EF4-FFF2-40B4-BE49-F238E27FC236}">
                <a16:creationId xmlns:a16="http://schemas.microsoft.com/office/drawing/2014/main" id="{BF4B1C90-93BF-4A5C-AD4C-B9AA3ADD961B}"/>
              </a:ext>
            </a:extLst>
          </p:cNvPr>
          <p:cNvSpPr>
            <a:spLocks noChangeAspect="1" noEditPoints="1"/>
          </p:cNvSpPr>
          <p:nvPr/>
        </p:nvSpPr>
        <p:spPr bwMode="black">
          <a:xfrm rot="20656510">
            <a:off x="2943501" y="4368184"/>
            <a:ext cx="289232" cy="228588"/>
          </a:xfrm>
          <a:custGeom>
            <a:avLst/>
            <a:gdLst>
              <a:gd name="T0" fmla="*/ 22 w 75"/>
              <a:gd name="T1" fmla="*/ 22 h 59"/>
              <a:gd name="T2" fmla="*/ 33 w 75"/>
              <a:gd name="T3" fmla="*/ 11 h 59"/>
              <a:gd name="T4" fmla="*/ 22 w 75"/>
              <a:gd name="T5" fmla="*/ 0 h 59"/>
              <a:gd name="T6" fmla="*/ 11 w 75"/>
              <a:gd name="T7" fmla="*/ 11 h 59"/>
              <a:gd name="T8" fmla="*/ 22 w 75"/>
              <a:gd name="T9" fmla="*/ 22 h 59"/>
              <a:gd name="T10" fmla="*/ 45 w 75"/>
              <a:gd name="T11" fmla="*/ 22 h 59"/>
              <a:gd name="T12" fmla="*/ 56 w 75"/>
              <a:gd name="T13" fmla="*/ 11 h 59"/>
              <a:gd name="T14" fmla="*/ 45 w 75"/>
              <a:gd name="T15" fmla="*/ 0 h 59"/>
              <a:gd name="T16" fmla="*/ 34 w 75"/>
              <a:gd name="T17" fmla="*/ 11 h 59"/>
              <a:gd name="T18" fmla="*/ 45 w 75"/>
              <a:gd name="T19" fmla="*/ 22 h 59"/>
              <a:gd name="T20" fmla="*/ 3 w 75"/>
              <a:gd name="T21" fmla="*/ 25 h 59"/>
              <a:gd name="T22" fmla="*/ 0 w 75"/>
              <a:gd name="T23" fmla="*/ 27 h 59"/>
              <a:gd name="T24" fmla="*/ 0 w 75"/>
              <a:gd name="T25" fmla="*/ 38 h 59"/>
              <a:gd name="T26" fmla="*/ 3 w 75"/>
              <a:gd name="T27" fmla="*/ 41 h 59"/>
              <a:gd name="T28" fmla="*/ 5 w 75"/>
              <a:gd name="T29" fmla="*/ 38 h 59"/>
              <a:gd name="T30" fmla="*/ 5 w 75"/>
              <a:gd name="T31" fmla="*/ 27 h 59"/>
              <a:gd name="T32" fmla="*/ 3 w 75"/>
              <a:gd name="T33" fmla="*/ 25 h 59"/>
              <a:gd name="T34" fmla="*/ 75 w 75"/>
              <a:gd name="T35" fmla="*/ 23 h 59"/>
              <a:gd name="T36" fmla="*/ 75 w 75"/>
              <a:gd name="T37" fmla="*/ 56 h 59"/>
              <a:gd name="T38" fmla="*/ 73 w 75"/>
              <a:gd name="T39" fmla="*/ 57 h 59"/>
              <a:gd name="T40" fmla="*/ 65 w 75"/>
              <a:gd name="T41" fmla="*/ 51 h 59"/>
              <a:gd name="T42" fmla="*/ 64 w 75"/>
              <a:gd name="T43" fmla="*/ 49 h 59"/>
              <a:gd name="T44" fmla="*/ 60 w 75"/>
              <a:gd name="T45" fmla="*/ 49 h 59"/>
              <a:gd name="T46" fmla="*/ 60 w 75"/>
              <a:gd name="T47" fmla="*/ 56 h 59"/>
              <a:gd name="T48" fmla="*/ 57 w 75"/>
              <a:gd name="T49" fmla="*/ 59 h 59"/>
              <a:gd name="T50" fmla="*/ 11 w 75"/>
              <a:gd name="T51" fmla="*/ 59 h 59"/>
              <a:gd name="T52" fmla="*/ 8 w 75"/>
              <a:gd name="T53" fmla="*/ 55 h 59"/>
              <a:gd name="T54" fmla="*/ 8 w 75"/>
              <a:gd name="T55" fmla="*/ 27 h 59"/>
              <a:gd name="T56" fmla="*/ 11 w 75"/>
              <a:gd name="T57" fmla="*/ 23 h 59"/>
              <a:gd name="T58" fmla="*/ 57 w 75"/>
              <a:gd name="T59" fmla="*/ 23 h 59"/>
              <a:gd name="T60" fmla="*/ 60 w 75"/>
              <a:gd name="T61" fmla="*/ 27 h 59"/>
              <a:gd name="T62" fmla="*/ 60 w 75"/>
              <a:gd name="T63" fmla="*/ 30 h 59"/>
              <a:gd name="T64" fmla="*/ 64 w 75"/>
              <a:gd name="T65" fmla="*/ 30 h 59"/>
              <a:gd name="T66" fmla="*/ 65 w 75"/>
              <a:gd name="T67" fmla="*/ 29 h 59"/>
              <a:gd name="T68" fmla="*/ 73 w 75"/>
              <a:gd name="T69" fmla="*/ 22 h 59"/>
              <a:gd name="T70" fmla="*/ 75 w 75"/>
              <a:gd name="T71" fmla="*/ 2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5" h="59">
                <a:moveTo>
                  <a:pt x="22" y="22"/>
                </a:moveTo>
                <a:cubicBezTo>
                  <a:pt x="28" y="22"/>
                  <a:pt x="33" y="17"/>
                  <a:pt x="33" y="11"/>
                </a:cubicBezTo>
                <a:cubicBezTo>
                  <a:pt x="33" y="5"/>
                  <a:pt x="28" y="0"/>
                  <a:pt x="22" y="0"/>
                </a:cubicBezTo>
                <a:cubicBezTo>
                  <a:pt x="16" y="0"/>
                  <a:pt x="11" y="5"/>
                  <a:pt x="11" y="11"/>
                </a:cubicBezTo>
                <a:cubicBezTo>
                  <a:pt x="11" y="17"/>
                  <a:pt x="16" y="22"/>
                  <a:pt x="22" y="22"/>
                </a:cubicBezTo>
                <a:moveTo>
                  <a:pt x="45" y="22"/>
                </a:moveTo>
                <a:cubicBezTo>
                  <a:pt x="51" y="22"/>
                  <a:pt x="56" y="17"/>
                  <a:pt x="56" y="11"/>
                </a:cubicBezTo>
                <a:cubicBezTo>
                  <a:pt x="56" y="5"/>
                  <a:pt x="51" y="0"/>
                  <a:pt x="45" y="0"/>
                </a:cubicBezTo>
                <a:cubicBezTo>
                  <a:pt x="39" y="0"/>
                  <a:pt x="34" y="5"/>
                  <a:pt x="34" y="11"/>
                </a:cubicBezTo>
                <a:cubicBezTo>
                  <a:pt x="34" y="17"/>
                  <a:pt x="39" y="22"/>
                  <a:pt x="45" y="22"/>
                </a:cubicBezTo>
                <a:moveTo>
                  <a:pt x="3" y="25"/>
                </a:moveTo>
                <a:cubicBezTo>
                  <a:pt x="1" y="25"/>
                  <a:pt x="0" y="26"/>
                  <a:pt x="0" y="27"/>
                </a:cubicBezTo>
                <a:cubicBezTo>
                  <a:pt x="0" y="38"/>
                  <a:pt x="0" y="38"/>
                  <a:pt x="0" y="38"/>
                </a:cubicBezTo>
                <a:cubicBezTo>
                  <a:pt x="0" y="39"/>
                  <a:pt x="1" y="41"/>
                  <a:pt x="3" y="41"/>
                </a:cubicBezTo>
                <a:cubicBezTo>
                  <a:pt x="4" y="41"/>
                  <a:pt x="5" y="39"/>
                  <a:pt x="5" y="38"/>
                </a:cubicBezTo>
                <a:cubicBezTo>
                  <a:pt x="5" y="27"/>
                  <a:pt x="5" y="27"/>
                  <a:pt x="5" y="27"/>
                </a:cubicBezTo>
                <a:cubicBezTo>
                  <a:pt x="5" y="26"/>
                  <a:pt x="4" y="25"/>
                  <a:pt x="3" y="25"/>
                </a:cubicBezTo>
                <a:moveTo>
                  <a:pt x="75" y="23"/>
                </a:moveTo>
                <a:cubicBezTo>
                  <a:pt x="75" y="56"/>
                  <a:pt x="75" y="56"/>
                  <a:pt x="75" y="56"/>
                </a:cubicBezTo>
                <a:cubicBezTo>
                  <a:pt x="75" y="58"/>
                  <a:pt x="74" y="58"/>
                  <a:pt x="73" y="57"/>
                </a:cubicBezTo>
                <a:cubicBezTo>
                  <a:pt x="65" y="51"/>
                  <a:pt x="65" y="51"/>
                  <a:pt x="65" y="51"/>
                </a:cubicBezTo>
                <a:cubicBezTo>
                  <a:pt x="64" y="50"/>
                  <a:pt x="64" y="50"/>
                  <a:pt x="64" y="49"/>
                </a:cubicBezTo>
                <a:cubicBezTo>
                  <a:pt x="60" y="49"/>
                  <a:pt x="60" y="49"/>
                  <a:pt x="60" y="49"/>
                </a:cubicBezTo>
                <a:cubicBezTo>
                  <a:pt x="60" y="56"/>
                  <a:pt x="60" y="56"/>
                  <a:pt x="60" y="56"/>
                </a:cubicBezTo>
                <a:cubicBezTo>
                  <a:pt x="60" y="58"/>
                  <a:pt x="59" y="59"/>
                  <a:pt x="57" y="59"/>
                </a:cubicBezTo>
                <a:cubicBezTo>
                  <a:pt x="11" y="59"/>
                  <a:pt x="11" y="59"/>
                  <a:pt x="11" y="59"/>
                </a:cubicBezTo>
                <a:cubicBezTo>
                  <a:pt x="9" y="59"/>
                  <a:pt x="8" y="57"/>
                  <a:pt x="8" y="55"/>
                </a:cubicBezTo>
                <a:cubicBezTo>
                  <a:pt x="8" y="27"/>
                  <a:pt x="8" y="27"/>
                  <a:pt x="8" y="27"/>
                </a:cubicBezTo>
                <a:cubicBezTo>
                  <a:pt x="8" y="25"/>
                  <a:pt x="9" y="23"/>
                  <a:pt x="11" y="23"/>
                </a:cubicBezTo>
                <a:cubicBezTo>
                  <a:pt x="57" y="23"/>
                  <a:pt x="57" y="23"/>
                  <a:pt x="57" y="23"/>
                </a:cubicBezTo>
                <a:cubicBezTo>
                  <a:pt x="59" y="23"/>
                  <a:pt x="60" y="25"/>
                  <a:pt x="60" y="27"/>
                </a:cubicBezTo>
                <a:cubicBezTo>
                  <a:pt x="60" y="30"/>
                  <a:pt x="60" y="30"/>
                  <a:pt x="60" y="30"/>
                </a:cubicBezTo>
                <a:cubicBezTo>
                  <a:pt x="64" y="30"/>
                  <a:pt x="64" y="30"/>
                  <a:pt x="64" y="30"/>
                </a:cubicBezTo>
                <a:cubicBezTo>
                  <a:pt x="64" y="30"/>
                  <a:pt x="64" y="29"/>
                  <a:pt x="65" y="29"/>
                </a:cubicBezTo>
                <a:cubicBezTo>
                  <a:pt x="73" y="22"/>
                  <a:pt x="73" y="22"/>
                  <a:pt x="73" y="22"/>
                </a:cubicBezTo>
                <a:cubicBezTo>
                  <a:pt x="74" y="21"/>
                  <a:pt x="75" y="21"/>
                  <a:pt x="75" y="23"/>
                </a:cubicBezTo>
              </a:path>
            </a:pathLst>
          </a:custGeom>
          <a:solidFill>
            <a:srgbClr val="E1E1E3"/>
          </a:solidFill>
          <a:ln>
            <a:noFill/>
          </a:ln>
          <a:extLst/>
        </p:spPr>
        <p:txBody>
          <a:bodyPr vert="horz" wrap="square" lIns="69953" tIns="34976" rIns="69953" bIns="3497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18" name="Freeform 116">
            <a:extLst>
              <a:ext uri="{FF2B5EF4-FFF2-40B4-BE49-F238E27FC236}">
                <a16:creationId xmlns:a16="http://schemas.microsoft.com/office/drawing/2014/main" id="{24641205-4B2F-4366-A964-E1763625DF5A}"/>
              </a:ext>
            </a:extLst>
          </p:cNvPr>
          <p:cNvSpPr>
            <a:spLocks noChangeAspect="1" noEditPoints="1"/>
          </p:cNvSpPr>
          <p:nvPr/>
        </p:nvSpPr>
        <p:spPr bwMode="black">
          <a:xfrm rot="21280870">
            <a:off x="3257990" y="4204722"/>
            <a:ext cx="212617" cy="169735"/>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E1E1E3"/>
          </a:solidFill>
          <a:ln>
            <a:noFill/>
          </a:ln>
          <a:extLst/>
        </p:spPr>
        <p:txBody>
          <a:bodyPr vert="horz" wrap="square" lIns="69953" tIns="34976" rIns="69953" bIns="3497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dirty="0">
              <a:solidFill>
                <a:srgbClr val="000000"/>
              </a:solidFill>
            </a:endParaRPr>
          </a:p>
        </p:txBody>
      </p:sp>
      <p:pic>
        <p:nvPicPr>
          <p:cNvPr id="119" name="Graphic 34">
            <a:extLst>
              <a:ext uri="{FF2B5EF4-FFF2-40B4-BE49-F238E27FC236}">
                <a16:creationId xmlns:a16="http://schemas.microsoft.com/office/drawing/2014/main" id="{2F2F5019-8549-4B6D-8FC9-46A284C433F5}"/>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41934" t="38644" r="41366" b="38506"/>
          <a:stretch/>
        </p:blipFill>
        <p:spPr>
          <a:xfrm>
            <a:off x="3332877" y="3924549"/>
            <a:ext cx="291623" cy="308778"/>
          </a:xfrm>
          <a:prstGeom prst="rect">
            <a:avLst/>
          </a:prstGeom>
        </p:spPr>
      </p:pic>
      <p:grpSp>
        <p:nvGrpSpPr>
          <p:cNvPr id="120" name="Group 119">
            <a:extLst>
              <a:ext uri="{FF2B5EF4-FFF2-40B4-BE49-F238E27FC236}">
                <a16:creationId xmlns:a16="http://schemas.microsoft.com/office/drawing/2014/main" id="{3188CEB7-C456-4696-80D1-173149C879B3}"/>
              </a:ext>
            </a:extLst>
          </p:cNvPr>
          <p:cNvGrpSpPr/>
          <p:nvPr/>
        </p:nvGrpSpPr>
        <p:grpSpPr>
          <a:xfrm rot="595383">
            <a:off x="3319321" y="4427087"/>
            <a:ext cx="195509" cy="249091"/>
            <a:chOff x="6729591" y="1625806"/>
            <a:chExt cx="921225" cy="1173706"/>
          </a:xfrm>
        </p:grpSpPr>
        <p:sp>
          <p:nvSpPr>
            <p:cNvPr id="288" name="Rectangle 68">
              <a:extLst>
                <a:ext uri="{FF2B5EF4-FFF2-40B4-BE49-F238E27FC236}">
                  <a16:creationId xmlns:a16="http://schemas.microsoft.com/office/drawing/2014/main" id="{463240CC-0FB3-4F51-9876-DA0F5C12D66D}"/>
                </a:ext>
              </a:extLst>
            </p:cNvPr>
            <p:cNvSpPr/>
            <p:nvPr/>
          </p:nvSpPr>
          <p:spPr>
            <a:xfrm>
              <a:off x="6729591" y="1625806"/>
              <a:ext cx="921225" cy="1173706"/>
            </a:xfrm>
            <a:custGeom>
              <a:avLst/>
              <a:gdLst>
                <a:gd name="connsiteX0" fmla="*/ 0 w 921225"/>
                <a:gd name="connsiteY0" fmla="*/ 0 h 1173706"/>
                <a:gd name="connsiteX1" fmla="*/ 921225 w 921225"/>
                <a:gd name="connsiteY1" fmla="*/ 0 h 1173706"/>
                <a:gd name="connsiteX2" fmla="*/ 921225 w 921225"/>
                <a:gd name="connsiteY2" fmla="*/ 1173706 h 1173706"/>
                <a:gd name="connsiteX3" fmla="*/ 0 w 921225"/>
                <a:gd name="connsiteY3" fmla="*/ 1173706 h 1173706"/>
                <a:gd name="connsiteX4" fmla="*/ 0 w 921225"/>
                <a:gd name="connsiteY4" fmla="*/ 0 h 1173706"/>
                <a:gd name="connsiteX0" fmla="*/ 0 w 921225"/>
                <a:gd name="connsiteY0" fmla="*/ 0 h 1173706"/>
                <a:gd name="connsiteX1" fmla="*/ 921225 w 921225"/>
                <a:gd name="connsiteY1" fmla="*/ 0 h 1173706"/>
                <a:gd name="connsiteX2" fmla="*/ 919563 w 921225"/>
                <a:gd name="connsiteY2" fmla="*/ 270580 h 1173706"/>
                <a:gd name="connsiteX3" fmla="*/ 921225 w 921225"/>
                <a:gd name="connsiteY3" fmla="*/ 1173706 h 1173706"/>
                <a:gd name="connsiteX4" fmla="*/ 0 w 921225"/>
                <a:gd name="connsiteY4" fmla="*/ 1173706 h 1173706"/>
                <a:gd name="connsiteX5" fmla="*/ 0 w 921225"/>
                <a:gd name="connsiteY5" fmla="*/ 0 h 1173706"/>
                <a:gd name="connsiteX0" fmla="*/ 0 w 921225"/>
                <a:gd name="connsiteY0" fmla="*/ 0 h 1173706"/>
                <a:gd name="connsiteX1" fmla="*/ 685000 w 921225"/>
                <a:gd name="connsiteY1" fmla="*/ 236 h 1173706"/>
                <a:gd name="connsiteX2" fmla="*/ 921225 w 921225"/>
                <a:gd name="connsiteY2" fmla="*/ 0 h 1173706"/>
                <a:gd name="connsiteX3" fmla="*/ 919563 w 921225"/>
                <a:gd name="connsiteY3" fmla="*/ 270580 h 1173706"/>
                <a:gd name="connsiteX4" fmla="*/ 921225 w 921225"/>
                <a:gd name="connsiteY4" fmla="*/ 1173706 h 1173706"/>
                <a:gd name="connsiteX5" fmla="*/ 0 w 921225"/>
                <a:gd name="connsiteY5" fmla="*/ 1173706 h 1173706"/>
                <a:gd name="connsiteX6" fmla="*/ 0 w 921225"/>
                <a:gd name="connsiteY6" fmla="*/ 0 h 1173706"/>
                <a:gd name="connsiteX0" fmla="*/ 0 w 921225"/>
                <a:gd name="connsiteY0" fmla="*/ 0 h 1173706"/>
                <a:gd name="connsiteX1" fmla="*/ 685000 w 921225"/>
                <a:gd name="connsiteY1" fmla="*/ 236 h 1173706"/>
                <a:gd name="connsiteX2" fmla="*/ 919563 w 921225"/>
                <a:gd name="connsiteY2" fmla="*/ 270580 h 1173706"/>
                <a:gd name="connsiteX3" fmla="*/ 921225 w 921225"/>
                <a:gd name="connsiteY3" fmla="*/ 1173706 h 1173706"/>
                <a:gd name="connsiteX4" fmla="*/ 0 w 921225"/>
                <a:gd name="connsiteY4" fmla="*/ 1173706 h 1173706"/>
                <a:gd name="connsiteX5" fmla="*/ 0 w 921225"/>
                <a:gd name="connsiteY5" fmla="*/ 0 h 117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1225" h="1173706">
                  <a:moveTo>
                    <a:pt x="0" y="0"/>
                  </a:moveTo>
                  <a:lnTo>
                    <a:pt x="685000" y="236"/>
                  </a:lnTo>
                  <a:lnTo>
                    <a:pt x="919563" y="270580"/>
                  </a:lnTo>
                  <a:lnTo>
                    <a:pt x="921225" y="1173706"/>
                  </a:lnTo>
                  <a:lnTo>
                    <a:pt x="0" y="1173706"/>
                  </a:lnTo>
                  <a:lnTo>
                    <a:pt x="0" y="0"/>
                  </a:lnTo>
                  <a:close/>
                </a:path>
              </a:pathLst>
            </a:custGeom>
            <a:noFill/>
            <a:ln w="12700">
              <a:solidFill>
                <a:srgbClr val="E1E1E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89" name="Isosceles Triangle 288">
              <a:extLst>
                <a:ext uri="{FF2B5EF4-FFF2-40B4-BE49-F238E27FC236}">
                  <a16:creationId xmlns:a16="http://schemas.microsoft.com/office/drawing/2014/main" id="{2A145375-4E5B-42B5-B2A3-51C46FE50451}"/>
                </a:ext>
              </a:extLst>
            </p:cNvPr>
            <p:cNvSpPr/>
            <p:nvPr/>
          </p:nvSpPr>
          <p:spPr>
            <a:xfrm rot="13739444">
              <a:off x="7215498" y="1726441"/>
              <a:ext cx="412469" cy="232616"/>
            </a:xfrm>
            <a:prstGeom prst="triangle">
              <a:avLst/>
            </a:prstGeom>
            <a:solidFill>
              <a:srgbClr val="E1E1E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cxnSp>
          <p:nvCxnSpPr>
            <p:cNvPr id="290" name="Straight Connector 289">
              <a:extLst>
                <a:ext uri="{FF2B5EF4-FFF2-40B4-BE49-F238E27FC236}">
                  <a16:creationId xmlns:a16="http://schemas.microsoft.com/office/drawing/2014/main" id="{9B467BAD-599A-459D-901E-770AECE5EF62}"/>
                </a:ext>
              </a:extLst>
            </p:cNvPr>
            <p:cNvCxnSpPr/>
            <p:nvPr/>
          </p:nvCxnSpPr>
          <p:spPr>
            <a:xfrm>
              <a:off x="6899981" y="2182635"/>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6616500A-2B5C-48C9-8B18-B2EADA4792AA}"/>
                </a:ext>
              </a:extLst>
            </p:cNvPr>
            <p:cNvCxnSpPr/>
            <p:nvPr/>
          </p:nvCxnSpPr>
          <p:spPr>
            <a:xfrm>
              <a:off x="6899981" y="2358889"/>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D757E502-3A09-4516-836D-0C4DF2E97DB7}"/>
                </a:ext>
              </a:extLst>
            </p:cNvPr>
            <p:cNvCxnSpPr/>
            <p:nvPr/>
          </p:nvCxnSpPr>
          <p:spPr>
            <a:xfrm>
              <a:off x="6899981" y="2535143"/>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grpSp>
      <p:sp>
        <p:nvSpPr>
          <p:cNvPr id="121" name="Freeform 116">
            <a:extLst>
              <a:ext uri="{FF2B5EF4-FFF2-40B4-BE49-F238E27FC236}">
                <a16:creationId xmlns:a16="http://schemas.microsoft.com/office/drawing/2014/main" id="{433A3D6C-FCC8-4014-89A7-C92F2D94F9A9}"/>
              </a:ext>
            </a:extLst>
          </p:cNvPr>
          <p:cNvSpPr>
            <a:spLocks noChangeAspect="1" noEditPoints="1"/>
          </p:cNvSpPr>
          <p:nvPr/>
        </p:nvSpPr>
        <p:spPr bwMode="black">
          <a:xfrm rot="1646026">
            <a:off x="3576034" y="4408666"/>
            <a:ext cx="277570" cy="221587"/>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E1E1E3"/>
          </a:solidFill>
          <a:ln>
            <a:noFill/>
          </a:ln>
          <a:extLst/>
        </p:spPr>
        <p:txBody>
          <a:bodyPr vert="horz" wrap="square" lIns="69953" tIns="34976" rIns="69953" bIns="3497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22" name="Freeform 114">
            <a:extLst>
              <a:ext uri="{FF2B5EF4-FFF2-40B4-BE49-F238E27FC236}">
                <a16:creationId xmlns:a16="http://schemas.microsoft.com/office/drawing/2014/main" id="{90690CB0-713B-4720-ADE6-435AC980B10A}"/>
              </a:ext>
            </a:extLst>
          </p:cNvPr>
          <p:cNvSpPr>
            <a:spLocks noChangeAspect="1" noEditPoints="1"/>
          </p:cNvSpPr>
          <p:nvPr/>
        </p:nvSpPr>
        <p:spPr bwMode="black">
          <a:xfrm rot="1519512">
            <a:off x="3565180" y="4185093"/>
            <a:ext cx="204507" cy="161628"/>
          </a:xfrm>
          <a:custGeom>
            <a:avLst/>
            <a:gdLst>
              <a:gd name="T0" fmla="*/ 22 w 75"/>
              <a:gd name="T1" fmla="*/ 22 h 59"/>
              <a:gd name="T2" fmla="*/ 33 w 75"/>
              <a:gd name="T3" fmla="*/ 11 h 59"/>
              <a:gd name="T4" fmla="*/ 22 w 75"/>
              <a:gd name="T5" fmla="*/ 0 h 59"/>
              <a:gd name="T6" fmla="*/ 11 w 75"/>
              <a:gd name="T7" fmla="*/ 11 h 59"/>
              <a:gd name="T8" fmla="*/ 22 w 75"/>
              <a:gd name="T9" fmla="*/ 22 h 59"/>
              <a:gd name="T10" fmla="*/ 45 w 75"/>
              <a:gd name="T11" fmla="*/ 22 h 59"/>
              <a:gd name="T12" fmla="*/ 56 w 75"/>
              <a:gd name="T13" fmla="*/ 11 h 59"/>
              <a:gd name="T14" fmla="*/ 45 w 75"/>
              <a:gd name="T15" fmla="*/ 0 h 59"/>
              <a:gd name="T16" fmla="*/ 34 w 75"/>
              <a:gd name="T17" fmla="*/ 11 h 59"/>
              <a:gd name="T18" fmla="*/ 45 w 75"/>
              <a:gd name="T19" fmla="*/ 22 h 59"/>
              <a:gd name="T20" fmla="*/ 3 w 75"/>
              <a:gd name="T21" fmla="*/ 25 h 59"/>
              <a:gd name="T22" fmla="*/ 0 w 75"/>
              <a:gd name="T23" fmla="*/ 27 h 59"/>
              <a:gd name="T24" fmla="*/ 0 w 75"/>
              <a:gd name="T25" fmla="*/ 38 h 59"/>
              <a:gd name="T26" fmla="*/ 3 w 75"/>
              <a:gd name="T27" fmla="*/ 41 h 59"/>
              <a:gd name="T28" fmla="*/ 5 w 75"/>
              <a:gd name="T29" fmla="*/ 38 h 59"/>
              <a:gd name="T30" fmla="*/ 5 w 75"/>
              <a:gd name="T31" fmla="*/ 27 h 59"/>
              <a:gd name="T32" fmla="*/ 3 w 75"/>
              <a:gd name="T33" fmla="*/ 25 h 59"/>
              <a:gd name="T34" fmla="*/ 75 w 75"/>
              <a:gd name="T35" fmla="*/ 23 h 59"/>
              <a:gd name="T36" fmla="*/ 75 w 75"/>
              <a:gd name="T37" fmla="*/ 56 h 59"/>
              <a:gd name="T38" fmla="*/ 73 w 75"/>
              <a:gd name="T39" fmla="*/ 57 h 59"/>
              <a:gd name="T40" fmla="*/ 65 w 75"/>
              <a:gd name="T41" fmla="*/ 51 h 59"/>
              <a:gd name="T42" fmla="*/ 64 w 75"/>
              <a:gd name="T43" fmla="*/ 49 h 59"/>
              <a:gd name="T44" fmla="*/ 60 w 75"/>
              <a:gd name="T45" fmla="*/ 49 h 59"/>
              <a:gd name="T46" fmla="*/ 60 w 75"/>
              <a:gd name="T47" fmla="*/ 56 h 59"/>
              <a:gd name="T48" fmla="*/ 57 w 75"/>
              <a:gd name="T49" fmla="*/ 59 h 59"/>
              <a:gd name="T50" fmla="*/ 11 w 75"/>
              <a:gd name="T51" fmla="*/ 59 h 59"/>
              <a:gd name="T52" fmla="*/ 8 w 75"/>
              <a:gd name="T53" fmla="*/ 55 h 59"/>
              <a:gd name="T54" fmla="*/ 8 w 75"/>
              <a:gd name="T55" fmla="*/ 27 h 59"/>
              <a:gd name="T56" fmla="*/ 11 w 75"/>
              <a:gd name="T57" fmla="*/ 23 h 59"/>
              <a:gd name="T58" fmla="*/ 57 w 75"/>
              <a:gd name="T59" fmla="*/ 23 h 59"/>
              <a:gd name="T60" fmla="*/ 60 w 75"/>
              <a:gd name="T61" fmla="*/ 27 h 59"/>
              <a:gd name="T62" fmla="*/ 60 w 75"/>
              <a:gd name="T63" fmla="*/ 30 h 59"/>
              <a:gd name="T64" fmla="*/ 64 w 75"/>
              <a:gd name="T65" fmla="*/ 30 h 59"/>
              <a:gd name="T66" fmla="*/ 65 w 75"/>
              <a:gd name="T67" fmla="*/ 29 h 59"/>
              <a:gd name="T68" fmla="*/ 73 w 75"/>
              <a:gd name="T69" fmla="*/ 22 h 59"/>
              <a:gd name="T70" fmla="*/ 75 w 75"/>
              <a:gd name="T71" fmla="*/ 2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5" h="59">
                <a:moveTo>
                  <a:pt x="22" y="22"/>
                </a:moveTo>
                <a:cubicBezTo>
                  <a:pt x="28" y="22"/>
                  <a:pt x="33" y="17"/>
                  <a:pt x="33" y="11"/>
                </a:cubicBezTo>
                <a:cubicBezTo>
                  <a:pt x="33" y="5"/>
                  <a:pt x="28" y="0"/>
                  <a:pt x="22" y="0"/>
                </a:cubicBezTo>
                <a:cubicBezTo>
                  <a:pt x="16" y="0"/>
                  <a:pt x="11" y="5"/>
                  <a:pt x="11" y="11"/>
                </a:cubicBezTo>
                <a:cubicBezTo>
                  <a:pt x="11" y="17"/>
                  <a:pt x="16" y="22"/>
                  <a:pt x="22" y="22"/>
                </a:cubicBezTo>
                <a:moveTo>
                  <a:pt x="45" y="22"/>
                </a:moveTo>
                <a:cubicBezTo>
                  <a:pt x="51" y="22"/>
                  <a:pt x="56" y="17"/>
                  <a:pt x="56" y="11"/>
                </a:cubicBezTo>
                <a:cubicBezTo>
                  <a:pt x="56" y="5"/>
                  <a:pt x="51" y="0"/>
                  <a:pt x="45" y="0"/>
                </a:cubicBezTo>
                <a:cubicBezTo>
                  <a:pt x="39" y="0"/>
                  <a:pt x="34" y="5"/>
                  <a:pt x="34" y="11"/>
                </a:cubicBezTo>
                <a:cubicBezTo>
                  <a:pt x="34" y="17"/>
                  <a:pt x="39" y="22"/>
                  <a:pt x="45" y="22"/>
                </a:cubicBezTo>
                <a:moveTo>
                  <a:pt x="3" y="25"/>
                </a:moveTo>
                <a:cubicBezTo>
                  <a:pt x="1" y="25"/>
                  <a:pt x="0" y="26"/>
                  <a:pt x="0" y="27"/>
                </a:cubicBezTo>
                <a:cubicBezTo>
                  <a:pt x="0" y="38"/>
                  <a:pt x="0" y="38"/>
                  <a:pt x="0" y="38"/>
                </a:cubicBezTo>
                <a:cubicBezTo>
                  <a:pt x="0" y="39"/>
                  <a:pt x="1" y="41"/>
                  <a:pt x="3" y="41"/>
                </a:cubicBezTo>
                <a:cubicBezTo>
                  <a:pt x="4" y="41"/>
                  <a:pt x="5" y="39"/>
                  <a:pt x="5" y="38"/>
                </a:cubicBezTo>
                <a:cubicBezTo>
                  <a:pt x="5" y="27"/>
                  <a:pt x="5" y="27"/>
                  <a:pt x="5" y="27"/>
                </a:cubicBezTo>
                <a:cubicBezTo>
                  <a:pt x="5" y="26"/>
                  <a:pt x="4" y="25"/>
                  <a:pt x="3" y="25"/>
                </a:cubicBezTo>
                <a:moveTo>
                  <a:pt x="75" y="23"/>
                </a:moveTo>
                <a:cubicBezTo>
                  <a:pt x="75" y="56"/>
                  <a:pt x="75" y="56"/>
                  <a:pt x="75" y="56"/>
                </a:cubicBezTo>
                <a:cubicBezTo>
                  <a:pt x="75" y="58"/>
                  <a:pt x="74" y="58"/>
                  <a:pt x="73" y="57"/>
                </a:cubicBezTo>
                <a:cubicBezTo>
                  <a:pt x="65" y="51"/>
                  <a:pt x="65" y="51"/>
                  <a:pt x="65" y="51"/>
                </a:cubicBezTo>
                <a:cubicBezTo>
                  <a:pt x="64" y="50"/>
                  <a:pt x="64" y="50"/>
                  <a:pt x="64" y="49"/>
                </a:cubicBezTo>
                <a:cubicBezTo>
                  <a:pt x="60" y="49"/>
                  <a:pt x="60" y="49"/>
                  <a:pt x="60" y="49"/>
                </a:cubicBezTo>
                <a:cubicBezTo>
                  <a:pt x="60" y="56"/>
                  <a:pt x="60" y="56"/>
                  <a:pt x="60" y="56"/>
                </a:cubicBezTo>
                <a:cubicBezTo>
                  <a:pt x="60" y="58"/>
                  <a:pt x="59" y="59"/>
                  <a:pt x="57" y="59"/>
                </a:cubicBezTo>
                <a:cubicBezTo>
                  <a:pt x="11" y="59"/>
                  <a:pt x="11" y="59"/>
                  <a:pt x="11" y="59"/>
                </a:cubicBezTo>
                <a:cubicBezTo>
                  <a:pt x="9" y="59"/>
                  <a:pt x="8" y="57"/>
                  <a:pt x="8" y="55"/>
                </a:cubicBezTo>
                <a:cubicBezTo>
                  <a:pt x="8" y="27"/>
                  <a:pt x="8" y="27"/>
                  <a:pt x="8" y="27"/>
                </a:cubicBezTo>
                <a:cubicBezTo>
                  <a:pt x="8" y="25"/>
                  <a:pt x="9" y="23"/>
                  <a:pt x="11" y="23"/>
                </a:cubicBezTo>
                <a:cubicBezTo>
                  <a:pt x="57" y="23"/>
                  <a:pt x="57" y="23"/>
                  <a:pt x="57" y="23"/>
                </a:cubicBezTo>
                <a:cubicBezTo>
                  <a:pt x="59" y="23"/>
                  <a:pt x="60" y="25"/>
                  <a:pt x="60" y="27"/>
                </a:cubicBezTo>
                <a:cubicBezTo>
                  <a:pt x="60" y="30"/>
                  <a:pt x="60" y="30"/>
                  <a:pt x="60" y="30"/>
                </a:cubicBezTo>
                <a:cubicBezTo>
                  <a:pt x="64" y="30"/>
                  <a:pt x="64" y="30"/>
                  <a:pt x="64" y="30"/>
                </a:cubicBezTo>
                <a:cubicBezTo>
                  <a:pt x="64" y="30"/>
                  <a:pt x="64" y="29"/>
                  <a:pt x="65" y="29"/>
                </a:cubicBezTo>
                <a:cubicBezTo>
                  <a:pt x="73" y="22"/>
                  <a:pt x="73" y="22"/>
                  <a:pt x="73" y="22"/>
                </a:cubicBezTo>
                <a:cubicBezTo>
                  <a:pt x="74" y="21"/>
                  <a:pt x="75" y="21"/>
                  <a:pt x="75" y="23"/>
                </a:cubicBezTo>
              </a:path>
            </a:pathLst>
          </a:custGeom>
          <a:solidFill>
            <a:srgbClr val="E1E1E3"/>
          </a:solidFill>
          <a:ln>
            <a:noFill/>
          </a:ln>
          <a:extLst/>
        </p:spPr>
        <p:txBody>
          <a:bodyPr vert="horz" wrap="square" lIns="69953" tIns="34976" rIns="69953" bIns="3497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dirty="0">
              <a:solidFill>
                <a:srgbClr val="000000"/>
              </a:solidFill>
            </a:endParaRPr>
          </a:p>
        </p:txBody>
      </p:sp>
      <p:sp>
        <p:nvSpPr>
          <p:cNvPr id="123" name="Freeform 114">
            <a:extLst>
              <a:ext uri="{FF2B5EF4-FFF2-40B4-BE49-F238E27FC236}">
                <a16:creationId xmlns:a16="http://schemas.microsoft.com/office/drawing/2014/main" id="{B15D4114-308B-4C6A-AEE2-D575B3800839}"/>
              </a:ext>
            </a:extLst>
          </p:cNvPr>
          <p:cNvSpPr>
            <a:spLocks noChangeAspect="1" noEditPoints="1"/>
          </p:cNvSpPr>
          <p:nvPr/>
        </p:nvSpPr>
        <p:spPr bwMode="black">
          <a:xfrm rot="20264269">
            <a:off x="3206051" y="3792510"/>
            <a:ext cx="204507" cy="161628"/>
          </a:xfrm>
          <a:custGeom>
            <a:avLst/>
            <a:gdLst>
              <a:gd name="T0" fmla="*/ 22 w 75"/>
              <a:gd name="T1" fmla="*/ 22 h 59"/>
              <a:gd name="T2" fmla="*/ 33 w 75"/>
              <a:gd name="T3" fmla="*/ 11 h 59"/>
              <a:gd name="T4" fmla="*/ 22 w 75"/>
              <a:gd name="T5" fmla="*/ 0 h 59"/>
              <a:gd name="T6" fmla="*/ 11 w 75"/>
              <a:gd name="T7" fmla="*/ 11 h 59"/>
              <a:gd name="T8" fmla="*/ 22 w 75"/>
              <a:gd name="T9" fmla="*/ 22 h 59"/>
              <a:gd name="T10" fmla="*/ 45 w 75"/>
              <a:gd name="T11" fmla="*/ 22 h 59"/>
              <a:gd name="T12" fmla="*/ 56 w 75"/>
              <a:gd name="T13" fmla="*/ 11 h 59"/>
              <a:gd name="T14" fmla="*/ 45 w 75"/>
              <a:gd name="T15" fmla="*/ 0 h 59"/>
              <a:gd name="T16" fmla="*/ 34 w 75"/>
              <a:gd name="T17" fmla="*/ 11 h 59"/>
              <a:gd name="T18" fmla="*/ 45 w 75"/>
              <a:gd name="T19" fmla="*/ 22 h 59"/>
              <a:gd name="T20" fmla="*/ 3 w 75"/>
              <a:gd name="T21" fmla="*/ 25 h 59"/>
              <a:gd name="T22" fmla="*/ 0 w 75"/>
              <a:gd name="T23" fmla="*/ 27 h 59"/>
              <a:gd name="T24" fmla="*/ 0 w 75"/>
              <a:gd name="T25" fmla="*/ 38 h 59"/>
              <a:gd name="T26" fmla="*/ 3 w 75"/>
              <a:gd name="T27" fmla="*/ 41 h 59"/>
              <a:gd name="T28" fmla="*/ 5 w 75"/>
              <a:gd name="T29" fmla="*/ 38 h 59"/>
              <a:gd name="T30" fmla="*/ 5 w 75"/>
              <a:gd name="T31" fmla="*/ 27 h 59"/>
              <a:gd name="T32" fmla="*/ 3 w 75"/>
              <a:gd name="T33" fmla="*/ 25 h 59"/>
              <a:gd name="T34" fmla="*/ 75 w 75"/>
              <a:gd name="T35" fmla="*/ 23 h 59"/>
              <a:gd name="T36" fmla="*/ 75 w 75"/>
              <a:gd name="T37" fmla="*/ 56 h 59"/>
              <a:gd name="T38" fmla="*/ 73 w 75"/>
              <a:gd name="T39" fmla="*/ 57 h 59"/>
              <a:gd name="T40" fmla="*/ 65 w 75"/>
              <a:gd name="T41" fmla="*/ 51 h 59"/>
              <a:gd name="T42" fmla="*/ 64 w 75"/>
              <a:gd name="T43" fmla="*/ 49 h 59"/>
              <a:gd name="T44" fmla="*/ 60 w 75"/>
              <a:gd name="T45" fmla="*/ 49 h 59"/>
              <a:gd name="T46" fmla="*/ 60 w 75"/>
              <a:gd name="T47" fmla="*/ 56 h 59"/>
              <a:gd name="T48" fmla="*/ 57 w 75"/>
              <a:gd name="T49" fmla="*/ 59 h 59"/>
              <a:gd name="T50" fmla="*/ 11 w 75"/>
              <a:gd name="T51" fmla="*/ 59 h 59"/>
              <a:gd name="T52" fmla="*/ 8 w 75"/>
              <a:gd name="T53" fmla="*/ 55 h 59"/>
              <a:gd name="T54" fmla="*/ 8 w 75"/>
              <a:gd name="T55" fmla="*/ 27 h 59"/>
              <a:gd name="T56" fmla="*/ 11 w 75"/>
              <a:gd name="T57" fmla="*/ 23 h 59"/>
              <a:gd name="T58" fmla="*/ 57 w 75"/>
              <a:gd name="T59" fmla="*/ 23 h 59"/>
              <a:gd name="T60" fmla="*/ 60 w 75"/>
              <a:gd name="T61" fmla="*/ 27 h 59"/>
              <a:gd name="T62" fmla="*/ 60 w 75"/>
              <a:gd name="T63" fmla="*/ 30 h 59"/>
              <a:gd name="T64" fmla="*/ 64 w 75"/>
              <a:gd name="T65" fmla="*/ 30 h 59"/>
              <a:gd name="T66" fmla="*/ 65 w 75"/>
              <a:gd name="T67" fmla="*/ 29 h 59"/>
              <a:gd name="T68" fmla="*/ 73 w 75"/>
              <a:gd name="T69" fmla="*/ 22 h 59"/>
              <a:gd name="T70" fmla="*/ 75 w 75"/>
              <a:gd name="T71" fmla="*/ 2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5" h="59">
                <a:moveTo>
                  <a:pt x="22" y="22"/>
                </a:moveTo>
                <a:cubicBezTo>
                  <a:pt x="28" y="22"/>
                  <a:pt x="33" y="17"/>
                  <a:pt x="33" y="11"/>
                </a:cubicBezTo>
                <a:cubicBezTo>
                  <a:pt x="33" y="5"/>
                  <a:pt x="28" y="0"/>
                  <a:pt x="22" y="0"/>
                </a:cubicBezTo>
                <a:cubicBezTo>
                  <a:pt x="16" y="0"/>
                  <a:pt x="11" y="5"/>
                  <a:pt x="11" y="11"/>
                </a:cubicBezTo>
                <a:cubicBezTo>
                  <a:pt x="11" y="17"/>
                  <a:pt x="16" y="22"/>
                  <a:pt x="22" y="22"/>
                </a:cubicBezTo>
                <a:moveTo>
                  <a:pt x="45" y="22"/>
                </a:moveTo>
                <a:cubicBezTo>
                  <a:pt x="51" y="22"/>
                  <a:pt x="56" y="17"/>
                  <a:pt x="56" y="11"/>
                </a:cubicBezTo>
                <a:cubicBezTo>
                  <a:pt x="56" y="5"/>
                  <a:pt x="51" y="0"/>
                  <a:pt x="45" y="0"/>
                </a:cubicBezTo>
                <a:cubicBezTo>
                  <a:pt x="39" y="0"/>
                  <a:pt x="34" y="5"/>
                  <a:pt x="34" y="11"/>
                </a:cubicBezTo>
                <a:cubicBezTo>
                  <a:pt x="34" y="17"/>
                  <a:pt x="39" y="22"/>
                  <a:pt x="45" y="22"/>
                </a:cubicBezTo>
                <a:moveTo>
                  <a:pt x="3" y="25"/>
                </a:moveTo>
                <a:cubicBezTo>
                  <a:pt x="1" y="25"/>
                  <a:pt x="0" y="26"/>
                  <a:pt x="0" y="27"/>
                </a:cubicBezTo>
                <a:cubicBezTo>
                  <a:pt x="0" y="38"/>
                  <a:pt x="0" y="38"/>
                  <a:pt x="0" y="38"/>
                </a:cubicBezTo>
                <a:cubicBezTo>
                  <a:pt x="0" y="39"/>
                  <a:pt x="1" y="41"/>
                  <a:pt x="3" y="41"/>
                </a:cubicBezTo>
                <a:cubicBezTo>
                  <a:pt x="4" y="41"/>
                  <a:pt x="5" y="39"/>
                  <a:pt x="5" y="38"/>
                </a:cubicBezTo>
                <a:cubicBezTo>
                  <a:pt x="5" y="27"/>
                  <a:pt x="5" y="27"/>
                  <a:pt x="5" y="27"/>
                </a:cubicBezTo>
                <a:cubicBezTo>
                  <a:pt x="5" y="26"/>
                  <a:pt x="4" y="25"/>
                  <a:pt x="3" y="25"/>
                </a:cubicBezTo>
                <a:moveTo>
                  <a:pt x="75" y="23"/>
                </a:moveTo>
                <a:cubicBezTo>
                  <a:pt x="75" y="56"/>
                  <a:pt x="75" y="56"/>
                  <a:pt x="75" y="56"/>
                </a:cubicBezTo>
                <a:cubicBezTo>
                  <a:pt x="75" y="58"/>
                  <a:pt x="74" y="58"/>
                  <a:pt x="73" y="57"/>
                </a:cubicBezTo>
                <a:cubicBezTo>
                  <a:pt x="65" y="51"/>
                  <a:pt x="65" y="51"/>
                  <a:pt x="65" y="51"/>
                </a:cubicBezTo>
                <a:cubicBezTo>
                  <a:pt x="64" y="50"/>
                  <a:pt x="64" y="50"/>
                  <a:pt x="64" y="49"/>
                </a:cubicBezTo>
                <a:cubicBezTo>
                  <a:pt x="60" y="49"/>
                  <a:pt x="60" y="49"/>
                  <a:pt x="60" y="49"/>
                </a:cubicBezTo>
                <a:cubicBezTo>
                  <a:pt x="60" y="56"/>
                  <a:pt x="60" y="56"/>
                  <a:pt x="60" y="56"/>
                </a:cubicBezTo>
                <a:cubicBezTo>
                  <a:pt x="60" y="58"/>
                  <a:pt x="59" y="59"/>
                  <a:pt x="57" y="59"/>
                </a:cubicBezTo>
                <a:cubicBezTo>
                  <a:pt x="11" y="59"/>
                  <a:pt x="11" y="59"/>
                  <a:pt x="11" y="59"/>
                </a:cubicBezTo>
                <a:cubicBezTo>
                  <a:pt x="9" y="59"/>
                  <a:pt x="8" y="57"/>
                  <a:pt x="8" y="55"/>
                </a:cubicBezTo>
                <a:cubicBezTo>
                  <a:pt x="8" y="27"/>
                  <a:pt x="8" y="27"/>
                  <a:pt x="8" y="27"/>
                </a:cubicBezTo>
                <a:cubicBezTo>
                  <a:pt x="8" y="25"/>
                  <a:pt x="9" y="23"/>
                  <a:pt x="11" y="23"/>
                </a:cubicBezTo>
                <a:cubicBezTo>
                  <a:pt x="57" y="23"/>
                  <a:pt x="57" y="23"/>
                  <a:pt x="57" y="23"/>
                </a:cubicBezTo>
                <a:cubicBezTo>
                  <a:pt x="59" y="23"/>
                  <a:pt x="60" y="25"/>
                  <a:pt x="60" y="27"/>
                </a:cubicBezTo>
                <a:cubicBezTo>
                  <a:pt x="60" y="30"/>
                  <a:pt x="60" y="30"/>
                  <a:pt x="60" y="30"/>
                </a:cubicBezTo>
                <a:cubicBezTo>
                  <a:pt x="64" y="30"/>
                  <a:pt x="64" y="30"/>
                  <a:pt x="64" y="30"/>
                </a:cubicBezTo>
                <a:cubicBezTo>
                  <a:pt x="64" y="30"/>
                  <a:pt x="64" y="29"/>
                  <a:pt x="65" y="29"/>
                </a:cubicBezTo>
                <a:cubicBezTo>
                  <a:pt x="73" y="22"/>
                  <a:pt x="73" y="22"/>
                  <a:pt x="73" y="22"/>
                </a:cubicBezTo>
                <a:cubicBezTo>
                  <a:pt x="74" y="21"/>
                  <a:pt x="75" y="21"/>
                  <a:pt x="75" y="23"/>
                </a:cubicBezTo>
              </a:path>
            </a:pathLst>
          </a:custGeom>
          <a:solidFill>
            <a:srgbClr val="E1E1E3"/>
          </a:solidFill>
          <a:ln>
            <a:noFill/>
          </a:ln>
          <a:extLst/>
        </p:spPr>
        <p:txBody>
          <a:bodyPr vert="horz" wrap="square" lIns="69953" tIns="34976" rIns="69953" bIns="3497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dirty="0">
              <a:solidFill>
                <a:srgbClr val="000000"/>
              </a:solidFill>
            </a:endParaRPr>
          </a:p>
        </p:txBody>
      </p:sp>
      <p:grpSp>
        <p:nvGrpSpPr>
          <p:cNvPr id="124" name="Group 123">
            <a:extLst>
              <a:ext uri="{FF2B5EF4-FFF2-40B4-BE49-F238E27FC236}">
                <a16:creationId xmlns:a16="http://schemas.microsoft.com/office/drawing/2014/main" id="{161F6A47-1742-45B7-AEBE-60876A09DB22}"/>
              </a:ext>
            </a:extLst>
          </p:cNvPr>
          <p:cNvGrpSpPr/>
          <p:nvPr/>
        </p:nvGrpSpPr>
        <p:grpSpPr>
          <a:xfrm rot="20592124">
            <a:off x="3841195" y="4041980"/>
            <a:ext cx="281803" cy="359036"/>
            <a:chOff x="6729591" y="1625806"/>
            <a:chExt cx="921225" cy="1173706"/>
          </a:xfrm>
        </p:grpSpPr>
        <p:sp>
          <p:nvSpPr>
            <p:cNvPr id="283" name="Rectangle 68">
              <a:extLst>
                <a:ext uri="{FF2B5EF4-FFF2-40B4-BE49-F238E27FC236}">
                  <a16:creationId xmlns:a16="http://schemas.microsoft.com/office/drawing/2014/main" id="{53E7FF83-6143-4B6F-9EDA-7D63F9BC8F9D}"/>
                </a:ext>
              </a:extLst>
            </p:cNvPr>
            <p:cNvSpPr/>
            <p:nvPr/>
          </p:nvSpPr>
          <p:spPr>
            <a:xfrm>
              <a:off x="6729591" y="1625806"/>
              <a:ext cx="921225" cy="1173706"/>
            </a:xfrm>
            <a:custGeom>
              <a:avLst/>
              <a:gdLst>
                <a:gd name="connsiteX0" fmla="*/ 0 w 921225"/>
                <a:gd name="connsiteY0" fmla="*/ 0 h 1173706"/>
                <a:gd name="connsiteX1" fmla="*/ 921225 w 921225"/>
                <a:gd name="connsiteY1" fmla="*/ 0 h 1173706"/>
                <a:gd name="connsiteX2" fmla="*/ 921225 w 921225"/>
                <a:gd name="connsiteY2" fmla="*/ 1173706 h 1173706"/>
                <a:gd name="connsiteX3" fmla="*/ 0 w 921225"/>
                <a:gd name="connsiteY3" fmla="*/ 1173706 h 1173706"/>
                <a:gd name="connsiteX4" fmla="*/ 0 w 921225"/>
                <a:gd name="connsiteY4" fmla="*/ 0 h 1173706"/>
                <a:gd name="connsiteX0" fmla="*/ 0 w 921225"/>
                <a:gd name="connsiteY0" fmla="*/ 0 h 1173706"/>
                <a:gd name="connsiteX1" fmla="*/ 921225 w 921225"/>
                <a:gd name="connsiteY1" fmla="*/ 0 h 1173706"/>
                <a:gd name="connsiteX2" fmla="*/ 919563 w 921225"/>
                <a:gd name="connsiteY2" fmla="*/ 270580 h 1173706"/>
                <a:gd name="connsiteX3" fmla="*/ 921225 w 921225"/>
                <a:gd name="connsiteY3" fmla="*/ 1173706 h 1173706"/>
                <a:gd name="connsiteX4" fmla="*/ 0 w 921225"/>
                <a:gd name="connsiteY4" fmla="*/ 1173706 h 1173706"/>
                <a:gd name="connsiteX5" fmla="*/ 0 w 921225"/>
                <a:gd name="connsiteY5" fmla="*/ 0 h 1173706"/>
                <a:gd name="connsiteX0" fmla="*/ 0 w 921225"/>
                <a:gd name="connsiteY0" fmla="*/ 0 h 1173706"/>
                <a:gd name="connsiteX1" fmla="*/ 685000 w 921225"/>
                <a:gd name="connsiteY1" fmla="*/ 236 h 1173706"/>
                <a:gd name="connsiteX2" fmla="*/ 921225 w 921225"/>
                <a:gd name="connsiteY2" fmla="*/ 0 h 1173706"/>
                <a:gd name="connsiteX3" fmla="*/ 919563 w 921225"/>
                <a:gd name="connsiteY3" fmla="*/ 270580 h 1173706"/>
                <a:gd name="connsiteX4" fmla="*/ 921225 w 921225"/>
                <a:gd name="connsiteY4" fmla="*/ 1173706 h 1173706"/>
                <a:gd name="connsiteX5" fmla="*/ 0 w 921225"/>
                <a:gd name="connsiteY5" fmla="*/ 1173706 h 1173706"/>
                <a:gd name="connsiteX6" fmla="*/ 0 w 921225"/>
                <a:gd name="connsiteY6" fmla="*/ 0 h 1173706"/>
                <a:gd name="connsiteX0" fmla="*/ 0 w 921225"/>
                <a:gd name="connsiteY0" fmla="*/ 0 h 1173706"/>
                <a:gd name="connsiteX1" fmla="*/ 685000 w 921225"/>
                <a:gd name="connsiteY1" fmla="*/ 236 h 1173706"/>
                <a:gd name="connsiteX2" fmla="*/ 919563 w 921225"/>
                <a:gd name="connsiteY2" fmla="*/ 270580 h 1173706"/>
                <a:gd name="connsiteX3" fmla="*/ 921225 w 921225"/>
                <a:gd name="connsiteY3" fmla="*/ 1173706 h 1173706"/>
                <a:gd name="connsiteX4" fmla="*/ 0 w 921225"/>
                <a:gd name="connsiteY4" fmla="*/ 1173706 h 1173706"/>
                <a:gd name="connsiteX5" fmla="*/ 0 w 921225"/>
                <a:gd name="connsiteY5" fmla="*/ 0 h 117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1225" h="1173706">
                  <a:moveTo>
                    <a:pt x="0" y="0"/>
                  </a:moveTo>
                  <a:lnTo>
                    <a:pt x="685000" y="236"/>
                  </a:lnTo>
                  <a:lnTo>
                    <a:pt x="919563" y="270580"/>
                  </a:lnTo>
                  <a:lnTo>
                    <a:pt x="921225" y="1173706"/>
                  </a:lnTo>
                  <a:lnTo>
                    <a:pt x="0" y="1173706"/>
                  </a:lnTo>
                  <a:lnTo>
                    <a:pt x="0" y="0"/>
                  </a:lnTo>
                  <a:close/>
                </a:path>
              </a:pathLst>
            </a:custGeom>
            <a:noFill/>
            <a:ln w="12700">
              <a:solidFill>
                <a:srgbClr val="E1E1E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84" name="Isosceles Triangle 283">
              <a:extLst>
                <a:ext uri="{FF2B5EF4-FFF2-40B4-BE49-F238E27FC236}">
                  <a16:creationId xmlns:a16="http://schemas.microsoft.com/office/drawing/2014/main" id="{000FB089-8EBD-4BC6-AC57-334B4914BAEA}"/>
                </a:ext>
              </a:extLst>
            </p:cNvPr>
            <p:cNvSpPr/>
            <p:nvPr/>
          </p:nvSpPr>
          <p:spPr>
            <a:xfrm rot="13739444">
              <a:off x="7215498" y="1726441"/>
              <a:ext cx="412469" cy="232616"/>
            </a:xfrm>
            <a:prstGeom prst="triangle">
              <a:avLst/>
            </a:prstGeom>
            <a:solidFill>
              <a:srgbClr val="E1E1E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cxnSp>
          <p:nvCxnSpPr>
            <p:cNvPr id="285" name="Straight Connector 284">
              <a:extLst>
                <a:ext uri="{FF2B5EF4-FFF2-40B4-BE49-F238E27FC236}">
                  <a16:creationId xmlns:a16="http://schemas.microsoft.com/office/drawing/2014/main" id="{85CEB3D4-23A2-4F79-9358-1748B1875868}"/>
                </a:ext>
              </a:extLst>
            </p:cNvPr>
            <p:cNvCxnSpPr/>
            <p:nvPr/>
          </p:nvCxnSpPr>
          <p:spPr>
            <a:xfrm>
              <a:off x="6899981" y="2182635"/>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E597458-DD64-45F5-8D02-B14DE49CF379}"/>
                </a:ext>
              </a:extLst>
            </p:cNvPr>
            <p:cNvCxnSpPr/>
            <p:nvPr/>
          </p:nvCxnSpPr>
          <p:spPr>
            <a:xfrm>
              <a:off x="6899981" y="2358889"/>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8CF86ED3-D77B-43C1-9D7C-39842A231196}"/>
                </a:ext>
              </a:extLst>
            </p:cNvPr>
            <p:cNvCxnSpPr/>
            <p:nvPr/>
          </p:nvCxnSpPr>
          <p:spPr>
            <a:xfrm>
              <a:off x="6899981" y="2535143"/>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grpSp>
      <p:pic>
        <p:nvPicPr>
          <p:cNvPr id="125" name="Graphic 103">
            <a:extLst>
              <a:ext uri="{FF2B5EF4-FFF2-40B4-BE49-F238E27FC236}">
                <a16:creationId xmlns:a16="http://schemas.microsoft.com/office/drawing/2014/main" id="{4A6C1472-0624-4EB5-A43E-90358F34C134}"/>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41934" t="38644" r="41366" b="38506"/>
          <a:stretch/>
        </p:blipFill>
        <p:spPr>
          <a:xfrm rot="20598691">
            <a:off x="3915328" y="4407015"/>
            <a:ext cx="291623" cy="308778"/>
          </a:xfrm>
          <a:prstGeom prst="rect">
            <a:avLst/>
          </a:prstGeom>
        </p:spPr>
      </p:pic>
      <p:sp>
        <p:nvSpPr>
          <p:cNvPr id="126" name="Freeform 114">
            <a:extLst>
              <a:ext uri="{FF2B5EF4-FFF2-40B4-BE49-F238E27FC236}">
                <a16:creationId xmlns:a16="http://schemas.microsoft.com/office/drawing/2014/main" id="{AC2FA3CC-4F73-4779-BBAF-6161025150A4}"/>
              </a:ext>
            </a:extLst>
          </p:cNvPr>
          <p:cNvSpPr>
            <a:spLocks noChangeAspect="1" noEditPoints="1"/>
          </p:cNvSpPr>
          <p:nvPr/>
        </p:nvSpPr>
        <p:spPr bwMode="black">
          <a:xfrm>
            <a:off x="4237450" y="4435737"/>
            <a:ext cx="292469" cy="231146"/>
          </a:xfrm>
          <a:custGeom>
            <a:avLst/>
            <a:gdLst>
              <a:gd name="T0" fmla="*/ 22 w 75"/>
              <a:gd name="T1" fmla="*/ 22 h 59"/>
              <a:gd name="T2" fmla="*/ 33 w 75"/>
              <a:gd name="T3" fmla="*/ 11 h 59"/>
              <a:gd name="T4" fmla="*/ 22 w 75"/>
              <a:gd name="T5" fmla="*/ 0 h 59"/>
              <a:gd name="T6" fmla="*/ 11 w 75"/>
              <a:gd name="T7" fmla="*/ 11 h 59"/>
              <a:gd name="T8" fmla="*/ 22 w 75"/>
              <a:gd name="T9" fmla="*/ 22 h 59"/>
              <a:gd name="T10" fmla="*/ 45 w 75"/>
              <a:gd name="T11" fmla="*/ 22 h 59"/>
              <a:gd name="T12" fmla="*/ 56 w 75"/>
              <a:gd name="T13" fmla="*/ 11 h 59"/>
              <a:gd name="T14" fmla="*/ 45 w 75"/>
              <a:gd name="T15" fmla="*/ 0 h 59"/>
              <a:gd name="T16" fmla="*/ 34 w 75"/>
              <a:gd name="T17" fmla="*/ 11 h 59"/>
              <a:gd name="T18" fmla="*/ 45 w 75"/>
              <a:gd name="T19" fmla="*/ 22 h 59"/>
              <a:gd name="T20" fmla="*/ 3 w 75"/>
              <a:gd name="T21" fmla="*/ 25 h 59"/>
              <a:gd name="T22" fmla="*/ 0 w 75"/>
              <a:gd name="T23" fmla="*/ 27 h 59"/>
              <a:gd name="T24" fmla="*/ 0 w 75"/>
              <a:gd name="T25" fmla="*/ 38 h 59"/>
              <a:gd name="T26" fmla="*/ 3 w 75"/>
              <a:gd name="T27" fmla="*/ 41 h 59"/>
              <a:gd name="T28" fmla="*/ 5 w 75"/>
              <a:gd name="T29" fmla="*/ 38 h 59"/>
              <a:gd name="T30" fmla="*/ 5 w 75"/>
              <a:gd name="T31" fmla="*/ 27 h 59"/>
              <a:gd name="T32" fmla="*/ 3 w 75"/>
              <a:gd name="T33" fmla="*/ 25 h 59"/>
              <a:gd name="T34" fmla="*/ 75 w 75"/>
              <a:gd name="T35" fmla="*/ 23 h 59"/>
              <a:gd name="T36" fmla="*/ 75 w 75"/>
              <a:gd name="T37" fmla="*/ 56 h 59"/>
              <a:gd name="T38" fmla="*/ 73 w 75"/>
              <a:gd name="T39" fmla="*/ 57 h 59"/>
              <a:gd name="T40" fmla="*/ 65 w 75"/>
              <a:gd name="T41" fmla="*/ 51 h 59"/>
              <a:gd name="T42" fmla="*/ 64 w 75"/>
              <a:gd name="T43" fmla="*/ 49 h 59"/>
              <a:gd name="T44" fmla="*/ 60 w 75"/>
              <a:gd name="T45" fmla="*/ 49 h 59"/>
              <a:gd name="T46" fmla="*/ 60 w 75"/>
              <a:gd name="T47" fmla="*/ 56 h 59"/>
              <a:gd name="T48" fmla="*/ 57 w 75"/>
              <a:gd name="T49" fmla="*/ 59 h 59"/>
              <a:gd name="T50" fmla="*/ 11 w 75"/>
              <a:gd name="T51" fmla="*/ 59 h 59"/>
              <a:gd name="T52" fmla="*/ 8 w 75"/>
              <a:gd name="T53" fmla="*/ 55 h 59"/>
              <a:gd name="T54" fmla="*/ 8 w 75"/>
              <a:gd name="T55" fmla="*/ 27 h 59"/>
              <a:gd name="T56" fmla="*/ 11 w 75"/>
              <a:gd name="T57" fmla="*/ 23 h 59"/>
              <a:gd name="T58" fmla="*/ 57 w 75"/>
              <a:gd name="T59" fmla="*/ 23 h 59"/>
              <a:gd name="T60" fmla="*/ 60 w 75"/>
              <a:gd name="T61" fmla="*/ 27 h 59"/>
              <a:gd name="T62" fmla="*/ 60 w 75"/>
              <a:gd name="T63" fmla="*/ 30 h 59"/>
              <a:gd name="T64" fmla="*/ 64 w 75"/>
              <a:gd name="T65" fmla="*/ 30 h 59"/>
              <a:gd name="T66" fmla="*/ 65 w 75"/>
              <a:gd name="T67" fmla="*/ 29 h 59"/>
              <a:gd name="T68" fmla="*/ 73 w 75"/>
              <a:gd name="T69" fmla="*/ 22 h 59"/>
              <a:gd name="T70" fmla="*/ 75 w 75"/>
              <a:gd name="T71" fmla="*/ 2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5" h="59">
                <a:moveTo>
                  <a:pt x="22" y="22"/>
                </a:moveTo>
                <a:cubicBezTo>
                  <a:pt x="28" y="22"/>
                  <a:pt x="33" y="17"/>
                  <a:pt x="33" y="11"/>
                </a:cubicBezTo>
                <a:cubicBezTo>
                  <a:pt x="33" y="5"/>
                  <a:pt x="28" y="0"/>
                  <a:pt x="22" y="0"/>
                </a:cubicBezTo>
                <a:cubicBezTo>
                  <a:pt x="16" y="0"/>
                  <a:pt x="11" y="5"/>
                  <a:pt x="11" y="11"/>
                </a:cubicBezTo>
                <a:cubicBezTo>
                  <a:pt x="11" y="17"/>
                  <a:pt x="16" y="22"/>
                  <a:pt x="22" y="22"/>
                </a:cubicBezTo>
                <a:moveTo>
                  <a:pt x="45" y="22"/>
                </a:moveTo>
                <a:cubicBezTo>
                  <a:pt x="51" y="22"/>
                  <a:pt x="56" y="17"/>
                  <a:pt x="56" y="11"/>
                </a:cubicBezTo>
                <a:cubicBezTo>
                  <a:pt x="56" y="5"/>
                  <a:pt x="51" y="0"/>
                  <a:pt x="45" y="0"/>
                </a:cubicBezTo>
                <a:cubicBezTo>
                  <a:pt x="39" y="0"/>
                  <a:pt x="34" y="5"/>
                  <a:pt x="34" y="11"/>
                </a:cubicBezTo>
                <a:cubicBezTo>
                  <a:pt x="34" y="17"/>
                  <a:pt x="39" y="22"/>
                  <a:pt x="45" y="22"/>
                </a:cubicBezTo>
                <a:moveTo>
                  <a:pt x="3" y="25"/>
                </a:moveTo>
                <a:cubicBezTo>
                  <a:pt x="1" y="25"/>
                  <a:pt x="0" y="26"/>
                  <a:pt x="0" y="27"/>
                </a:cubicBezTo>
                <a:cubicBezTo>
                  <a:pt x="0" y="38"/>
                  <a:pt x="0" y="38"/>
                  <a:pt x="0" y="38"/>
                </a:cubicBezTo>
                <a:cubicBezTo>
                  <a:pt x="0" y="39"/>
                  <a:pt x="1" y="41"/>
                  <a:pt x="3" y="41"/>
                </a:cubicBezTo>
                <a:cubicBezTo>
                  <a:pt x="4" y="41"/>
                  <a:pt x="5" y="39"/>
                  <a:pt x="5" y="38"/>
                </a:cubicBezTo>
                <a:cubicBezTo>
                  <a:pt x="5" y="27"/>
                  <a:pt x="5" y="27"/>
                  <a:pt x="5" y="27"/>
                </a:cubicBezTo>
                <a:cubicBezTo>
                  <a:pt x="5" y="26"/>
                  <a:pt x="4" y="25"/>
                  <a:pt x="3" y="25"/>
                </a:cubicBezTo>
                <a:moveTo>
                  <a:pt x="75" y="23"/>
                </a:moveTo>
                <a:cubicBezTo>
                  <a:pt x="75" y="56"/>
                  <a:pt x="75" y="56"/>
                  <a:pt x="75" y="56"/>
                </a:cubicBezTo>
                <a:cubicBezTo>
                  <a:pt x="75" y="58"/>
                  <a:pt x="74" y="58"/>
                  <a:pt x="73" y="57"/>
                </a:cubicBezTo>
                <a:cubicBezTo>
                  <a:pt x="65" y="51"/>
                  <a:pt x="65" y="51"/>
                  <a:pt x="65" y="51"/>
                </a:cubicBezTo>
                <a:cubicBezTo>
                  <a:pt x="64" y="50"/>
                  <a:pt x="64" y="50"/>
                  <a:pt x="64" y="49"/>
                </a:cubicBezTo>
                <a:cubicBezTo>
                  <a:pt x="60" y="49"/>
                  <a:pt x="60" y="49"/>
                  <a:pt x="60" y="49"/>
                </a:cubicBezTo>
                <a:cubicBezTo>
                  <a:pt x="60" y="56"/>
                  <a:pt x="60" y="56"/>
                  <a:pt x="60" y="56"/>
                </a:cubicBezTo>
                <a:cubicBezTo>
                  <a:pt x="60" y="58"/>
                  <a:pt x="59" y="59"/>
                  <a:pt x="57" y="59"/>
                </a:cubicBezTo>
                <a:cubicBezTo>
                  <a:pt x="11" y="59"/>
                  <a:pt x="11" y="59"/>
                  <a:pt x="11" y="59"/>
                </a:cubicBezTo>
                <a:cubicBezTo>
                  <a:pt x="9" y="59"/>
                  <a:pt x="8" y="57"/>
                  <a:pt x="8" y="55"/>
                </a:cubicBezTo>
                <a:cubicBezTo>
                  <a:pt x="8" y="27"/>
                  <a:pt x="8" y="27"/>
                  <a:pt x="8" y="27"/>
                </a:cubicBezTo>
                <a:cubicBezTo>
                  <a:pt x="8" y="25"/>
                  <a:pt x="9" y="23"/>
                  <a:pt x="11" y="23"/>
                </a:cubicBezTo>
                <a:cubicBezTo>
                  <a:pt x="57" y="23"/>
                  <a:pt x="57" y="23"/>
                  <a:pt x="57" y="23"/>
                </a:cubicBezTo>
                <a:cubicBezTo>
                  <a:pt x="59" y="23"/>
                  <a:pt x="60" y="25"/>
                  <a:pt x="60" y="27"/>
                </a:cubicBezTo>
                <a:cubicBezTo>
                  <a:pt x="60" y="30"/>
                  <a:pt x="60" y="30"/>
                  <a:pt x="60" y="30"/>
                </a:cubicBezTo>
                <a:cubicBezTo>
                  <a:pt x="64" y="30"/>
                  <a:pt x="64" y="30"/>
                  <a:pt x="64" y="30"/>
                </a:cubicBezTo>
                <a:cubicBezTo>
                  <a:pt x="64" y="30"/>
                  <a:pt x="64" y="29"/>
                  <a:pt x="65" y="29"/>
                </a:cubicBezTo>
                <a:cubicBezTo>
                  <a:pt x="73" y="22"/>
                  <a:pt x="73" y="22"/>
                  <a:pt x="73" y="22"/>
                </a:cubicBezTo>
                <a:cubicBezTo>
                  <a:pt x="74" y="21"/>
                  <a:pt x="75" y="21"/>
                  <a:pt x="75" y="23"/>
                </a:cubicBezTo>
              </a:path>
            </a:pathLst>
          </a:custGeom>
          <a:solidFill>
            <a:srgbClr val="E1E1E3"/>
          </a:solidFill>
          <a:ln>
            <a:noFill/>
          </a:ln>
          <a:extLst/>
        </p:spPr>
        <p:txBody>
          <a:bodyPr vert="horz" wrap="square" lIns="69953" tIns="34976" rIns="69953" bIns="3497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nvGrpSpPr>
          <p:cNvPr id="127" name="Group 126">
            <a:extLst>
              <a:ext uri="{FF2B5EF4-FFF2-40B4-BE49-F238E27FC236}">
                <a16:creationId xmlns:a16="http://schemas.microsoft.com/office/drawing/2014/main" id="{C0F8FFC8-628D-4D9C-AB30-477313B0A307}"/>
              </a:ext>
            </a:extLst>
          </p:cNvPr>
          <p:cNvGrpSpPr/>
          <p:nvPr/>
        </p:nvGrpSpPr>
        <p:grpSpPr>
          <a:xfrm rot="1260549">
            <a:off x="4612267" y="4403740"/>
            <a:ext cx="174829" cy="222743"/>
            <a:chOff x="6729591" y="1625806"/>
            <a:chExt cx="921225" cy="1173706"/>
          </a:xfrm>
        </p:grpSpPr>
        <p:sp>
          <p:nvSpPr>
            <p:cNvPr id="278" name="Rectangle 68">
              <a:extLst>
                <a:ext uri="{FF2B5EF4-FFF2-40B4-BE49-F238E27FC236}">
                  <a16:creationId xmlns:a16="http://schemas.microsoft.com/office/drawing/2014/main" id="{1900AAFD-2B92-4F2B-8D07-D091074A813D}"/>
                </a:ext>
              </a:extLst>
            </p:cNvPr>
            <p:cNvSpPr/>
            <p:nvPr/>
          </p:nvSpPr>
          <p:spPr>
            <a:xfrm>
              <a:off x="6729591" y="1625806"/>
              <a:ext cx="921225" cy="1173706"/>
            </a:xfrm>
            <a:custGeom>
              <a:avLst/>
              <a:gdLst>
                <a:gd name="connsiteX0" fmla="*/ 0 w 921225"/>
                <a:gd name="connsiteY0" fmla="*/ 0 h 1173706"/>
                <a:gd name="connsiteX1" fmla="*/ 921225 w 921225"/>
                <a:gd name="connsiteY1" fmla="*/ 0 h 1173706"/>
                <a:gd name="connsiteX2" fmla="*/ 921225 w 921225"/>
                <a:gd name="connsiteY2" fmla="*/ 1173706 h 1173706"/>
                <a:gd name="connsiteX3" fmla="*/ 0 w 921225"/>
                <a:gd name="connsiteY3" fmla="*/ 1173706 h 1173706"/>
                <a:gd name="connsiteX4" fmla="*/ 0 w 921225"/>
                <a:gd name="connsiteY4" fmla="*/ 0 h 1173706"/>
                <a:gd name="connsiteX0" fmla="*/ 0 w 921225"/>
                <a:gd name="connsiteY0" fmla="*/ 0 h 1173706"/>
                <a:gd name="connsiteX1" fmla="*/ 921225 w 921225"/>
                <a:gd name="connsiteY1" fmla="*/ 0 h 1173706"/>
                <a:gd name="connsiteX2" fmla="*/ 919563 w 921225"/>
                <a:gd name="connsiteY2" fmla="*/ 270580 h 1173706"/>
                <a:gd name="connsiteX3" fmla="*/ 921225 w 921225"/>
                <a:gd name="connsiteY3" fmla="*/ 1173706 h 1173706"/>
                <a:gd name="connsiteX4" fmla="*/ 0 w 921225"/>
                <a:gd name="connsiteY4" fmla="*/ 1173706 h 1173706"/>
                <a:gd name="connsiteX5" fmla="*/ 0 w 921225"/>
                <a:gd name="connsiteY5" fmla="*/ 0 h 1173706"/>
                <a:gd name="connsiteX0" fmla="*/ 0 w 921225"/>
                <a:gd name="connsiteY0" fmla="*/ 0 h 1173706"/>
                <a:gd name="connsiteX1" fmla="*/ 685000 w 921225"/>
                <a:gd name="connsiteY1" fmla="*/ 236 h 1173706"/>
                <a:gd name="connsiteX2" fmla="*/ 921225 w 921225"/>
                <a:gd name="connsiteY2" fmla="*/ 0 h 1173706"/>
                <a:gd name="connsiteX3" fmla="*/ 919563 w 921225"/>
                <a:gd name="connsiteY3" fmla="*/ 270580 h 1173706"/>
                <a:gd name="connsiteX4" fmla="*/ 921225 w 921225"/>
                <a:gd name="connsiteY4" fmla="*/ 1173706 h 1173706"/>
                <a:gd name="connsiteX5" fmla="*/ 0 w 921225"/>
                <a:gd name="connsiteY5" fmla="*/ 1173706 h 1173706"/>
                <a:gd name="connsiteX6" fmla="*/ 0 w 921225"/>
                <a:gd name="connsiteY6" fmla="*/ 0 h 1173706"/>
                <a:gd name="connsiteX0" fmla="*/ 0 w 921225"/>
                <a:gd name="connsiteY0" fmla="*/ 0 h 1173706"/>
                <a:gd name="connsiteX1" fmla="*/ 685000 w 921225"/>
                <a:gd name="connsiteY1" fmla="*/ 236 h 1173706"/>
                <a:gd name="connsiteX2" fmla="*/ 919563 w 921225"/>
                <a:gd name="connsiteY2" fmla="*/ 270580 h 1173706"/>
                <a:gd name="connsiteX3" fmla="*/ 921225 w 921225"/>
                <a:gd name="connsiteY3" fmla="*/ 1173706 h 1173706"/>
                <a:gd name="connsiteX4" fmla="*/ 0 w 921225"/>
                <a:gd name="connsiteY4" fmla="*/ 1173706 h 1173706"/>
                <a:gd name="connsiteX5" fmla="*/ 0 w 921225"/>
                <a:gd name="connsiteY5" fmla="*/ 0 h 117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1225" h="1173706">
                  <a:moveTo>
                    <a:pt x="0" y="0"/>
                  </a:moveTo>
                  <a:lnTo>
                    <a:pt x="685000" y="236"/>
                  </a:lnTo>
                  <a:lnTo>
                    <a:pt x="919563" y="270580"/>
                  </a:lnTo>
                  <a:lnTo>
                    <a:pt x="921225" y="1173706"/>
                  </a:lnTo>
                  <a:lnTo>
                    <a:pt x="0" y="1173706"/>
                  </a:lnTo>
                  <a:lnTo>
                    <a:pt x="0" y="0"/>
                  </a:lnTo>
                  <a:close/>
                </a:path>
              </a:pathLst>
            </a:custGeom>
            <a:noFill/>
            <a:ln w="12700">
              <a:solidFill>
                <a:srgbClr val="E1E1E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279" name="Isosceles Triangle 278">
              <a:extLst>
                <a:ext uri="{FF2B5EF4-FFF2-40B4-BE49-F238E27FC236}">
                  <a16:creationId xmlns:a16="http://schemas.microsoft.com/office/drawing/2014/main" id="{71AAFAE2-F356-4E27-ABC9-16839017D0F8}"/>
                </a:ext>
              </a:extLst>
            </p:cNvPr>
            <p:cNvSpPr/>
            <p:nvPr/>
          </p:nvSpPr>
          <p:spPr>
            <a:xfrm rot="13739444">
              <a:off x="7215498" y="1726441"/>
              <a:ext cx="412469" cy="232616"/>
            </a:xfrm>
            <a:prstGeom prst="triangle">
              <a:avLst/>
            </a:prstGeom>
            <a:solidFill>
              <a:srgbClr val="E1E1E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cxnSp>
          <p:nvCxnSpPr>
            <p:cNvPr id="280" name="Straight Connector 279">
              <a:extLst>
                <a:ext uri="{FF2B5EF4-FFF2-40B4-BE49-F238E27FC236}">
                  <a16:creationId xmlns:a16="http://schemas.microsoft.com/office/drawing/2014/main" id="{70499646-4F39-49D3-AD29-A7C7AF4FAA63}"/>
                </a:ext>
              </a:extLst>
            </p:cNvPr>
            <p:cNvCxnSpPr/>
            <p:nvPr/>
          </p:nvCxnSpPr>
          <p:spPr>
            <a:xfrm>
              <a:off x="6899981" y="2182635"/>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7EDAF783-2613-4687-9873-1ED3891EDB47}"/>
                </a:ext>
              </a:extLst>
            </p:cNvPr>
            <p:cNvCxnSpPr/>
            <p:nvPr/>
          </p:nvCxnSpPr>
          <p:spPr>
            <a:xfrm>
              <a:off x="6899981" y="2358889"/>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43E08E00-51A9-408B-BBDD-850EBE7C6A46}"/>
                </a:ext>
              </a:extLst>
            </p:cNvPr>
            <p:cNvCxnSpPr/>
            <p:nvPr/>
          </p:nvCxnSpPr>
          <p:spPr>
            <a:xfrm>
              <a:off x="6899981" y="2535143"/>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grpSp>
      <p:sp>
        <p:nvSpPr>
          <p:cNvPr id="128" name="Freeform: Shape 127">
            <a:extLst>
              <a:ext uri="{FF2B5EF4-FFF2-40B4-BE49-F238E27FC236}">
                <a16:creationId xmlns:a16="http://schemas.microsoft.com/office/drawing/2014/main" id="{6EE9E1EE-1DFB-4F06-937E-311B35C717E3}"/>
              </a:ext>
            </a:extLst>
          </p:cNvPr>
          <p:cNvSpPr/>
          <p:nvPr/>
        </p:nvSpPr>
        <p:spPr>
          <a:xfrm>
            <a:off x="2876442" y="3312838"/>
            <a:ext cx="1938281" cy="1373602"/>
          </a:xfrm>
          <a:custGeom>
            <a:avLst/>
            <a:gdLst>
              <a:gd name="connsiteX0" fmla="*/ 0 w 1618488"/>
              <a:gd name="connsiteY0" fmla="*/ 0 h 1142999"/>
              <a:gd name="connsiteX1" fmla="*/ 1618488 w 1618488"/>
              <a:gd name="connsiteY1" fmla="*/ 0 h 1142999"/>
              <a:gd name="connsiteX2" fmla="*/ 1618488 w 1618488"/>
              <a:gd name="connsiteY2" fmla="*/ 1056281 h 1142999"/>
              <a:gd name="connsiteX3" fmla="*/ 1612139 w 1618488"/>
              <a:gd name="connsiteY3" fmla="*/ 1087730 h 1142999"/>
              <a:gd name="connsiteX4" fmla="*/ 1528757 w 1618488"/>
              <a:gd name="connsiteY4" fmla="*/ 1142999 h 1142999"/>
              <a:gd name="connsiteX5" fmla="*/ 90493 w 1618488"/>
              <a:gd name="connsiteY5" fmla="*/ 1142999 h 1142999"/>
              <a:gd name="connsiteX6" fmla="*/ 0 w 1618488"/>
              <a:gd name="connsiteY6" fmla="*/ 1052506 h 1142999"/>
              <a:gd name="connsiteX0" fmla="*/ 1618488 w 1618488"/>
              <a:gd name="connsiteY0" fmla="*/ 0 h 1142999"/>
              <a:gd name="connsiteX1" fmla="*/ 1618488 w 1618488"/>
              <a:gd name="connsiteY1" fmla="*/ 1056281 h 1142999"/>
              <a:gd name="connsiteX2" fmla="*/ 1612139 w 1618488"/>
              <a:gd name="connsiteY2" fmla="*/ 1087730 h 1142999"/>
              <a:gd name="connsiteX3" fmla="*/ 1528757 w 1618488"/>
              <a:gd name="connsiteY3" fmla="*/ 1142999 h 1142999"/>
              <a:gd name="connsiteX4" fmla="*/ 90493 w 1618488"/>
              <a:gd name="connsiteY4" fmla="*/ 1142999 h 1142999"/>
              <a:gd name="connsiteX5" fmla="*/ 0 w 1618488"/>
              <a:gd name="connsiteY5" fmla="*/ 1052506 h 1142999"/>
              <a:gd name="connsiteX6" fmla="*/ 91440 w 1618488"/>
              <a:gd name="connsiteY6" fmla="*/ 91440 h 1142999"/>
              <a:gd name="connsiteX0" fmla="*/ 1618488 w 1618488"/>
              <a:gd name="connsiteY0" fmla="*/ 0 h 1142999"/>
              <a:gd name="connsiteX1" fmla="*/ 1618488 w 1618488"/>
              <a:gd name="connsiteY1" fmla="*/ 1056281 h 1142999"/>
              <a:gd name="connsiteX2" fmla="*/ 1612139 w 1618488"/>
              <a:gd name="connsiteY2" fmla="*/ 1087730 h 1142999"/>
              <a:gd name="connsiteX3" fmla="*/ 1528757 w 1618488"/>
              <a:gd name="connsiteY3" fmla="*/ 1142999 h 1142999"/>
              <a:gd name="connsiteX4" fmla="*/ 90493 w 1618488"/>
              <a:gd name="connsiteY4" fmla="*/ 1142999 h 1142999"/>
              <a:gd name="connsiteX5" fmla="*/ 0 w 1618488"/>
              <a:gd name="connsiteY5" fmla="*/ 1052506 h 1142999"/>
              <a:gd name="connsiteX6" fmla="*/ 3975 w 1618488"/>
              <a:gd name="connsiteY6" fmla="*/ 3976 h 1142999"/>
              <a:gd name="connsiteX0" fmla="*/ 1618488 w 1618488"/>
              <a:gd name="connsiteY0" fmla="*/ 0 h 1142999"/>
              <a:gd name="connsiteX1" fmla="*/ 1618488 w 1618488"/>
              <a:gd name="connsiteY1" fmla="*/ 1056281 h 1142999"/>
              <a:gd name="connsiteX2" fmla="*/ 1612139 w 1618488"/>
              <a:gd name="connsiteY2" fmla="*/ 1087730 h 1142999"/>
              <a:gd name="connsiteX3" fmla="*/ 1528757 w 1618488"/>
              <a:gd name="connsiteY3" fmla="*/ 1142999 h 1142999"/>
              <a:gd name="connsiteX4" fmla="*/ 90493 w 1618488"/>
              <a:gd name="connsiteY4" fmla="*/ 1142999 h 1142999"/>
              <a:gd name="connsiteX5" fmla="*/ 0 w 1618488"/>
              <a:gd name="connsiteY5" fmla="*/ 1052506 h 1142999"/>
              <a:gd name="connsiteX6" fmla="*/ 63610 w 1618488"/>
              <a:gd name="connsiteY6" fmla="*/ 35782 h 1142999"/>
              <a:gd name="connsiteX0" fmla="*/ 1618488 w 1618488"/>
              <a:gd name="connsiteY0" fmla="*/ 3975 h 1146974"/>
              <a:gd name="connsiteX1" fmla="*/ 1618488 w 1618488"/>
              <a:gd name="connsiteY1" fmla="*/ 1060256 h 1146974"/>
              <a:gd name="connsiteX2" fmla="*/ 1612139 w 1618488"/>
              <a:gd name="connsiteY2" fmla="*/ 1091705 h 1146974"/>
              <a:gd name="connsiteX3" fmla="*/ 1528757 w 1618488"/>
              <a:gd name="connsiteY3" fmla="*/ 1146974 h 1146974"/>
              <a:gd name="connsiteX4" fmla="*/ 90493 w 1618488"/>
              <a:gd name="connsiteY4" fmla="*/ 1146974 h 1146974"/>
              <a:gd name="connsiteX5" fmla="*/ 0 w 1618488"/>
              <a:gd name="connsiteY5" fmla="*/ 1056481 h 1146974"/>
              <a:gd name="connsiteX6" fmla="*/ 0 w 1618488"/>
              <a:gd name="connsiteY6" fmla="*/ 0 h 1146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8488" h="1146974">
                <a:moveTo>
                  <a:pt x="1618488" y="3975"/>
                </a:moveTo>
                <a:lnTo>
                  <a:pt x="1618488" y="1060256"/>
                </a:lnTo>
                <a:lnTo>
                  <a:pt x="1612139" y="1091705"/>
                </a:lnTo>
                <a:cubicBezTo>
                  <a:pt x="1598401" y="1124184"/>
                  <a:pt x="1566241" y="1146974"/>
                  <a:pt x="1528757" y="1146974"/>
                </a:cubicBezTo>
                <a:lnTo>
                  <a:pt x="90493" y="1146974"/>
                </a:lnTo>
                <a:cubicBezTo>
                  <a:pt x="40515" y="1146974"/>
                  <a:pt x="0" y="1106459"/>
                  <a:pt x="0" y="1056481"/>
                </a:cubicBezTo>
                <a:lnTo>
                  <a:pt x="0" y="0"/>
                </a:lnTo>
              </a:path>
            </a:pathLst>
          </a:cu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29" name="Rectangle 128">
            <a:extLst>
              <a:ext uri="{FF2B5EF4-FFF2-40B4-BE49-F238E27FC236}">
                <a16:creationId xmlns:a16="http://schemas.microsoft.com/office/drawing/2014/main" id="{50D20F75-B36A-41C5-AE35-294E380BED95}"/>
              </a:ext>
            </a:extLst>
          </p:cNvPr>
          <p:cNvSpPr/>
          <p:nvPr/>
        </p:nvSpPr>
        <p:spPr>
          <a:xfrm>
            <a:off x="2616131" y="3739201"/>
            <a:ext cx="525636" cy="52563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nvGrpSpPr>
          <p:cNvPr id="130" name="Group 129">
            <a:extLst>
              <a:ext uri="{FF2B5EF4-FFF2-40B4-BE49-F238E27FC236}">
                <a16:creationId xmlns:a16="http://schemas.microsoft.com/office/drawing/2014/main" id="{F933F581-6047-4CEE-8819-CCD1D34B3180}"/>
              </a:ext>
            </a:extLst>
          </p:cNvPr>
          <p:cNvGrpSpPr/>
          <p:nvPr/>
        </p:nvGrpSpPr>
        <p:grpSpPr>
          <a:xfrm rot="19579818">
            <a:off x="3063801" y="4004929"/>
            <a:ext cx="195509" cy="249091"/>
            <a:chOff x="6729591" y="1625806"/>
            <a:chExt cx="921225" cy="1173706"/>
          </a:xfrm>
        </p:grpSpPr>
        <p:sp>
          <p:nvSpPr>
            <p:cNvPr id="273" name="Rectangle 68">
              <a:extLst>
                <a:ext uri="{FF2B5EF4-FFF2-40B4-BE49-F238E27FC236}">
                  <a16:creationId xmlns:a16="http://schemas.microsoft.com/office/drawing/2014/main" id="{B90AFECE-F5C5-4EA6-B98D-CEF25FECB4D2}"/>
                </a:ext>
              </a:extLst>
            </p:cNvPr>
            <p:cNvSpPr/>
            <p:nvPr/>
          </p:nvSpPr>
          <p:spPr>
            <a:xfrm>
              <a:off x="6729591" y="1625806"/>
              <a:ext cx="921225" cy="1173706"/>
            </a:xfrm>
            <a:custGeom>
              <a:avLst/>
              <a:gdLst>
                <a:gd name="connsiteX0" fmla="*/ 0 w 921225"/>
                <a:gd name="connsiteY0" fmla="*/ 0 h 1173706"/>
                <a:gd name="connsiteX1" fmla="*/ 921225 w 921225"/>
                <a:gd name="connsiteY1" fmla="*/ 0 h 1173706"/>
                <a:gd name="connsiteX2" fmla="*/ 921225 w 921225"/>
                <a:gd name="connsiteY2" fmla="*/ 1173706 h 1173706"/>
                <a:gd name="connsiteX3" fmla="*/ 0 w 921225"/>
                <a:gd name="connsiteY3" fmla="*/ 1173706 h 1173706"/>
                <a:gd name="connsiteX4" fmla="*/ 0 w 921225"/>
                <a:gd name="connsiteY4" fmla="*/ 0 h 1173706"/>
                <a:gd name="connsiteX0" fmla="*/ 0 w 921225"/>
                <a:gd name="connsiteY0" fmla="*/ 0 h 1173706"/>
                <a:gd name="connsiteX1" fmla="*/ 921225 w 921225"/>
                <a:gd name="connsiteY1" fmla="*/ 0 h 1173706"/>
                <a:gd name="connsiteX2" fmla="*/ 919563 w 921225"/>
                <a:gd name="connsiteY2" fmla="*/ 270580 h 1173706"/>
                <a:gd name="connsiteX3" fmla="*/ 921225 w 921225"/>
                <a:gd name="connsiteY3" fmla="*/ 1173706 h 1173706"/>
                <a:gd name="connsiteX4" fmla="*/ 0 w 921225"/>
                <a:gd name="connsiteY4" fmla="*/ 1173706 h 1173706"/>
                <a:gd name="connsiteX5" fmla="*/ 0 w 921225"/>
                <a:gd name="connsiteY5" fmla="*/ 0 h 1173706"/>
                <a:gd name="connsiteX0" fmla="*/ 0 w 921225"/>
                <a:gd name="connsiteY0" fmla="*/ 0 h 1173706"/>
                <a:gd name="connsiteX1" fmla="*/ 685000 w 921225"/>
                <a:gd name="connsiteY1" fmla="*/ 236 h 1173706"/>
                <a:gd name="connsiteX2" fmla="*/ 921225 w 921225"/>
                <a:gd name="connsiteY2" fmla="*/ 0 h 1173706"/>
                <a:gd name="connsiteX3" fmla="*/ 919563 w 921225"/>
                <a:gd name="connsiteY3" fmla="*/ 270580 h 1173706"/>
                <a:gd name="connsiteX4" fmla="*/ 921225 w 921225"/>
                <a:gd name="connsiteY4" fmla="*/ 1173706 h 1173706"/>
                <a:gd name="connsiteX5" fmla="*/ 0 w 921225"/>
                <a:gd name="connsiteY5" fmla="*/ 1173706 h 1173706"/>
                <a:gd name="connsiteX6" fmla="*/ 0 w 921225"/>
                <a:gd name="connsiteY6" fmla="*/ 0 h 1173706"/>
                <a:gd name="connsiteX0" fmla="*/ 0 w 921225"/>
                <a:gd name="connsiteY0" fmla="*/ 0 h 1173706"/>
                <a:gd name="connsiteX1" fmla="*/ 685000 w 921225"/>
                <a:gd name="connsiteY1" fmla="*/ 236 h 1173706"/>
                <a:gd name="connsiteX2" fmla="*/ 919563 w 921225"/>
                <a:gd name="connsiteY2" fmla="*/ 270580 h 1173706"/>
                <a:gd name="connsiteX3" fmla="*/ 921225 w 921225"/>
                <a:gd name="connsiteY3" fmla="*/ 1173706 h 1173706"/>
                <a:gd name="connsiteX4" fmla="*/ 0 w 921225"/>
                <a:gd name="connsiteY4" fmla="*/ 1173706 h 1173706"/>
                <a:gd name="connsiteX5" fmla="*/ 0 w 921225"/>
                <a:gd name="connsiteY5" fmla="*/ 0 h 117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1225" h="1173706">
                  <a:moveTo>
                    <a:pt x="0" y="0"/>
                  </a:moveTo>
                  <a:lnTo>
                    <a:pt x="685000" y="236"/>
                  </a:lnTo>
                  <a:lnTo>
                    <a:pt x="919563" y="270580"/>
                  </a:lnTo>
                  <a:lnTo>
                    <a:pt x="921225" y="1173706"/>
                  </a:lnTo>
                  <a:lnTo>
                    <a:pt x="0" y="1173706"/>
                  </a:lnTo>
                  <a:lnTo>
                    <a:pt x="0" y="0"/>
                  </a:lnTo>
                  <a:close/>
                </a:path>
              </a:pathLst>
            </a:custGeom>
            <a:noFill/>
            <a:ln w="12700">
              <a:solidFill>
                <a:srgbClr val="E1E1E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74" name="Isosceles Triangle 273">
              <a:extLst>
                <a:ext uri="{FF2B5EF4-FFF2-40B4-BE49-F238E27FC236}">
                  <a16:creationId xmlns:a16="http://schemas.microsoft.com/office/drawing/2014/main" id="{E1D57642-71FE-4F94-BCD3-ECD264AF573B}"/>
                </a:ext>
              </a:extLst>
            </p:cNvPr>
            <p:cNvSpPr/>
            <p:nvPr/>
          </p:nvSpPr>
          <p:spPr>
            <a:xfrm rot="13739444">
              <a:off x="7215498" y="1726441"/>
              <a:ext cx="412469" cy="232616"/>
            </a:xfrm>
            <a:prstGeom prst="triangle">
              <a:avLst/>
            </a:prstGeom>
            <a:solidFill>
              <a:srgbClr val="E1E1E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cxnSp>
          <p:nvCxnSpPr>
            <p:cNvPr id="275" name="Straight Connector 274">
              <a:extLst>
                <a:ext uri="{FF2B5EF4-FFF2-40B4-BE49-F238E27FC236}">
                  <a16:creationId xmlns:a16="http://schemas.microsoft.com/office/drawing/2014/main" id="{5999C952-32D1-4E63-8211-EB6FDD6CB8DA}"/>
                </a:ext>
              </a:extLst>
            </p:cNvPr>
            <p:cNvCxnSpPr/>
            <p:nvPr/>
          </p:nvCxnSpPr>
          <p:spPr>
            <a:xfrm>
              <a:off x="6899981" y="2182635"/>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4B43C7BE-BA46-4B0D-AB10-959A79F14BF8}"/>
                </a:ext>
              </a:extLst>
            </p:cNvPr>
            <p:cNvCxnSpPr/>
            <p:nvPr/>
          </p:nvCxnSpPr>
          <p:spPr>
            <a:xfrm>
              <a:off x="6899981" y="2358889"/>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5507B5E0-14C8-4625-AC16-4014D3295264}"/>
                </a:ext>
              </a:extLst>
            </p:cNvPr>
            <p:cNvCxnSpPr/>
            <p:nvPr/>
          </p:nvCxnSpPr>
          <p:spPr>
            <a:xfrm>
              <a:off x="6899981" y="2535143"/>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grpSp>
      <p:pic>
        <p:nvPicPr>
          <p:cNvPr id="131" name="Picture 130" descr="A stop sign&#10;&#10;Description generated with high confidence">
            <a:extLst>
              <a:ext uri="{FF2B5EF4-FFF2-40B4-BE49-F238E27FC236}">
                <a16:creationId xmlns:a16="http://schemas.microsoft.com/office/drawing/2014/main" id="{BA0DD3E8-B335-47CD-8283-7FECD8E76C2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659934" y="3783004"/>
            <a:ext cx="438030" cy="438030"/>
          </a:xfrm>
          <a:prstGeom prst="rect">
            <a:avLst/>
          </a:prstGeom>
        </p:spPr>
      </p:pic>
      <p:sp>
        <p:nvSpPr>
          <p:cNvPr id="132" name="Rectangle: Rounded Corners 131">
            <a:extLst>
              <a:ext uri="{FF2B5EF4-FFF2-40B4-BE49-F238E27FC236}">
                <a16:creationId xmlns:a16="http://schemas.microsoft.com/office/drawing/2014/main" id="{A68B63A0-18AC-4F62-8399-1AA87E04FF6E}"/>
              </a:ext>
            </a:extLst>
          </p:cNvPr>
          <p:cNvSpPr/>
          <p:nvPr/>
        </p:nvSpPr>
        <p:spPr>
          <a:xfrm>
            <a:off x="6112192" y="3370375"/>
            <a:ext cx="1325040" cy="1319741"/>
          </a:xfrm>
          <a:prstGeom prst="roundRect">
            <a:avLst>
              <a:gd name="adj" fmla="val 8824"/>
            </a:avLst>
          </a:prstGeom>
          <a:noFill/>
          <a:ln w="12700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34" name="Freeform: Shape 133">
            <a:extLst>
              <a:ext uri="{FF2B5EF4-FFF2-40B4-BE49-F238E27FC236}">
                <a16:creationId xmlns:a16="http://schemas.microsoft.com/office/drawing/2014/main" id="{8735B66F-9234-4F51-B639-1860F4CEC11A}"/>
              </a:ext>
            </a:extLst>
          </p:cNvPr>
          <p:cNvSpPr/>
          <p:nvPr/>
        </p:nvSpPr>
        <p:spPr>
          <a:xfrm>
            <a:off x="4531661" y="2840840"/>
            <a:ext cx="1250577" cy="1136747"/>
          </a:xfrm>
          <a:custGeom>
            <a:avLst/>
            <a:gdLst>
              <a:gd name="connsiteX0" fmla="*/ 0 w 1405719"/>
              <a:gd name="connsiteY0" fmla="*/ 344407 h 949197"/>
              <a:gd name="connsiteX1" fmla="*/ 382137 w 1405719"/>
              <a:gd name="connsiteY1" fmla="*/ 16861 h 949197"/>
              <a:gd name="connsiteX2" fmla="*/ 846161 w 1405719"/>
              <a:gd name="connsiteY2" fmla="*/ 808431 h 949197"/>
              <a:gd name="connsiteX3" fmla="*/ 1405719 w 1405719"/>
              <a:gd name="connsiteY3" fmla="*/ 944909 h 949197"/>
            </a:gdLst>
            <a:ahLst/>
            <a:cxnLst>
              <a:cxn ang="0">
                <a:pos x="connsiteX0" y="connsiteY0"/>
              </a:cxn>
              <a:cxn ang="0">
                <a:pos x="connsiteX1" y="connsiteY1"/>
              </a:cxn>
              <a:cxn ang="0">
                <a:pos x="connsiteX2" y="connsiteY2"/>
              </a:cxn>
              <a:cxn ang="0">
                <a:pos x="connsiteX3" y="connsiteY3"/>
              </a:cxn>
            </a:cxnLst>
            <a:rect l="l" t="t" r="r" b="b"/>
            <a:pathLst>
              <a:path w="1405719" h="949197">
                <a:moveTo>
                  <a:pt x="0" y="344407"/>
                </a:moveTo>
                <a:cubicBezTo>
                  <a:pt x="120555" y="141965"/>
                  <a:pt x="241110" y="-60476"/>
                  <a:pt x="382137" y="16861"/>
                </a:cubicBezTo>
                <a:cubicBezTo>
                  <a:pt x="523164" y="94198"/>
                  <a:pt x="675564" y="653756"/>
                  <a:pt x="846161" y="808431"/>
                </a:cubicBezTo>
                <a:cubicBezTo>
                  <a:pt x="1016758" y="963106"/>
                  <a:pt x="1211238" y="954007"/>
                  <a:pt x="1405719" y="944909"/>
                </a:cubicBezTo>
              </a:path>
            </a:pathLst>
          </a:cu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cxnSp>
        <p:nvCxnSpPr>
          <p:cNvPr id="135" name="Straight Arrow Connector 134">
            <a:extLst>
              <a:ext uri="{FF2B5EF4-FFF2-40B4-BE49-F238E27FC236}">
                <a16:creationId xmlns:a16="http://schemas.microsoft.com/office/drawing/2014/main" id="{92BC2D1E-53B1-4F19-BC97-6B585B6EE734}"/>
              </a:ext>
            </a:extLst>
          </p:cNvPr>
          <p:cNvCxnSpPr>
            <a:cxnSpLocks/>
          </p:cNvCxnSpPr>
          <p:nvPr/>
        </p:nvCxnSpPr>
        <p:spPr>
          <a:xfrm>
            <a:off x="5857399" y="3975366"/>
            <a:ext cx="87222" cy="0"/>
          </a:xfrm>
          <a:prstGeom prst="straightConnector1">
            <a:avLst/>
          </a:prstGeom>
          <a:ln w="57150">
            <a:solidFill>
              <a:srgbClr val="A8A9AD"/>
            </a:solidFill>
            <a:headEnd w="med" len="med"/>
            <a:tailEnd type="arrow" w="lg" len="med"/>
          </a:ln>
        </p:spPr>
        <p:style>
          <a:lnRef idx="1">
            <a:schemeClr val="accent1"/>
          </a:lnRef>
          <a:fillRef idx="0">
            <a:schemeClr val="accent1"/>
          </a:fillRef>
          <a:effectRef idx="0">
            <a:schemeClr val="accent1"/>
          </a:effectRef>
          <a:fontRef idx="minor">
            <a:schemeClr val="tx1"/>
          </a:fontRef>
        </p:style>
      </p:cxnSp>
      <p:sp>
        <p:nvSpPr>
          <p:cNvPr id="138" name="Oval 137">
            <a:extLst>
              <a:ext uri="{FF2B5EF4-FFF2-40B4-BE49-F238E27FC236}">
                <a16:creationId xmlns:a16="http://schemas.microsoft.com/office/drawing/2014/main" id="{411CCB25-C8E2-4E8E-B0C3-584EE8CF7B3B}"/>
              </a:ext>
            </a:extLst>
          </p:cNvPr>
          <p:cNvSpPr/>
          <p:nvPr/>
        </p:nvSpPr>
        <p:spPr>
          <a:xfrm>
            <a:off x="11211435" y="4506014"/>
            <a:ext cx="164261" cy="164261"/>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39" name="Oval 138">
            <a:extLst>
              <a:ext uri="{FF2B5EF4-FFF2-40B4-BE49-F238E27FC236}">
                <a16:creationId xmlns:a16="http://schemas.microsoft.com/office/drawing/2014/main" id="{9A1FC30F-52A2-4FAE-ABC9-81A61EE5418E}"/>
              </a:ext>
            </a:extLst>
          </p:cNvPr>
          <p:cNvSpPr/>
          <p:nvPr/>
        </p:nvSpPr>
        <p:spPr>
          <a:xfrm>
            <a:off x="11657916" y="4356621"/>
            <a:ext cx="164261" cy="164261"/>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40" name="Oval 139">
            <a:extLst>
              <a:ext uri="{FF2B5EF4-FFF2-40B4-BE49-F238E27FC236}">
                <a16:creationId xmlns:a16="http://schemas.microsoft.com/office/drawing/2014/main" id="{812FDB42-1252-4F64-B92C-2879A6946452}"/>
              </a:ext>
            </a:extLst>
          </p:cNvPr>
          <p:cNvSpPr/>
          <p:nvPr/>
        </p:nvSpPr>
        <p:spPr>
          <a:xfrm>
            <a:off x="11524730" y="4447529"/>
            <a:ext cx="164261" cy="164261"/>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41" name="Oval 140">
            <a:extLst>
              <a:ext uri="{FF2B5EF4-FFF2-40B4-BE49-F238E27FC236}">
                <a16:creationId xmlns:a16="http://schemas.microsoft.com/office/drawing/2014/main" id="{7D63F022-945C-4C2C-9043-5D76E783A7BD}"/>
              </a:ext>
            </a:extLst>
          </p:cNvPr>
          <p:cNvSpPr/>
          <p:nvPr/>
        </p:nvSpPr>
        <p:spPr>
          <a:xfrm>
            <a:off x="11368994" y="4494740"/>
            <a:ext cx="164261" cy="164261"/>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42" name="Oval 141">
            <a:extLst>
              <a:ext uri="{FF2B5EF4-FFF2-40B4-BE49-F238E27FC236}">
                <a16:creationId xmlns:a16="http://schemas.microsoft.com/office/drawing/2014/main" id="{02233DC1-F808-403D-8E47-F6E9FEBABC71}"/>
              </a:ext>
            </a:extLst>
          </p:cNvPr>
          <p:cNvSpPr/>
          <p:nvPr/>
        </p:nvSpPr>
        <p:spPr>
          <a:xfrm flipH="1">
            <a:off x="10898803" y="4447529"/>
            <a:ext cx="164261" cy="164261"/>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43" name="Oval 142">
            <a:extLst>
              <a:ext uri="{FF2B5EF4-FFF2-40B4-BE49-F238E27FC236}">
                <a16:creationId xmlns:a16="http://schemas.microsoft.com/office/drawing/2014/main" id="{C31F976E-30E2-41B9-9D82-284368FBD655}"/>
              </a:ext>
            </a:extLst>
          </p:cNvPr>
          <p:cNvSpPr/>
          <p:nvPr/>
        </p:nvSpPr>
        <p:spPr>
          <a:xfrm flipH="1">
            <a:off x="11054539" y="4494740"/>
            <a:ext cx="164261" cy="164261"/>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44" name="Oval 143">
            <a:extLst>
              <a:ext uri="{FF2B5EF4-FFF2-40B4-BE49-F238E27FC236}">
                <a16:creationId xmlns:a16="http://schemas.microsoft.com/office/drawing/2014/main" id="{B6FDB4EF-2F4D-4257-BFDA-70FA5C58C6EB}"/>
              </a:ext>
            </a:extLst>
          </p:cNvPr>
          <p:cNvSpPr/>
          <p:nvPr/>
        </p:nvSpPr>
        <p:spPr>
          <a:xfrm>
            <a:off x="11447845" y="4311462"/>
            <a:ext cx="164261" cy="164261"/>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45" name="Oval 144">
            <a:extLst>
              <a:ext uri="{FF2B5EF4-FFF2-40B4-BE49-F238E27FC236}">
                <a16:creationId xmlns:a16="http://schemas.microsoft.com/office/drawing/2014/main" id="{8548115F-CBF7-44A9-B222-060ED7F32A47}"/>
              </a:ext>
            </a:extLst>
          </p:cNvPr>
          <p:cNvSpPr/>
          <p:nvPr/>
        </p:nvSpPr>
        <p:spPr>
          <a:xfrm>
            <a:off x="11145727" y="4361808"/>
            <a:ext cx="164261" cy="164261"/>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46" name="Oval 145">
            <a:extLst>
              <a:ext uri="{FF2B5EF4-FFF2-40B4-BE49-F238E27FC236}">
                <a16:creationId xmlns:a16="http://schemas.microsoft.com/office/drawing/2014/main" id="{B01CD255-7EB1-4E4F-855C-72E010D14794}"/>
              </a:ext>
            </a:extLst>
          </p:cNvPr>
          <p:cNvSpPr/>
          <p:nvPr/>
        </p:nvSpPr>
        <p:spPr>
          <a:xfrm>
            <a:off x="11297575" y="4352222"/>
            <a:ext cx="164261" cy="164261"/>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47" name="Oval 146">
            <a:extLst>
              <a:ext uri="{FF2B5EF4-FFF2-40B4-BE49-F238E27FC236}">
                <a16:creationId xmlns:a16="http://schemas.microsoft.com/office/drawing/2014/main" id="{23AF1F19-D9B8-42FD-A79B-BD5B309C9E21}"/>
              </a:ext>
            </a:extLst>
          </p:cNvPr>
          <p:cNvSpPr/>
          <p:nvPr/>
        </p:nvSpPr>
        <p:spPr>
          <a:xfrm>
            <a:off x="10989288" y="4315300"/>
            <a:ext cx="164261" cy="164261"/>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148" name="Oval 147">
            <a:extLst>
              <a:ext uri="{FF2B5EF4-FFF2-40B4-BE49-F238E27FC236}">
                <a16:creationId xmlns:a16="http://schemas.microsoft.com/office/drawing/2014/main" id="{72F4A0E0-E98E-409B-B836-4A3686733343}"/>
              </a:ext>
            </a:extLst>
          </p:cNvPr>
          <p:cNvSpPr/>
          <p:nvPr/>
        </p:nvSpPr>
        <p:spPr>
          <a:xfrm>
            <a:off x="11574495" y="4216927"/>
            <a:ext cx="164261" cy="164261"/>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49" name="Oval 148">
            <a:extLst>
              <a:ext uri="{FF2B5EF4-FFF2-40B4-BE49-F238E27FC236}">
                <a16:creationId xmlns:a16="http://schemas.microsoft.com/office/drawing/2014/main" id="{896FEFAA-4068-4FC3-B53B-2E558CD9D626}"/>
              </a:ext>
            </a:extLst>
          </p:cNvPr>
          <p:cNvSpPr/>
          <p:nvPr/>
        </p:nvSpPr>
        <p:spPr>
          <a:xfrm>
            <a:off x="11262953" y="4207022"/>
            <a:ext cx="164261" cy="164261"/>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50" name="Oval 149">
            <a:extLst>
              <a:ext uri="{FF2B5EF4-FFF2-40B4-BE49-F238E27FC236}">
                <a16:creationId xmlns:a16="http://schemas.microsoft.com/office/drawing/2014/main" id="{B2F3B099-701F-4FD0-AC3E-17A2C97BA2E9}"/>
              </a:ext>
            </a:extLst>
          </p:cNvPr>
          <p:cNvSpPr/>
          <p:nvPr/>
        </p:nvSpPr>
        <p:spPr>
          <a:xfrm>
            <a:off x="11413770" y="4164155"/>
            <a:ext cx="164261" cy="164261"/>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51" name="Oval 150">
            <a:extLst>
              <a:ext uri="{FF2B5EF4-FFF2-40B4-BE49-F238E27FC236}">
                <a16:creationId xmlns:a16="http://schemas.microsoft.com/office/drawing/2014/main" id="{35185923-2DBB-47C4-9418-911483272A80}"/>
              </a:ext>
            </a:extLst>
          </p:cNvPr>
          <p:cNvSpPr/>
          <p:nvPr/>
        </p:nvSpPr>
        <p:spPr>
          <a:xfrm>
            <a:off x="11300619" y="4054208"/>
            <a:ext cx="164261" cy="164261"/>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52" name="Flowchart: Magnetic Disk 151">
            <a:extLst>
              <a:ext uri="{FF2B5EF4-FFF2-40B4-BE49-F238E27FC236}">
                <a16:creationId xmlns:a16="http://schemas.microsoft.com/office/drawing/2014/main" id="{410759FB-9183-4B8E-83C5-CA1C9CB044A0}"/>
              </a:ext>
            </a:extLst>
          </p:cNvPr>
          <p:cNvSpPr/>
          <p:nvPr/>
        </p:nvSpPr>
        <p:spPr>
          <a:xfrm>
            <a:off x="10736279" y="3087302"/>
            <a:ext cx="1114573" cy="1606843"/>
          </a:xfrm>
          <a:prstGeom prst="flowChartMagneticDisk">
            <a:avLst/>
          </a:pr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53" name="Rectangle 152">
            <a:extLst>
              <a:ext uri="{FF2B5EF4-FFF2-40B4-BE49-F238E27FC236}">
                <a16:creationId xmlns:a16="http://schemas.microsoft.com/office/drawing/2014/main" id="{436CA04D-772D-41F8-A39D-FC2A0D698CD4}"/>
              </a:ext>
            </a:extLst>
          </p:cNvPr>
          <p:cNvSpPr/>
          <p:nvPr/>
        </p:nvSpPr>
        <p:spPr>
          <a:xfrm>
            <a:off x="10469739" y="3727675"/>
            <a:ext cx="525636" cy="52563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58" name="Oval 157">
            <a:extLst>
              <a:ext uri="{FF2B5EF4-FFF2-40B4-BE49-F238E27FC236}">
                <a16:creationId xmlns:a16="http://schemas.microsoft.com/office/drawing/2014/main" id="{020CEF7B-0220-48A5-9B0E-D12B7E277FA9}"/>
              </a:ext>
            </a:extLst>
          </p:cNvPr>
          <p:cNvSpPr/>
          <p:nvPr/>
        </p:nvSpPr>
        <p:spPr>
          <a:xfrm>
            <a:off x="11105276" y="4209943"/>
            <a:ext cx="164261" cy="164261"/>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159" name="Graphic 195">
            <a:extLst>
              <a:ext uri="{FF2B5EF4-FFF2-40B4-BE49-F238E27FC236}">
                <a16:creationId xmlns:a16="http://schemas.microsoft.com/office/drawing/2014/main" id="{E1BF6EEE-CF82-4C7D-8FAF-7FC1C31AE16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524492" y="3782429"/>
            <a:ext cx="416128" cy="416128"/>
          </a:xfrm>
          <a:prstGeom prst="rect">
            <a:avLst/>
          </a:prstGeom>
        </p:spPr>
      </p:pic>
      <p:sp>
        <p:nvSpPr>
          <p:cNvPr id="156" name="Arc 155">
            <a:extLst>
              <a:ext uri="{FF2B5EF4-FFF2-40B4-BE49-F238E27FC236}">
                <a16:creationId xmlns:a16="http://schemas.microsoft.com/office/drawing/2014/main" id="{08026397-0660-4F49-A5C6-4A4CD7E198C3}"/>
              </a:ext>
            </a:extLst>
          </p:cNvPr>
          <p:cNvSpPr/>
          <p:nvPr/>
        </p:nvSpPr>
        <p:spPr>
          <a:xfrm>
            <a:off x="9182846" y="1996991"/>
            <a:ext cx="2159969" cy="2813547"/>
          </a:xfrm>
          <a:prstGeom prst="arc">
            <a:avLst>
              <a:gd name="adj1" fmla="val 10857285"/>
              <a:gd name="adj2" fmla="val 21422163"/>
            </a:avLst>
          </a:prstGeom>
          <a:ln w="127000">
            <a:solidFill>
              <a:srgbClr val="0078D7"/>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p>
        </p:txBody>
      </p:sp>
      <p:sp>
        <p:nvSpPr>
          <p:cNvPr id="154" name="Rectangle 153">
            <a:extLst>
              <a:ext uri="{FF2B5EF4-FFF2-40B4-BE49-F238E27FC236}">
                <a16:creationId xmlns:a16="http://schemas.microsoft.com/office/drawing/2014/main" id="{4D909F4E-D627-4BF6-A6A2-288B60FE0716}"/>
              </a:ext>
            </a:extLst>
          </p:cNvPr>
          <p:cNvSpPr/>
          <p:nvPr/>
        </p:nvSpPr>
        <p:spPr>
          <a:xfrm>
            <a:off x="11037816" y="3013544"/>
            <a:ext cx="511498" cy="43732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93" name="TextBox 292">
            <a:extLst>
              <a:ext uri="{FF2B5EF4-FFF2-40B4-BE49-F238E27FC236}">
                <a16:creationId xmlns:a16="http://schemas.microsoft.com/office/drawing/2014/main" id="{BD03D1B6-1511-4E2B-B702-968AC945862C}"/>
              </a:ext>
            </a:extLst>
          </p:cNvPr>
          <p:cNvSpPr txBox="1"/>
          <p:nvPr/>
        </p:nvSpPr>
        <p:spPr>
          <a:xfrm>
            <a:off x="2916118" y="4812410"/>
            <a:ext cx="1844144" cy="523220"/>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PDF file added to Blob Storage</a:t>
            </a:r>
          </a:p>
        </p:txBody>
      </p:sp>
      <p:sp>
        <p:nvSpPr>
          <p:cNvPr id="294" name="TextBox 293">
            <a:extLst>
              <a:ext uri="{FF2B5EF4-FFF2-40B4-BE49-F238E27FC236}">
                <a16:creationId xmlns:a16="http://schemas.microsoft.com/office/drawing/2014/main" id="{8F633AE2-73C6-4FBA-8035-8F954B274EDC}"/>
              </a:ext>
            </a:extLst>
          </p:cNvPr>
          <p:cNvSpPr txBox="1"/>
          <p:nvPr/>
        </p:nvSpPr>
        <p:spPr>
          <a:xfrm>
            <a:off x="5804299" y="4812410"/>
            <a:ext cx="1959490" cy="523220"/>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A function decomposes PDF file…</a:t>
            </a:r>
          </a:p>
        </p:txBody>
      </p:sp>
      <p:sp>
        <p:nvSpPr>
          <p:cNvPr id="295" name="TextBox 294">
            <a:extLst>
              <a:ext uri="{FF2B5EF4-FFF2-40B4-BE49-F238E27FC236}">
                <a16:creationId xmlns:a16="http://schemas.microsoft.com/office/drawing/2014/main" id="{D4CF4280-F305-4E82-8A97-63B737816DE6}"/>
              </a:ext>
            </a:extLst>
          </p:cNvPr>
          <p:cNvSpPr txBox="1"/>
          <p:nvPr/>
        </p:nvSpPr>
        <p:spPr>
          <a:xfrm>
            <a:off x="10327340" y="4812410"/>
            <a:ext cx="1931895" cy="523220"/>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Structured data from file sent to SQL DB</a:t>
            </a:r>
          </a:p>
        </p:txBody>
      </p:sp>
      <p:pic>
        <p:nvPicPr>
          <p:cNvPr id="7" name="Picture 6">
            <a:extLst>
              <a:ext uri="{FF2B5EF4-FFF2-40B4-BE49-F238E27FC236}">
                <a16:creationId xmlns:a16="http://schemas.microsoft.com/office/drawing/2014/main" id="{C959E9E9-9B5A-4F33-92AC-E32B0DF0EAC6}"/>
              </a:ext>
            </a:extLst>
          </p:cNvPr>
          <p:cNvPicPr>
            <a:picLocks noChangeAspect="1"/>
          </p:cNvPicPr>
          <p:nvPr/>
        </p:nvPicPr>
        <p:blipFill>
          <a:blip r:embed="rId9"/>
          <a:stretch>
            <a:fillRect/>
          </a:stretch>
        </p:blipFill>
        <p:spPr>
          <a:xfrm>
            <a:off x="6421114" y="3673598"/>
            <a:ext cx="707197" cy="713294"/>
          </a:xfrm>
          <a:prstGeom prst="rect">
            <a:avLst/>
          </a:prstGeom>
        </p:spPr>
      </p:pic>
      <p:pic>
        <p:nvPicPr>
          <p:cNvPr id="173" name="Picture 172">
            <a:extLst>
              <a:ext uri="{FF2B5EF4-FFF2-40B4-BE49-F238E27FC236}">
                <a16:creationId xmlns:a16="http://schemas.microsoft.com/office/drawing/2014/main" id="{E0E5CD6A-67CA-4087-9A8B-51C12C06F585}"/>
              </a:ext>
            </a:extLst>
          </p:cNvPr>
          <p:cNvPicPr>
            <a:picLocks noChangeAspect="1"/>
          </p:cNvPicPr>
          <p:nvPr/>
        </p:nvPicPr>
        <p:blipFill>
          <a:blip r:embed="rId9"/>
          <a:stretch>
            <a:fillRect/>
          </a:stretch>
        </p:blipFill>
        <p:spPr>
          <a:xfrm>
            <a:off x="3814712" y="3099857"/>
            <a:ext cx="707197" cy="713294"/>
          </a:xfrm>
          <a:prstGeom prst="rect">
            <a:avLst/>
          </a:prstGeom>
        </p:spPr>
      </p:pic>
      <p:sp>
        <p:nvSpPr>
          <p:cNvPr id="14" name="Rectangle: Rounded Corners 13">
            <a:extLst>
              <a:ext uri="{FF2B5EF4-FFF2-40B4-BE49-F238E27FC236}">
                <a16:creationId xmlns:a16="http://schemas.microsoft.com/office/drawing/2014/main" id="{9DCE97B7-0B96-4DBC-8CCB-1C3DB51D7299}"/>
              </a:ext>
            </a:extLst>
          </p:cNvPr>
          <p:cNvSpPr/>
          <p:nvPr/>
        </p:nvSpPr>
        <p:spPr>
          <a:xfrm rot="2700000">
            <a:off x="8605644" y="4155485"/>
            <a:ext cx="129654" cy="641444"/>
          </a:xfrm>
          <a:prstGeom prst="roundRect">
            <a:avLst>
              <a:gd name="adj" fmla="val 50000"/>
            </a:avLst>
          </a:prstGeom>
          <a:solidFill>
            <a:srgbClr val="A8A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5C38470-B3E0-4DC9-9198-712E51D68D30}"/>
              </a:ext>
            </a:extLst>
          </p:cNvPr>
          <p:cNvSpPr/>
          <p:nvPr/>
        </p:nvSpPr>
        <p:spPr>
          <a:xfrm>
            <a:off x="8730683" y="3519457"/>
            <a:ext cx="908980" cy="908980"/>
          </a:xfrm>
          <a:prstGeom prst="ellipse">
            <a:avLst/>
          </a:prstGeom>
          <a:solidFill>
            <a:srgbClr val="F2F2F2"/>
          </a:solid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7" name="Straight Arrow Connector 176">
            <a:extLst>
              <a:ext uri="{FF2B5EF4-FFF2-40B4-BE49-F238E27FC236}">
                <a16:creationId xmlns:a16="http://schemas.microsoft.com/office/drawing/2014/main" id="{401A235A-E1E3-4BA1-9289-9D38D1529A8C}"/>
              </a:ext>
            </a:extLst>
          </p:cNvPr>
          <p:cNvCxnSpPr>
            <a:cxnSpLocks/>
          </p:cNvCxnSpPr>
          <p:nvPr/>
        </p:nvCxnSpPr>
        <p:spPr>
          <a:xfrm>
            <a:off x="7631238" y="3968621"/>
            <a:ext cx="759884" cy="0"/>
          </a:xfrm>
          <a:prstGeom prst="straightConnector1">
            <a:avLst/>
          </a:prstGeom>
          <a:ln w="107950">
            <a:solidFill>
              <a:srgbClr val="0078D7"/>
            </a:solidFill>
            <a:prstDash val="solid"/>
            <a:headEnd w="med" len="med"/>
            <a:tailEnd type="none" w="lg" len="med"/>
          </a:ln>
        </p:spPr>
        <p:style>
          <a:lnRef idx="1">
            <a:schemeClr val="accent1"/>
          </a:lnRef>
          <a:fillRef idx="0">
            <a:schemeClr val="accent1"/>
          </a:fillRef>
          <a:effectRef idx="0">
            <a:schemeClr val="accent1"/>
          </a:effectRef>
          <a:fontRef idx="minor">
            <a:schemeClr val="tx1"/>
          </a:fontRef>
        </p:style>
      </p:cxnSp>
      <p:grpSp>
        <p:nvGrpSpPr>
          <p:cNvPr id="179" name="Group 178">
            <a:extLst>
              <a:ext uri="{FF2B5EF4-FFF2-40B4-BE49-F238E27FC236}">
                <a16:creationId xmlns:a16="http://schemas.microsoft.com/office/drawing/2014/main" id="{15977410-847A-4B31-8373-B3716BAD3E84}"/>
              </a:ext>
            </a:extLst>
          </p:cNvPr>
          <p:cNvGrpSpPr/>
          <p:nvPr/>
        </p:nvGrpSpPr>
        <p:grpSpPr>
          <a:xfrm>
            <a:off x="5813075" y="3071924"/>
            <a:ext cx="591862" cy="587828"/>
            <a:chOff x="10257340" y="1680054"/>
            <a:chExt cx="394878" cy="392187"/>
          </a:xfrm>
        </p:grpSpPr>
        <p:sp>
          <p:nvSpPr>
            <p:cNvPr id="180" name="Rectangle 179">
              <a:extLst>
                <a:ext uri="{FF2B5EF4-FFF2-40B4-BE49-F238E27FC236}">
                  <a16:creationId xmlns:a16="http://schemas.microsoft.com/office/drawing/2014/main" id="{5FF787F9-002C-49C2-B547-0469B2585C3E}"/>
                </a:ext>
              </a:extLst>
            </p:cNvPr>
            <p:cNvSpPr/>
            <p:nvPr/>
          </p:nvSpPr>
          <p:spPr>
            <a:xfrm>
              <a:off x="10257340" y="1680054"/>
              <a:ext cx="394878" cy="39218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181" name="Picture 180" descr="Image result for azure functions logo png">
              <a:extLst>
                <a:ext uri="{FF2B5EF4-FFF2-40B4-BE49-F238E27FC236}">
                  <a16:creationId xmlns:a16="http://schemas.microsoft.com/office/drawing/2014/main" id="{0E0C7180-B5F3-465C-9D72-5FEB8E856BD3}"/>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sp>
        <p:nvSpPr>
          <p:cNvPr id="182" name="Isosceles Triangle 181">
            <a:extLst>
              <a:ext uri="{FF2B5EF4-FFF2-40B4-BE49-F238E27FC236}">
                <a16:creationId xmlns:a16="http://schemas.microsoft.com/office/drawing/2014/main" id="{B9B38356-B4BD-4B2C-AFDC-615112F55843}"/>
              </a:ext>
            </a:extLst>
          </p:cNvPr>
          <p:cNvSpPr/>
          <p:nvPr/>
        </p:nvSpPr>
        <p:spPr>
          <a:xfrm rot="5400000">
            <a:off x="8303645" y="3840893"/>
            <a:ext cx="346570" cy="255036"/>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3" name="Isosceles Triangle 182">
            <a:extLst>
              <a:ext uri="{FF2B5EF4-FFF2-40B4-BE49-F238E27FC236}">
                <a16:creationId xmlns:a16="http://schemas.microsoft.com/office/drawing/2014/main" id="{7538D995-D263-47CA-AC1C-92D5ACFB7630}"/>
              </a:ext>
            </a:extLst>
          </p:cNvPr>
          <p:cNvSpPr/>
          <p:nvPr/>
        </p:nvSpPr>
        <p:spPr>
          <a:xfrm rot="10800000">
            <a:off x="11116229" y="2957028"/>
            <a:ext cx="346570" cy="255036"/>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4" name="Group 183">
            <a:extLst>
              <a:ext uri="{FF2B5EF4-FFF2-40B4-BE49-F238E27FC236}">
                <a16:creationId xmlns:a16="http://schemas.microsoft.com/office/drawing/2014/main" id="{7B6529D7-1115-4930-8C09-7F819F7AFAD6}"/>
              </a:ext>
            </a:extLst>
          </p:cNvPr>
          <p:cNvGrpSpPr/>
          <p:nvPr/>
        </p:nvGrpSpPr>
        <p:grpSpPr>
          <a:xfrm>
            <a:off x="9094314" y="2837809"/>
            <a:ext cx="274320" cy="274320"/>
            <a:chOff x="9846375" y="2765765"/>
            <a:chExt cx="274320" cy="274320"/>
          </a:xfrm>
        </p:grpSpPr>
        <p:sp>
          <p:nvSpPr>
            <p:cNvPr id="185" name="Oval 184">
              <a:extLst>
                <a:ext uri="{FF2B5EF4-FFF2-40B4-BE49-F238E27FC236}">
                  <a16:creationId xmlns:a16="http://schemas.microsoft.com/office/drawing/2014/main" id="{0E6F9FA3-D633-4155-9335-C1B1937ED8D3}"/>
                </a:ext>
              </a:extLst>
            </p:cNvPr>
            <p:cNvSpPr/>
            <p:nvPr/>
          </p:nvSpPr>
          <p:spPr>
            <a:xfrm>
              <a:off x="9846375" y="2765765"/>
              <a:ext cx="274320" cy="27432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86" name="Oval 185">
              <a:extLst>
                <a:ext uri="{FF2B5EF4-FFF2-40B4-BE49-F238E27FC236}">
                  <a16:creationId xmlns:a16="http://schemas.microsoft.com/office/drawing/2014/main" id="{0B2D1168-81AD-4B28-8098-A046D3CAF835}"/>
                </a:ext>
              </a:extLst>
            </p:cNvPr>
            <p:cNvSpPr/>
            <p:nvPr/>
          </p:nvSpPr>
          <p:spPr>
            <a:xfrm>
              <a:off x="9923920" y="2843310"/>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grpSp>
        <p:nvGrpSpPr>
          <p:cNvPr id="187" name="Group 186">
            <a:extLst>
              <a:ext uri="{FF2B5EF4-FFF2-40B4-BE49-F238E27FC236}">
                <a16:creationId xmlns:a16="http://schemas.microsoft.com/office/drawing/2014/main" id="{FBAD2713-3FB5-4B06-ADC6-C912BCD37EE4}"/>
              </a:ext>
            </a:extLst>
          </p:cNvPr>
          <p:cNvGrpSpPr/>
          <p:nvPr/>
        </p:nvGrpSpPr>
        <p:grpSpPr>
          <a:xfrm>
            <a:off x="9250326" y="2438121"/>
            <a:ext cx="274320" cy="274320"/>
            <a:chOff x="10087952" y="2591725"/>
            <a:chExt cx="274320" cy="274320"/>
          </a:xfrm>
        </p:grpSpPr>
        <p:sp>
          <p:nvSpPr>
            <p:cNvPr id="188" name="Oval 187">
              <a:extLst>
                <a:ext uri="{FF2B5EF4-FFF2-40B4-BE49-F238E27FC236}">
                  <a16:creationId xmlns:a16="http://schemas.microsoft.com/office/drawing/2014/main" id="{2977428F-B445-4ED3-83D3-89B0C63498D7}"/>
                </a:ext>
              </a:extLst>
            </p:cNvPr>
            <p:cNvSpPr/>
            <p:nvPr/>
          </p:nvSpPr>
          <p:spPr>
            <a:xfrm>
              <a:off x="10087952" y="2591725"/>
              <a:ext cx="274320" cy="27432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89" name="Oval 188">
              <a:extLst>
                <a:ext uri="{FF2B5EF4-FFF2-40B4-BE49-F238E27FC236}">
                  <a16:creationId xmlns:a16="http://schemas.microsoft.com/office/drawing/2014/main" id="{8CD881B1-0210-4A8E-B550-F49FCEF78473}"/>
                </a:ext>
              </a:extLst>
            </p:cNvPr>
            <p:cNvSpPr/>
            <p:nvPr/>
          </p:nvSpPr>
          <p:spPr>
            <a:xfrm>
              <a:off x="10165497" y="2669270"/>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grpSp>
        <p:nvGrpSpPr>
          <p:cNvPr id="190" name="Group 189">
            <a:extLst>
              <a:ext uri="{FF2B5EF4-FFF2-40B4-BE49-F238E27FC236}">
                <a16:creationId xmlns:a16="http://schemas.microsoft.com/office/drawing/2014/main" id="{BEF2918D-5EF4-41F2-BB84-6E97003A2995}"/>
              </a:ext>
            </a:extLst>
          </p:cNvPr>
          <p:cNvGrpSpPr/>
          <p:nvPr/>
        </p:nvGrpSpPr>
        <p:grpSpPr>
          <a:xfrm>
            <a:off x="9512789" y="2111728"/>
            <a:ext cx="274320" cy="274320"/>
            <a:chOff x="10397072" y="2500811"/>
            <a:chExt cx="274320" cy="274320"/>
          </a:xfrm>
        </p:grpSpPr>
        <p:sp>
          <p:nvSpPr>
            <p:cNvPr id="191" name="Oval 190">
              <a:extLst>
                <a:ext uri="{FF2B5EF4-FFF2-40B4-BE49-F238E27FC236}">
                  <a16:creationId xmlns:a16="http://schemas.microsoft.com/office/drawing/2014/main" id="{46C12514-295A-4D65-A108-7210DFB837E0}"/>
                </a:ext>
              </a:extLst>
            </p:cNvPr>
            <p:cNvSpPr/>
            <p:nvPr/>
          </p:nvSpPr>
          <p:spPr>
            <a:xfrm>
              <a:off x="10397072" y="2500811"/>
              <a:ext cx="274320" cy="27432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92" name="Oval 191">
              <a:extLst>
                <a:ext uri="{FF2B5EF4-FFF2-40B4-BE49-F238E27FC236}">
                  <a16:creationId xmlns:a16="http://schemas.microsoft.com/office/drawing/2014/main" id="{E2B93166-C162-452B-9CBE-FB840C5364F6}"/>
                </a:ext>
              </a:extLst>
            </p:cNvPr>
            <p:cNvSpPr/>
            <p:nvPr/>
          </p:nvSpPr>
          <p:spPr>
            <a:xfrm>
              <a:off x="10474617" y="2578356"/>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193" name="TextBox 192">
            <a:extLst>
              <a:ext uri="{FF2B5EF4-FFF2-40B4-BE49-F238E27FC236}">
                <a16:creationId xmlns:a16="http://schemas.microsoft.com/office/drawing/2014/main" id="{36EA044F-1529-4D80-853B-F18415DFE686}"/>
              </a:ext>
            </a:extLst>
          </p:cNvPr>
          <p:cNvSpPr txBox="1"/>
          <p:nvPr/>
        </p:nvSpPr>
        <p:spPr>
          <a:xfrm>
            <a:off x="8067465" y="4812410"/>
            <a:ext cx="1956198" cy="738664"/>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…and sends it to Cognitive Services </a:t>
            </a:r>
            <a:br>
              <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for OCR detection</a:t>
            </a:r>
          </a:p>
        </p:txBody>
      </p:sp>
      <p:grpSp>
        <p:nvGrpSpPr>
          <p:cNvPr id="22" name="Group 21">
            <a:extLst>
              <a:ext uri="{FF2B5EF4-FFF2-40B4-BE49-F238E27FC236}">
                <a16:creationId xmlns:a16="http://schemas.microsoft.com/office/drawing/2014/main" id="{FF4F053B-11B0-4B53-A415-9E3E8B8EA04C}"/>
              </a:ext>
            </a:extLst>
          </p:cNvPr>
          <p:cNvGrpSpPr/>
          <p:nvPr/>
        </p:nvGrpSpPr>
        <p:grpSpPr>
          <a:xfrm>
            <a:off x="8676338" y="3450668"/>
            <a:ext cx="423863" cy="423863"/>
            <a:chOff x="7884081" y="3103007"/>
            <a:chExt cx="423863" cy="423863"/>
          </a:xfrm>
        </p:grpSpPr>
        <p:sp>
          <p:nvSpPr>
            <p:cNvPr id="21" name="Oval 20">
              <a:extLst>
                <a:ext uri="{FF2B5EF4-FFF2-40B4-BE49-F238E27FC236}">
                  <a16:creationId xmlns:a16="http://schemas.microsoft.com/office/drawing/2014/main" id="{FD28E92B-9E47-46F3-B9F9-99F4F5AA7A74}"/>
                </a:ext>
              </a:extLst>
            </p:cNvPr>
            <p:cNvSpPr/>
            <p:nvPr/>
          </p:nvSpPr>
          <p:spPr>
            <a:xfrm>
              <a:off x="7884081" y="3103007"/>
              <a:ext cx="423863" cy="423863"/>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4" name="Graphic 173">
              <a:extLst>
                <a:ext uri="{FF2B5EF4-FFF2-40B4-BE49-F238E27FC236}">
                  <a16:creationId xmlns:a16="http://schemas.microsoft.com/office/drawing/2014/main" id="{E1735F19-2696-432D-B16E-55DFCF9D01A9}"/>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913132" y="3132058"/>
              <a:ext cx="365760" cy="365760"/>
            </a:xfrm>
            <a:prstGeom prst="rect">
              <a:avLst/>
            </a:prstGeom>
          </p:spPr>
        </p:pic>
      </p:grpSp>
      <p:pic>
        <p:nvPicPr>
          <p:cNvPr id="176" name="Picture 175">
            <a:extLst>
              <a:ext uri="{FF2B5EF4-FFF2-40B4-BE49-F238E27FC236}">
                <a16:creationId xmlns:a16="http://schemas.microsoft.com/office/drawing/2014/main" id="{FD716A9E-A8C3-4CDE-A9E7-09CA639E409F}"/>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003128" y="3836279"/>
            <a:ext cx="364090" cy="367229"/>
          </a:xfrm>
          <a:prstGeom prst="rect">
            <a:avLst/>
          </a:prstGeom>
        </p:spPr>
      </p:pic>
      <p:grpSp>
        <p:nvGrpSpPr>
          <p:cNvPr id="28" name="Group 27">
            <a:extLst>
              <a:ext uri="{FF2B5EF4-FFF2-40B4-BE49-F238E27FC236}">
                <a16:creationId xmlns:a16="http://schemas.microsoft.com/office/drawing/2014/main" id="{506BC261-DA5A-474D-9C05-2EE6AAA98F9C}"/>
              </a:ext>
            </a:extLst>
          </p:cNvPr>
          <p:cNvGrpSpPr/>
          <p:nvPr/>
        </p:nvGrpSpPr>
        <p:grpSpPr>
          <a:xfrm>
            <a:off x="115365" y="3824981"/>
            <a:ext cx="1972237" cy="2480274"/>
            <a:chOff x="115365" y="4255868"/>
            <a:chExt cx="1972237" cy="2480274"/>
          </a:xfrm>
        </p:grpSpPr>
        <p:grpSp>
          <p:nvGrpSpPr>
            <p:cNvPr id="195" name="Group 194">
              <a:extLst>
                <a:ext uri="{FF2B5EF4-FFF2-40B4-BE49-F238E27FC236}">
                  <a16:creationId xmlns:a16="http://schemas.microsoft.com/office/drawing/2014/main" id="{5540ED33-5A43-44D3-958C-8C8AC7584BB6}"/>
                </a:ext>
              </a:extLst>
            </p:cNvPr>
            <p:cNvGrpSpPr/>
            <p:nvPr/>
          </p:nvGrpSpPr>
          <p:grpSpPr>
            <a:xfrm>
              <a:off x="143301" y="4255868"/>
              <a:ext cx="1935707" cy="582401"/>
              <a:chOff x="205661" y="237801"/>
              <a:chExt cx="1935707" cy="582401"/>
            </a:xfrm>
          </p:grpSpPr>
          <p:sp>
            <p:nvSpPr>
              <p:cNvPr id="196" name="TextBox 195">
                <a:extLst>
                  <a:ext uri="{FF2B5EF4-FFF2-40B4-BE49-F238E27FC236}">
                    <a16:creationId xmlns:a16="http://schemas.microsoft.com/office/drawing/2014/main" id="{E26E3CBA-0C5E-4A38-886B-B81601607866}"/>
                  </a:ext>
                </a:extLst>
              </p:cNvPr>
              <p:cNvSpPr txBox="1"/>
              <p:nvPr/>
            </p:nvSpPr>
            <p:spPr>
              <a:xfrm>
                <a:off x="205661" y="237801"/>
                <a:ext cx="1935707" cy="338554"/>
              </a:xfrm>
              <a:prstGeom prst="rect">
                <a:avLst/>
              </a:prstGeom>
              <a:noFill/>
            </p:spPr>
            <p:txBody>
              <a:bodyPr wrap="square" rtlCol="0">
                <a:spAutoFit/>
              </a:bodyPr>
              <a:lstStyle/>
              <a:p>
                <a:pPr algn="ctr"/>
                <a:r>
                  <a:rPr lang="en-US" sz="1600" dirty="0">
                    <a:gradFill>
                      <a:gsLst>
                        <a:gs pos="0">
                          <a:schemeClr val="bg1"/>
                        </a:gs>
                        <a:gs pos="85000">
                          <a:schemeClr val="bg1"/>
                        </a:gs>
                      </a:gsLst>
                      <a:lin ang="16200000" scaled="1"/>
                    </a:gradFill>
                    <a:latin typeface="Segoe UI Semibold" panose="020B0702040204020203" pitchFamily="34" charset="0"/>
                    <a:cs typeface="Segoe UI Semibold" panose="020B0702040204020203" pitchFamily="34" charset="0"/>
                  </a:rPr>
                  <a:t>Scenario Example</a:t>
                </a:r>
              </a:p>
            </p:txBody>
          </p:sp>
          <p:grpSp>
            <p:nvGrpSpPr>
              <p:cNvPr id="197" name="Group 196">
                <a:extLst>
                  <a:ext uri="{FF2B5EF4-FFF2-40B4-BE49-F238E27FC236}">
                    <a16:creationId xmlns:a16="http://schemas.microsoft.com/office/drawing/2014/main" id="{733F4514-CD00-4B88-A9DC-E15C60C550C4}"/>
                  </a:ext>
                </a:extLst>
              </p:cNvPr>
              <p:cNvGrpSpPr/>
              <p:nvPr/>
            </p:nvGrpSpPr>
            <p:grpSpPr>
              <a:xfrm>
                <a:off x="279889" y="512425"/>
                <a:ext cx="1787250" cy="307777"/>
                <a:chOff x="323998" y="512425"/>
                <a:chExt cx="1787250" cy="307777"/>
              </a:xfrm>
            </p:grpSpPr>
            <p:sp>
              <p:nvSpPr>
                <p:cNvPr id="198" name="TextBox 197">
                  <a:extLst>
                    <a:ext uri="{FF2B5EF4-FFF2-40B4-BE49-F238E27FC236}">
                      <a16:creationId xmlns:a16="http://schemas.microsoft.com/office/drawing/2014/main" id="{5EFE25EA-3BDE-4724-BEAE-8878FD87037B}"/>
                    </a:ext>
                  </a:extLst>
                </p:cNvPr>
                <p:cNvSpPr txBox="1"/>
                <p:nvPr/>
              </p:nvSpPr>
              <p:spPr>
                <a:xfrm>
                  <a:off x="323998" y="512425"/>
                  <a:ext cx="1787250" cy="307777"/>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r>
                    <a:rPr lang="en-US" dirty="0">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Healthcare</a:t>
                  </a:r>
                </a:p>
              </p:txBody>
            </p:sp>
            <p:cxnSp>
              <p:nvCxnSpPr>
                <p:cNvPr id="199" name="Straight Connector 198">
                  <a:extLst>
                    <a:ext uri="{FF2B5EF4-FFF2-40B4-BE49-F238E27FC236}">
                      <a16:creationId xmlns:a16="http://schemas.microsoft.com/office/drawing/2014/main" id="{9ABAE22E-1A21-41C3-906F-369FDB17FA71}"/>
                    </a:ext>
                  </a:extLst>
                </p:cNvPr>
                <p:cNvCxnSpPr>
                  <a:cxnSpLocks/>
                  <a:stCxn id="198" idx="1"/>
                </p:cNvCxnSpPr>
                <p:nvPr/>
              </p:nvCxnSpPr>
              <p:spPr>
                <a:xfrm>
                  <a:off x="323998" y="666314"/>
                  <a:ext cx="4102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A18ADAD6-3A5C-4E42-8400-FC505B77C20D}"/>
                    </a:ext>
                  </a:extLst>
                </p:cNvPr>
                <p:cNvCxnSpPr>
                  <a:cxnSpLocks/>
                </p:cNvCxnSpPr>
                <p:nvPr/>
              </p:nvCxnSpPr>
              <p:spPr>
                <a:xfrm>
                  <a:off x="1699768" y="666313"/>
                  <a:ext cx="4114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201" name="TextBox 200">
              <a:extLst>
                <a:ext uri="{FF2B5EF4-FFF2-40B4-BE49-F238E27FC236}">
                  <a16:creationId xmlns:a16="http://schemas.microsoft.com/office/drawing/2014/main" id="{08A9CB5D-392D-449C-A645-A22D97EA5CBC}"/>
                </a:ext>
              </a:extLst>
            </p:cNvPr>
            <p:cNvSpPr txBox="1"/>
            <p:nvPr/>
          </p:nvSpPr>
          <p:spPr>
            <a:xfrm>
              <a:off x="115365" y="4920260"/>
              <a:ext cx="1972237" cy="1815882"/>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algn="l"/>
              <a:r>
                <a:rPr lang="en-US" dirty="0">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Patient records are securely uploaded as PDF files. That data </a:t>
              </a:r>
              <a:br>
                <a:rPr lang="en-US" dirty="0">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br>
              <a:r>
                <a:rPr lang="en-US" dirty="0">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is then decomposed, processed using OCR detection, and added to a database for </a:t>
              </a:r>
              <a:br>
                <a:rPr lang="en-US" dirty="0">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br>
              <a:r>
                <a:rPr lang="en-US" dirty="0">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easy queries.</a:t>
              </a:r>
            </a:p>
          </p:txBody>
        </p:sp>
      </p:grpSp>
      <p:cxnSp>
        <p:nvCxnSpPr>
          <p:cNvPr id="4" name="Straight Connector 3">
            <a:extLst>
              <a:ext uri="{FF2B5EF4-FFF2-40B4-BE49-F238E27FC236}">
                <a16:creationId xmlns:a16="http://schemas.microsoft.com/office/drawing/2014/main" id="{9EAD0A99-A663-449D-9B93-BBD29A1269B2}"/>
              </a:ext>
            </a:extLst>
          </p:cNvPr>
          <p:cNvCxnSpPr>
            <a:cxnSpLocks/>
          </p:cNvCxnSpPr>
          <p:nvPr/>
        </p:nvCxnSpPr>
        <p:spPr>
          <a:xfrm>
            <a:off x="2286000" y="0"/>
            <a:ext cx="0" cy="6994528"/>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A8C78257-C5B7-4B88-A380-FB0C0DCB951B}"/>
              </a:ext>
            </a:extLst>
          </p:cNvPr>
          <p:cNvSpPr>
            <a:spLocks noGrp="1"/>
          </p:cNvSpPr>
          <p:nvPr>
            <p:ph type="title"/>
          </p:nvPr>
        </p:nvSpPr>
        <p:spPr>
          <a:xfrm>
            <a:off x="2613271" y="295276"/>
            <a:ext cx="11889564" cy="917575"/>
          </a:xfrm>
        </p:spPr>
        <p:txBody>
          <a:bodyPr/>
          <a:lstStyle/>
          <a:p>
            <a:r>
              <a:rPr lang="en-US" dirty="0"/>
              <a:t>Real-time </a:t>
            </a:r>
            <a:r>
              <a:rPr lang="en-US" dirty="0">
                <a:gradFill>
                  <a:gsLst>
                    <a:gs pos="1250">
                      <a:schemeClr val="tx2"/>
                    </a:gs>
                    <a:gs pos="100000">
                      <a:schemeClr val="tx2"/>
                    </a:gs>
                  </a:gsLst>
                  <a:lin ang="5400000" scaled="0"/>
                </a:gradFill>
              </a:rPr>
              <a:t>file</a:t>
            </a:r>
            <a:r>
              <a:rPr lang="en-US" dirty="0"/>
              <a:t> processing</a:t>
            </a:r>
            <a:br>
              <a:rPr lang="en-US" dirty="0"/>
            </a:br>
            <a:endParaRPr lang="en-US" dirty="0"/>
          </a:p>
        </p:txBody>
      </p:sp>
    </p:spTree>
    <p:extLst>
      <p:ext uri="{BB962C8B-B14F-4D97-AF65-F5344CB8AC3E}">
        <p14:creationId xmlns:p14="http://schemas.microsoft.com/office/powerpoint/2010/main" val="94057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standing in a room&#10;&#10;Description generated with very high confidence">
            <a:extLst>
              <a:ext uri="{FF2B5EF4-FFF2-40B4-BE49-F238E27FC236}">
                <a16:creationId xmlns:a16="http://schemas.microsoft.com/office/drawing/2014/main" id="{A47A4614-612A-4715-8D11-66CEB38BB8C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1"/>
            <a:ext cx="2265007" cy="6994526"/>
          </a:xfrm>
          <a:prstGeom prst="rect">
            <a:avLst/>
          </a:prstGeom>
        </p:spPr>
      </p:pic>
      <p:sp>
        <p:nvSpPr>
          <p:cNvPr id="157" name="Rectangle 156">
            <a:extLst>
              <a:ext uri="{FF2B5EF4-FFF2-40B4-BE49-F238E27FC236}">
                <a16:creationId xmlns:a16="http://schemas.microsoft.com/office/drawing/2014/main" id="{CEA09B5A-4650-41D5-8BA9-D476AF04317F}"/>
              </a:ext>
            </a:extLst>
          </p:cNvPr>
          <p:cNvSpPr/>
          <p:nvPr/>
        </p:nvSpPr>
        <p:spPr>
          <a:xfrm flipV="1">
            <a:off x="-1" y="-5"/>
            <a:ext cx="2295144" cy="6995160"/>
          </a:xfrm>
          <a:prstGeom prst="rect">
            <a:avLst/>
          </a:prstGeom>
          <a:gradFill flip="none" rotWithShape="1">
            <a:gsLst>
              <a:gs pos="0">
                <a:schemeClr val="bg2">
                  <a:lumMod val="10000"/>
                  <a:alpha val="0"/>
                </a:schemeClr>
              </a:gs>
              <a:gs pos="85000">
                <a:schemeClr val="bg2">
                  <a:lumMod val="1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9EAD0A99-A663-449D-9B93-BBD29A1269B2}"/>
              </a:ext>
            </a:extLst>
          </p:cNvPr>
          <p:cNvCxnSpPr>
            <a:cxnSpLocks/>
          </p:cNvCxnSpPr>
          <p:nvPr/>
        </p:nvCxnSpPr>
        <p:spPr>
          <a:xfrm>
            <a:off x="2286000" y="0"/>
            <a:ext cx="0" cy="6994528"/>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sp>
        <p:nvSpPr>
          <p:cNvPr id="293" name="TextBox 292">
            <a:extLst>
              <a:ext uri="{FF2B5EF4-FFF2-40B4-BE49-F238E27FC236}">
                <a16:creationId xmlns:a16="http://schemas.microsoft.com/office/drawing/2014/main" id="{BD03D1B6-1511-4E2B-B702-968AC945862C}"/>
              </a:ext>
            </a:extLst>
          </p:cNvPr>
          <p:cNvSpPr txBox="1"/>
          <p:nvPr/>
        </p:nvSpPr>
        <p:spPr>
          <a:xfrm>
            <a:off x="2675964" y="1786824"/>
            <a:ext cx="1389042" cy="523220"/>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App or device producing data</a:t>
            </a:r>
          </a:p>
        </p:txBody>
      </p:sp>
      <p:sp>
        <p:nvSpPr>
          <p:cNvPr id="294" name="TextBox 293">
            <a:extLst>
              <a:ext uri="{FF2B5EF4-FFF2-40B4-BE49-F238E27FC236}">
                <a16:creationId xmlns:a16="http://schemas.microsoft.com/office/drawing/2014/main" id="{8F633AE2-73C6-4FBA-8035-8F954B274EDC}"/>
              </a:ext>
            </a:extLst>
          </p:cNvPr>
          <p:cNvSpPr txBox="1"/>
          <p:nvPr/>
        </p:nvSpPr>
        <p:spPr>
          <a:xfrm>
            <a:off x="3873684" y="5069815"/>
            <a:ext cx="1855455" cy="523220"/>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Event Hubs ingests telemetry data</a:t>
            </a:r>
          </a:p>
        </p:txBody>
      </p:sp>
      <p:sp>
        <p:nvSpPr>
          <p:cNvPr id="295" name="TextBox 294">
            <a:extLst>
              <a:ext uri="{FF2B5EF4-FFF2-40B4-BE49-F238E27FC236}">
                <a16:creationId xmlns:a16="http://schemas.microsoft.com/office/drawing/2014/main" id="{D4CF4280-F305-4E82-8A97-63B737816DE6}"/>
              </a:ext>
            </a:extLst>
          </p:cNvPr>
          <p:cNvSpPr txBox="1"/>
          <p:nvPr/>
        </p:nvSpPr>
        <p:spPr>
          <a:xfrm>
            <a:off x="8312250" y="5069815"/>
            <a:ext cx="1680587" cy="523220"/>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…and sends it to Cosmos DB</a:t>
            </a:r>
          </a:p>
        </p:txBody>
      </p:sp>
      <p:sp>
        <p:nvSpPr>
          <p:cNvPr id="330" name="TextBox 329">
            <a:extLst>
              <a:ext uri="{FF2B5EF4-FFF2-40B4-BE49-F238E27FC236}">
                <a16:creationId xmlns:a16="http://schemas.microsoft.com/office/drawing/2014/main" id="{9CDBF3B5-9570-4CDE-89BD-D93E4A0A4551}"/>
              </a:ext>
            </a:extLst>
          </p:cNvPr>
          <p:cNvSpPr txBox="1"/>
          <p:nvPr/>
        </p:nvSpPr>
        <p:spPr>
          <a:xfrm>
            <a:off x="6197526" y="5069815"/>
            <a:ext cx="1927572" cy="523220"/>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A function processes the data…</a:t>
            </a:r>
          </a:p>
        </p:txBody>
      </p:sp>
      <p:grpSp>
        <p:nvGrpSpPr>
          <p:cNvPr id="332" name="Group 331">
            <a:extLst>
              <a:ext uri="{FF2B5EF4-FFF2-40B4-BE49-F238E27FC236}">
                <a16:creationId xmlns:a16="http://schemas.microsoft.com/office/drawing/2014/main" id="{9389EBEC-76F5-4BAC-9D3D-E231955113A2}"/>
              </a:ext>
            </a:extLst>
          </p:cNvPr>
          <p:cNvGrpSpPr/>
          <p:nvPr/>
        </p:nvGrpSpPr>
        <p:grpSpPr>
          <a:xfrm>
            <a:off x="4248714" y="3828224"/>
            <a:ext cx="1002138" cy="1071270"/>
            <a:chOff x="1771050" y="3203762"/>
            <a:chExt cx="1143000" cy="1221850"/>
          </a:xfrm>
        </p:grpSpPr>
        <p:sp>
          <p:nvSpPr>
            <p:cNvPr id="470" name="Left Bracket 469">
              <a:extLst>
                <a:ext uri="{FF2B5EF4-FFF2-40B4-BE49-F238E27FC236}">
                  <a16:creationId xmlns:a16="http://schemas.microsoft.com/office/drawing/2014/main" id="{EC7381A4-C429-48E9-BF2A-81303E6987DD}"/>
                </a:ext>
              </a:extLst>
            </p:cNvPr>
            <p:cNvSpPr/>
            <p:nvPr/>
          </p:nvSpPr>
          <p:spPr>
            <a:xfrm rot="5400000">
              <a:off x="2205390" y="2769422"/>
              <a:ext cx="274320" cy="1143000"/>
            </a:xfrm>
            <a:prstGeom prst="leftBracket">
              <a:avLst/>
            </a:prstGeom>
            <a:ln w="114300">
              <a:solidFill>
                <a:srgbClr val="A8A9AD"/>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71" name="Left Bracket 470">
              <a:extLst>
                <a:ext uri="{FF2B5EF4-FFF2-40B4-BE49-F238E27FC236}">
                  <a16:creationId xmlns:a16="http://schemas.microsoft.com/office/drawing/2014/main" id="{A3B54DB9-8513-48E4-A504-F0A947C6521B}"/>
                </a:ext>
              </a:extLst>
            </p:cNvPr>
            <p:cNvSpPr/>
            <p:nvPr/>
          </p:nvSpPr>
          <p:spPr>
            <a:xfrm rot="16200000">
              <a:off x="2205390" y="3716952"/>
              <a:ext cx="274320" cy="1143000"/>
            </a:xfrm>
            <a:prstGeom prst="leftBracket">
              <a:avLst/>
            </a:prstGeom>
            <a:ln w="114300">
              <a:solidFill>
                <a:srgbClr val="A8A9AD"/>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333" name="Group 332">
            <a:extLst>
              <a:ext uri="{FF2B5EF4-FFF2-40B4-BE49-F238E27FC236}">
                <a16:creationId xmlns:a16="http://schemas.microsoft.com/office/drawing/2014/main" id="{906862DD-6517-4F80-90BB-2387A51D2247}"/>
              </a:ext>
            </a:extLst>
          </p:cNvPr>
          <p:cNvGrpSpPr/>
          <p:nvPr/>
        </p:nvGrpSpPr>
        <p:grpSpPr>
          <a:xfrm>
            <a:off x="4454369" y="4004542"/>
            <a:ext cx="707016" cy="718634"/>
            <a:chOff x="2931030" y="3346852"/>
            <a:chExt cx="806395" cy="819647"/>
          </a:xfrm>
        </p:grpSpPr>
        <p:grpSp>
          <p:nvGrpSpPr>
            <p:cNvPr id="457" name="Group 456">
              <a:extLst>
                <a:ext uri="{FF2B5EF4-FFF2-40B4-BE49-F238E27FC236}">
                  <a16:creationId xmlns:a16="http://schemas.microsoft.com/office/drawing/2014/main" id="{F8FBCAB1-17FB-4C6C-B985-F336F2B8E45D}"/>
                </a:ext>
              </a:extLst>
            </p:cNvPr>
            <p:cNvGrpSpPr/>
            <p:nvPr/>
          </p:nvGrpSpPr>
          <p:grpSpPr>
            <a:xfrm>
              <a:off x="2931030" y="3346852"/>
              <a:ext cx="137160" cy="819647"/>
              <a:chOff x="2931030" y="3346852"/>
              <a:chExt cx="137160" cy="819647"/>
            </a:xfrm>
          </p:grpSpPr>
          <p:sp>
            <p:nvSpPr>
              <p:cNvPr id="466" name="Oval 465">
                <a:extLst>
                  <a:ext uri="{FF2B5EF4-FFF2-40B4-BE49-F238E27FC236}">
                    <a16:creationId xmlns:a16="http://schemas.microsoft.com/office/drawing/2014/main" id="{A54C6EA2-3157-4EA2-AC21-2EEE0633380D}"/>
                  </a:ext>
                </a:extLst>
              </p:cNvPr>
              <p:cNvSpPr/>
              <p:nvPr/>
            </p:nvSpPr>
            <p:spPr>
              <a:xfrm>
                <a:off x="2931030" y="334685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67" name="Oval 466">
                <a:extLst>
                  <a:ext uri="{FF2B5EF4-FFF2-40B4-BE49-F238E27FC236}">
                    <a16:creationId xmlns:a16="http://schemas.microsoft.com/office/drawing/2014/main" id="{50D1CE50-A39C-4939-A366-EAB9F7F6F685}"/>
                  </a:ext>
                </a:extLst>
              </p:cNvPr>
              <p:cNvSpPr/>
              <p:nvPr/>
            </p:nvSpPr>
            <p:spPr>
              <a:xfrm>
                <a:off x="2931030" y="35743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68" name="Oval 467">
                <a:extLst>
                  <a:ext uri="{FF2B5EF4-FFF2-40B4-BE49-F238E27FC236}">
                    <a16:creationId xmlns:a16="http://schemas.microsoft.com/office/drawing/2014/main" id="{01C8957B-9A52-4B1E-8E1C-2D7EDB784232}"/>
                  </a:ext>
                </a:extLst>
              </p:cNvPr>
              <p:cNvSpPr/>
              <p:nvPr/>
            </p:nvSpPr>
            <p:spPr>
              <a:xfrm>
                <a:off x="2931030" y="38018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69" name="Oval 468">
                <a:extLst>
                  <a:ext uri="{FF2B5EF4-FFF2-40B4-BE49-F238E27FC236}">
                    <a16:creationId xmlns:a16="http://schemas.microsoft.com/office/drawing/2014/main" id="{A1297811-800A-49A5-AB92-0235DB467469}"/>
                  </a:ext>
                </a:extLst>
              </p:cNvPr>
              <p:cNvSpPr/>
              <p:nvPr/>
            </p:nvSpPr>
            <p:spPr>
              <a:xfrm>
                <a:off x="2931030" y="4029339"/>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458" name="Group 457">
              <a:extLst>
                <a:ext uri="{FF2B5EF4-FFF2-40B4-BE49-F238E27FC236}">
                  <a16:creationId xmlns:a16="http://schemas.microsoft.com/office/drawing/2014/main" id="{7CB5EA7E-57AD-4722-8784-465F33BEFA80}"/>
                </a:ext>
              </a:extLst>
            </p:cNvPr>
            <p:cNvGrpSpPr/>
            <p:nvPr/>
          </p:nvGrpSpPr>
          <p:grpSpPr>
            <a:xfrm>
              <a:off x="3154108" y="3460599"/>
              <a:ext cx="137160" cy="592152"/>
              <a:chOff x="3162943" y="3486000"/>
              <a:chExt cx="137160" cy="592152"/>
            </a:xfrm>
          </p:grpSpPr>
          <p:sp>
            <p:nvSpPr>
              <p:cNvPr id="463" name="Oval 462">
                <a:extLst>
                  <a:ext uri="{FF2B5EF4-FFF2-40B4-BE49-F238E27FC236}">
                    <a16:creationId xmlns:a16="http://schemas.microsoft.com/office/drawing/2014/main" id="{7FAC73A8-1EE2-4C25-B49C-679BBDE4E4B5}"/>
                  </a:ext>
                </a:extLst>
              </p:cNvPr>
              <p:cNvSpPr/>
              <p:nvPr/>
            </p:nvSpPr>
            <p:spPr>
              <a:xfrm>
                <a:off x="3162943" y="3486000"/>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64" name="Oval 463">
                <a:extLst>
                  <a:ext uri="{FF2B5EF4-FFF2-40B4-BE49-F238E27FC236}">
                    <a16:creationId xmlns:a16="http://schemas.microsoft.com/office/drawing/2014/main" id="{995247DC-4091-4A6A-8291-DC3F4EFD1963}"/>
                  </a:ext>
                </a:extLst>
              </p:cNvPr>
              <p:cNvSpPr/>
              <p:nvPr/>
            </p:nvSpPr>
            <p:spPr>
              <a:xfrm>
                <a:off x="3162943" y="3713496"/>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65" name="Oval 464">
                <a:extLst>
                  <a:ext uri="{FF2B5EF4-FFF2-40B4-BE49-F238E27FC236}">
                    <a16:creationId xmlns:a16="http://schemas.microsoft.com/office/drawing/2014/main" id="{6EA720F9-68EF-4364-9E75-DF8323019D7D}"/>
                  </a:ext>
                </a:extLst>
              </p:cNvPr>
              <p:cNvSpPr/>
              <p:nvPr/>
            </p:nvSpPr>
            <p:spPr>
              <a:xfrm>
                <a:off x="3162943" y="394099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459" name="Group 458">
              <a:extLst>
                <a:ext uri="{FF2B5EF4-FFF2-40B4-BE49-F238E27FC236}">
                  <a16:creationId xmlns:a16="http://schemas.microsoft.com/office/drawing/2014/main" id="{9D7AA920-5695-4F02-A175-9324309510C3}"/>
                </a:ext>
              </a:extLst>
            </p:cNvPr>
            <p:cNvGrpSpPr/>
            <p:nvPr/>
          </p:nvGrpSpPr>
          <p:grpSpPr>
            <a:xfrm>
              <a:off x="3377186" y="3574347"/>
              <a:ext cx="137160" cy="364656"/>
              <a:chOff x="3394856" y="3625148"/>
              <a:chExt cx="137160" cy="364656"/>
            </a:xfrm>
          </p:grpSpPr>
          <p:sp>
            <p:nvSpPr>
              <p:cNvPr id="461" name="Oval 460">
                <a:extLst>
                  <a:ext uri="{FF2B5EF4-FFF2-40B4-BE49-F238E27FC236}">
                    <a16:creationId xmlns:a16="http://schemas.microsoft.com/office/drawing/2014/main" id="{25B93E1C-1FD2-4917-9069-2ECFC0489F3E}"/>
                  </a:ext>
                </a:extLst>
              </p:cNvPr>
              <p:cNvSpPr/>
              <p:nvPr/>
            </p:nvSpPr>
            <p:spPr>
              <a:xfrm>
                <a:off x="3394856" y="36251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62" name="Oval 461">
                <a:extLst>
                  <a:ext uri="{FF2B5EF4-FFF2-40B4-BE49-F238E27FC236}">
                    <a16:creationId xmlns:a16="http://schemas.microsoft.com/office/drawing/2014/main" id="{AC90899E-B082-48CA-9B44-1391A21F2594}"/>
                  </a:ext>
                </a:extLst>
              </p:cNvPr>
              <p:cNvSpPr/>
              <p:nvPr/>
            </p:nvSpPr>
            <p:spPr>
              <a:xfrm>
                <a:off x="3394856" y="38526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sp>
          <p:nvSpPr>
            <p:cNvPr id="460" name="Oval 459">
              <a:extLst>
                <a:ext uri="{FF2B5EF4-FFF2-40B4-BE49-F238E27FC236}">
                  <a16:creationId xmlns:a16="http://schemas.microsoft.com/office/drawing/2014/main" id="{0C513195-31F2-4FC7-8C63-8018336BDDF0}"/>
                </a:ext>
              </a:extLst>
            </p:cNvPr>
            <p:cNvSpPr/>
            <p:nvPr/>
          </p:nvSpPr>
          <p:spPr>
            <a:xfrm>
              <a:off x="3600265" y="368809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pic>
        <p:nvPicPr>
          <p:cNvPr id="334" name="Graphic 24">
            <a:extLst>
              <a:ext uri="{FF2B5EF4-FFF2-40B4-BE49-F238E27FC236}">
                <a16:creationId xmlns:a16="http://schemas.microsoft.com/office/drawing/2014/main" id="{9E6AE2C2-3753-4D32-8F61-3987CB75365C}"/>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25230" t="28232" r="25406" b="28573"/>
          <a:stretch/>
        </p:blipFill>
        <p:spPr>
          <a:xfrm>
            <a:off x="2971798" y="2410549"/>
            <a:ext cx="846525" cy="572384"/>
          </a:xfrm>
          <a:prstGeom prst="rect">
            <a:avLst/>
          </a:prstGeom>
        </p:spPr>
      </p:pic>
      <p:sp>
        <p:nvSpPr>
          <p:cNvPr id="335" name="Freeform: Shape 334">
            <a:extLst>
              <a:ext uri="{FF2B5EF4-FFF2-40B4-BE49-F238E27FC236}">
                <a16:creationId xmlns:a16="http://schemas.microsoft.com/office/drawing/2014/main" id="{370FC34B-4645-419A-A044-390F4322B8AD}"/>
              </a:ext>
            </a:extLst>
          </p:cNvPr>
          <p:cNvSpPr/>
          <p:nvPr/>
        </p:nvSpPr>
        <p:spPr>
          <a:xfrm>
            <a:off x="3379018" y="3054937"/>
            <a:ext cx="753847" cy="1312703"/>
          </a:xfrm>
          <a:custGeom>
            <a:avLst/>
            <a:gdLst>
              <a:gd name="connsiteX0" fmla="*/ 0 w 859809"/>
              <a:gd name="connsiteY0" fmla="*/ 0 h 1119117"/>
              <a:gd name="connsiteX1" fmla="*/ 191069 w 859809"/>
              <a:gd name="connsiteY1" fmla="*/ 914400 h 1119117"/>
              <a:gd name="connsiteX2" fmla="*/ 859809 w 859809"/>
              <a:gd name="connsiteY2" fmla="*/ 1119117 h 1119117"/>
            </a:gdLst>
            <a:ahLst/>
            <a:cxnLst>
              <a:cxn ang="0">
                <a:pos x="connsiteX0" y="connsiteY0"/>
              </a:cxn>
              <a:cxn ang="0">
                <a:pos x="connsiteX1" y="connsiteY1"/>
              </a:cxn>
              <a:cxn ang="0">
                <a:pos x="connsiteX2" y="connsiteY2"/>
              </a:cxn>
            </a:cxnLst>
            <a:rect l="l" t="t" r="r" b="b"/>
            <a:pathLst>
              <a:path w="859809" h="1119117">
                <a:moveTo>
                  <a:pt x="0" y="0"/>
                </a:moveTo>
                <a:cubicBezTo>
                  <a:pt x="23884" y="363940"/>
                  <a:pt x="47768" y="727881"/>
                  <a:pt x="191069" y="914400"/>
                </a:cubicBezTo>
                <a:cubicBezTo>
                  <a:pt x="334370" y="1100919"/>
                  <a:pt x="597089" y="1110018"/>
                  <a:pt x="859809" y="1119117"/>
                </a:cubicBezTo>
              </a:path>
            </a:pathLst>
          </a:cu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cxnSp>
        <p:nvCxnSpPr>
          <p:cNvPr id="336" name="Straight Arrow Connector 335">
            <a:extLst>
              <a:ext uri="{FF2B5EF4-FFF2-40B4-BE49-F238E27FC236}">
                <a16:creationId xmlns:a16="http://schemas.microsoft.com/office/drawing/2014/main" id="{A2824A92-0B14-4586-8302-BF9CCEB969DE}"/>
              </a:ext>
            </a:extLst>
          </p:cNvPr>
          <p:cNvCxnSpPr>
            <a:cxnSpLocks/>
          </p:cNvCxnSpPr>
          <p:nvPr/>
        </p:nvCxnSpPr>
        <p:spPr>
          <a:xfrm>
            <a:off x="4147394" y="4364417"/>
            <a:ext cx="63855" cy="0"/>
          </a:xfrm>
          <a:prstGeom prst="straightConnector1">
            <a:avLst/>
          </a:prstGeom>
          <a:ln w="57150">
            <a:solidFill>
              <a:srgbClr val="A8A9AD"/>
            </a:solidFill>
            <a:headEnd w="med" len="med"/>
            <a:tailEnd type="arrow" w="lg" len="med"/>
          </a:ln>
        </p:spPr>
        <p:style>
          <a:lnRef idx="1">
            <a:schemeClr val="accent1"/>
          </a:lnRef>
          <a:fillRef idx="0">
            <a:schemeClr val="accent1"/>
          </a:fillRef>
          <a:effectRef idx="0">
            <a:schemeClr val="accent1"/>
          </a:effectRef>
          <a:fontRef idx="minor">
            <a:schemeClr val="tx1"/>
          </a:fontRef>
        </p:style>
      </p:cxnSp>
      <p:grpSp>
        <p:nvGrpSpPr>
          <p:cNvPr id="337" name="Group 336">
            <a:extLst>
              <a:ext uri="{FF2B5EF4-FFF2-40B4-BE49-F238E27FC236}">
                <a16:creationId xmlns:a16="http://schemas.microsoft.com/office/drawing/2014/main" id="{5DD2BD5A-8F6E-4FF0-A0DB-AE4C4F784140}"/>
              </a:ext>
            </a:extLst>
          </p:cNvPr>
          <p:cNvGrpSpPr/>
          <p:nvPr/>
        </p:nvGrpSpPr>
        <p:grpSpPr>
          <a:xfrm>
            <a:off x="3317487" y="3193111"/>
            <a:ext cx="160342" cy="160342"/>
            <a:chOff x="6614096" y="3386015"/>
            <a:chExt cx="182880" cy="182880"/>
          </a:xfrm>
        </p:grpSpPr>
        <p:sp>
          <p:nvSpPr>
            <p:cNvPr id="455" name="Oval 454">
              <a:extLst>
                <a:ext uri="{FF2B5EF4-FFF2-40B4-BE49-F238E27FC236}">
                  <a16:creationId xmlns:a16="http://schemas.microsoft.com/office/drawing/2014/main" id="{7655840E-43E2-48A6-8E46-49A22E365CBB}"/>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56" name="Oval 455">
              <a:extLst>
                <a:ext uri="{FF2B5EF4-FFF2-40B4-BE49-F238E27FC236}">
                  <a16:creationId xmlns:a16="http://schemas.microsoft.com/office/drawing/2014/main" id="{1AADEBE2-8C57-434E-931A-5B638C9C9FC9}"/>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338" name="Group 337">
            <a:extLst>
              <a:ext uri="{FF2B5EF4-FFF2-40B4-BE49-F238E27FC236}">
                <a16:creationId xmlns:a16="http://schemas.microsoft.com/office/drawing/2014/main" id="{D262D41F-15E7-467B-B151-39632A644F71}"/>
              </a:ext>
            </a:extLst>
          </p:cNvPr>
          <p:cNvGrpSpPr/>
          <p:nvPr/>
        </p:nvGrpSpPr>
        <p:grpSpPr>
          <a:xfrm>
            <a:off x="3332591" y="3420456"/>
            <a:ext cx="160342" cy="160342"/>
            <a:chOff x="6614096" y="3386015"/>
            <a:chExt cx="182880" cy="182880"/>
          </a:xfrm>
        </p:grpSpPr>
        <p:sp>
          <p:nvSpPr>
            <p:cNvPr id="453" name="Oval 452">
              <a:extLst>
                <a:ext uri="{FF2B5EF4-FFF2-40B4-BE49-F238E27FC236}">
                  <a16:creationId xmlns:a16="http://schemas.microsoft.com/office/drawing/2014/main" id="{1FA4EE1D-FFB8-4163-A0EB-E6CA7AE01DD1}"/>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54" name="Oval 453">
              <a:extLst>
                <a:ext uri="{FF2B5EF4-FFF2-40B4-BE49-F238E27FC236}">
                  <a16:creationId xmlns:a16="http://schemas.microsoft.com/office/drawing/2014/main" id="{F46B2878-4BF5-40EF-97EA-BD20B45D9EA1}"/>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339" name="Group 338">
            <a:extLst>
              <a:ext uri="{FF2B5EF4-FFF2-40B4-BE49-F238E27FC236}">
                <a16:creationId xmlns:a16="http://schemas.microsoft.com/office/drawing/2014/main" id="{976AB487-7785-4037-A885-D5072593C02B}"/>
              </a:ext>
            </a:extLst>
          </p:cNvPr>
          <p:cNvGrpSpPr/>
          <p:nvPr/>
        </p:nvGrpSpPr>
        <p:grpSpPr>
          <a:xfrm>
            <a:off x="3501065" y="4080800"/>
            <a:ext cx="160342" cy="160342"/>
            <a:chOff x="6614096" y="3386015"/>
            <a:chExt cx="182880" cy="182880"/>
          </a:xfrm>
        </p:grpSpPr>
        <p:sp>
          <p:nvSpPr>
            <p:cNvPr id="451" name="Oval 450">
              <a:extLst>
                <a:ext uri="{FF2B5EF4-FFF2-40B4-BE49-F238E27FC236}">
                  <a16:creationId xmlns:a16="http://schemas.microsoft.com/office/drawing/2014/main" id="{AFFA6DE9-236D-4B65-B770-1E3527BE89B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52" name="Oval 451">
              <a:extLst>
                <a:ext uri="{FF2B5EF4-FFF2-40B4-BE49-F238E27FC236}">
                  <a16:creationId xmlns:a16="http://schemas.microsoft.com/office/drawing/2014/main" id="{37062B91-29F5-4B06-B687-B0669A6AE1BE}"/>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340" name="Group 339">
            <a:extLst>
              <a:ext uri="{FF2B5EF4-FFF2-40B4-BE49-F238E27FC236}">
                <a16:creationId xmlns:a16="http://schemas.microsoft.com/office/drawing/2014/main" id="{FDEAED76-8567-42D4-B22D-10D98898B99B}"/>
              </a:ext>
            </a:extLst>
          </p:cNvPr>
          <p:cNvGrpSpPr/>
          <p:nvPr/>
        </p:nvGrpSpPr>
        <p:grpSpPr>
          <a:xfrm>
            <a:off x="3662571" y="4228362"/>
            <a:ext cx="160342" cy="160342"/>
            <a:chOff x="6614096" y="3386015"/>
            <a:chExt cx="182880" cy="182880"/>
          </a:xfrm>
        </p:grpSpPr>
        <p:sp>
          <p:nvSpPr>
            <p:cNvPr id="449" name="Oval 448">
              <a:extLst>
                <a:ext uri="{FF2B5EF4-FFF2-40B4-BE49-F238E27FC236}">
                  <a16:creationId xmlns:a16="http://schemas.microsoft.com/office/drawing/2014/main" id="{280A2CF0-0B96-4B4C-B86E-F02689226EE0}"/>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50" name="Oval 449">
              <a:extLst>
                <a:ext uri="{FF2B5EF4-FFF2-40B4-BE49-F238E27FC236}">
                  <a16:creationId xmlns:a16="http://schemas.microsoft.com/office/drawing/2014/main" id="{401826F2-B96A-408F-A0DA-68BE7956CB62}"/>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341" name="Group 340">
            <a:extLst>
              <a:ext uri="{FF2B5EF4-FFF2-40B4-BE49-F238E27FC236}">
                <a16:creationId xmlns:a16="http://schemas.microsoft.com/office/drawing/2014/main" id="{A9AEDCCF-EC23-45A2-98EB-BED82660CA6F}"/>
              </a:ext>
            </a:extLst>
          </p:cNvPr>
          <p:cNvGrpSpPr/>
          <p:nvPr/>
        </p:nvGrpSpPr>
        <p:grpSpPr>
          <a:xfrm>
            <a:off x="3356989" y="3647801"/>
            <a:ext cx="160342" cy="160342"/>
            <a:chOff x="6614096" y="3386015"/>
            <a:chExt cx="182880" cy="182880"/>
          </a:xfrm>
        </p:grpSpPr>
        <p:sp>
          <p:nvSpPr>
            <p:cNvPr id="447" name="Oval 446">
              <a:extLst>
                <a:ext uri="{FF2B5EF4-FFF2-40B4-BE49-F238E27FC236}">
                  <a16:creationId xmlns:a16="http://schemas.microsoft.com/office/drawing/2014/main" id="{7262BE09-5924-4A19-B1B8-88510C1F16F2}"/>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48" name="Oval 447">
              <a:extLst>
                <a:ext uri="{FF2B5EF4-FFF2-40B4-BE49-F238E27FC236}">
                  <a16:creationId xmlns:a16="http://schemas.microsoft.com/office/drawing/2014/main" id="{E10C57B0-667B-4B97-A162-8C0336A1BD9F}"/>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342" name="Group 341">
            <a:extLst>
              <a:ext uri="{FF2B5EF4-FFF2-40B4-BE49-F238E27FC236}">
                <a16:creationId xmlns:a16="http://schemas.microsoft.com/office/drawing/2014/main" id="{1E9B0BDB-8882-4EAA-82B4-C47BCCE731DB}"/>
              </a:ext>
            </a:extLst>
          </p:cNvPr>
          <p:cNvGrpSpPr/>
          <p:nvPr/>
        </p:nvGrpSpPr>
        <p:grpSpPr>
          <a:xfrm>
            <a:off x="3406950" y="3875145"/>
            <a:ext cx="160342" cy="160342"/>
            <a:chOff x="6614096" y="3386015"/>
            <a:chExt cx="182880" cy="182880"/>
          </a:xfrm>
        </p:grpSpPr>
        <p:sp>
          <p:nvSpPr>
            <p:cNvPr id="445" name="Oval 444">
              <a:extLst>
                <a:ext uri="{FF2B5EF4-FFF2-40B4-BE49-F238E27FC236}">
                  <a16:creationId xmlns:a16="http://schemas.microsoft.com/office/drawing/2014/main" id="{E8090735-B303-406F-9C8F-A34DADCB43F3}"/>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46" name="Oval 445">
              <a:extLst>
                <a:ext uri="{FF2B5EF4-FFF2-40B4-BE49-F238E27FC236}">
                  <a16:creationId xmlns:a16="http://schemas.microsoft.com/office/drawing/2014/main" id="{3F0C4E86-CCB4-4755-9483-2E642ECED46A}"/>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343" name="Group 342">
            <a:extLst>
              <a:ext uri="{FF2B5EF4-FFF2-40B4-BE49-F238E27FC236}">
                <a16:creationId xmlns:a16="http://schemas.microsoft.com/office/drawing/2014/main" id="{19FD543D-760C-4744-9443-BDFAAD5F4ADE}"/>
              </a:ext>
            </a:extLst>
          </p:cNvPr>
          <p:cNvGrpSpPr/>
          <p:nvPr/>
        </p:nvGrpSpPr>
        <p:grpSpPr>
          <a:xfrm>
            <a:off x="3030806" y="2879398"/>
            <a:ext cx="728510" cy="160342"/>
            <a:chOff x="1376833" y="2042055"/>
            <a:chExt cx="830910" cy="182880"/>
          </a:xfrm>
        </p:grpSpPr>
        <p:grpSp>
          <p:nvGrpSpPr>
            <p:cNvPr id="433" name="Group 432">
              <a:extLst>
                <a:ext uri="{FF2B5EF4-FFF2-40B4-BE49-F238E27FC236}">
                  <a16:creationId xmlns:a16="http://schemas.microsoft.com/office/drawing/2014/main" id="{F3778520-15BA-4F8B-A881-F413847DE117}"/>
                </a:ext>
              </a:extLst>
            </p:cNvPr>
            <p:cNvGrpSpPr/>
            <p:nvPr/>
          </p:nvGrpSpPr>
          <p:grpSpPr>
            <a:xfrm>
              <a:off x="1376833" y="2042055"/>
              <a:ext cx="182880" cy="182880"/>
              <a:chOff x="6614096" y="3386015"/>
              <a:chExt cx="182880" cy="182880"/>
            </a:xfrm>
          </p:grpSpPr>
          <p:sp>
            <p:nvSpPr>
              <p:cNvPr id="443" name="Oval 442">
                <a:extLst>
                  <a:ext uri="{FF2B5EF4-FFF2-40B4-BE49-F238E27FC236}">
                    <a16:creationId xmlns:a16="http://schemas.microsoft.com/office/drawing/2014/main" id="{166D6360-BC97-43BA-A3E9-6AAD12BC7731}"/>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44" name="Oval 443">
                <a:extLst>
                  <a:ext uri="{FF2B5EF4-FFF2-40B4-BE49-F238E27FC236}">
                    <a16:creationId xmlns:a16="http://schemas.microsoft.com/office/drawing/2014/main" id="{3AC71983-D77A-4156-930D-C8F14F59769E}"/>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434" name="Group 433">
              <a:extLst>
                <a:ext uri="{FF2B5EF4-FFF2-40B4-BE49-F238E27FC236}">
                  <a16:creationId xmlns:a16="http://schemas.microsoft.com/office/drawing/2014/main" id="{7D101E06-0F2A-4BD3-8072-7BB852EF8E4B}"/>
                </a:ext>
              </a:extLst>
            </p:cNvPr>
            <p:cNvGrpSpPr/>
            <p:nvPr/>
          </p:nvGrpSpPr>
          <p:grpSpPr>
            <a:xfrm>
              <a:off x="1592843" y="2042055"/>
              <a:ext cx="182880" cy="182880"/>
              <a:chOff x="6614096" y="3386015"/>
              <a:chExt cx="182880" cy="182880"/>
            </a:xfrm>
          </p:grpSpPr>
          <p:sp>
            <p:nvSpPr>
              <p:cNvPr id="441" name="Oval 440">
                <a:extLst>
                  <a:ext uri="{FF2B5EF4-FFF2-40B4-BE49-F238E27FC236}">
                    <a16:creationId xmlns:a16="http://schemas.microsoft.com/office/drawing/2014/main" id="{4ACC42AA-5914-41FA-88FF-871D1D5AEC6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42" name="Oval 441">
                <a:extLst>
                  <a:ext uri="{FF2B5EF4-FFF2-40B4-BE49-F238E27FC236}">
                    <a16:creationId xmlns:a16="http://schemas.microsoft.com/office/drawing/2014/main" id="{59B3057C-8C55-4E0C-BBE5-F200684B4B5B}"/>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435" name="Group 434">
              <a:extLst>
                <a:ext uri="{FF2B5EF4-FFF2-40B4-BE49-F238E27FC236}">
                  <a16:creationId xmlns:a16="http://schemas.microsoft.com/office/drawing/2014/main" id="{9C8F0184-58F0-499F-ACE4-FF857278F326}"/>
                </a:ext>
              </a:extLst>
            </p:cNvPr>
            <p:cNvGrpSpPr/>
            <p:nvPr/>
          </p:nvGrpSpPr>
          <p:grpSpPr>
            <a:xfrm>
              <a:off x="1808853" y="2042055"/>
              <a:ext cx="182880" cy="182880"/>
              <a:chOff x="6614096" y="3386015"/>
              <a:chExt cx="182880" cy="182880"/>
            </a:xfrm>
          </p:grpSpPr>
          <p:sp>
            <p:nvSpPr>
              <p:cNvPr id="439" name="Oval 438">
                <a:extLst>
                  <a:ext uri="{FF2B5EF4-FFF2-40B4-BE49-F238E27FC236}">
                    <a16:creationId xmlns:a16="http://schemas.microsoft.com/office/drawing/2014/main" id="{7E6E1A9C-4C2F-435F-9777-1E913E5CF598}"/>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40" name="Oval 439">
                <a:extLst>
                  <a:ext uri="{FF2B5EF4-FFF2-40B4-BE49-F238E27FC236}">
                    <a16:creationId xmlns:a16="http://schemas.microsoft.com/office/drawing/2014/main" id="{B7F2BD3B-2FBD-48F1-9855-95B5E9AD702C}"/>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436" name="Group 435">
              <a:extLst>
                <a:ext uri="{FF2B5EF4-FFF2-40B4-BE49-F238E27FC236}">
                  <a16:creationId xmlns:a16="http://schemas.microsoft.com/office/drawing/2014/main" id="{7D26F5EB-3673-4444-B905-CBA6DA35CE9A}"/>
                </a:ext>
              </a:extLst>
            </p:cNvPr>
            <p:cNvGrpSpPr/>
            <p:nvPr/>
          </p:nvGrpSpPr>
          <p:grpSpPr>
            <a:xfrm>
              <a:off x="2024863" y="2042055"/>
              <a:ext cx="182880" cy="182880"/>
              <a:chOff x="6614096" y="3386015"/>
              <a:chExt cx="182880" cy="182880"/>
            </a:xfrm>
          </p:grpSpPr>
          <p:sp>
            <p:nvSpPr>
              <p:cNvPr id="437" name="Oval 436">
                <a:extLst>
                  <a:ext uri="{FF2B5EF4-FFF2-40B4-BE49-F238E27FC236}">
                    <a16:creationId xmlns:a16="http://schemas.microsoft.com/office/drawing/2014/main" id="{96E3CBAA-79DF-4724-91D4-796E338DFA9F}"/>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38" name="Oval 437">
                <a:extLst>
                  <a:ext uri="{FF2B5EF4-FFF2-40B4-BE49-F238E27FC236}">
                    <a16:creationId xmlns:a16="http://schemas.microsoft.com/office/drawing/2014/main" id="{4B435B5E-684F-4C1B-9356-CAC91F0D7984}"/>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sp>
        <p:nvSpPr>
          <p:cNvPr id="415" name="Rectangle: Rounded Corners 414">
            <a:extLst>
              <a:ext uri="{FF2B5EF4-FFF2-40B4-BE49-F238E27FC236}">
                <a16:creationId xmlns:a16="http://schemas.microsoft.com/office/drawing/2014/main" id="{A7367A50-B8A1-4AAB-ACDE-FADD319BCD57}"/>
              </a:ext>
            </a:extLst>
          </p:cNvPr>
          <p:cNvSpPr/>
          <p:nvPr/>
        </p:nvSpPr>
        <p:spPr>
          <a:xfrm>
            <a:off x="6680695" y="3872594"/>
            <a:ext cx="970070" cy="966190"/>
          </a:xfrm>
          <a:prstGeom prst="roundRect">
            <a:avLst>
              <a:gd name="adj" fmla="val 8824"/>
            </a:avLst>
          </a:prstGeom>
          <a:noFill/>
          <a:ln w="12700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cxnSp>
        <p:nvCxnSpPr>
          <p:cNvPr id="345" name="Straight Arrow Connector 344">
            <a:extLst>
              <a:ext uri="{FF2B5EF4-FFF2-40B4-BE49-F238E27FC236}">
                <a16:creationId xmlns:a16="http://schemas.microsoft.com/office/drawing/2014/main" id="{A3BFF811-88B8-4CD3-B8CE-AD96B5153B7E}"/>
              </a:ext>
            </a:extLst>
          </p:cNvPr>
          <p:cNvCxnSpPr>
            <a:cxnSpLocks/>
          </p:cNvCxnSpPr>
          <p:nvPr/>
        </p:nvCxnSpPr>
        <p:spPr>
          <a:xfrm>
            <a:off x="5311987" y="4363859"/>
            <a:ext cx="1247879" cy="0"/>
          </a:xfrm>
          <a:prstGeom prst="straightConnector1">
            <a:avLst/>
          </a:prstGeom>
          <a:ln w="57150">
            <a:solidFill>
              <a:srgbClr val="A8A9AD"/>
            </a:solidFill>
            <a:headEnd w="med" len="med"/>
            <a:tailEnd type="arrow" w="lg" len="med"/>
          </a:ln>
        </p:spPr>
        <p:style>
          <a:lnRef idx="1">
            <a:schemeClr val="accent1"/>
          </a:lnRef>
          <a:fillRef idx="0">
            <a:schemeClr val="accent1"/>
          </a:fillRef>
          <a:effectRef idx="0">
            <a:schemeClr val="accent1"/>
          </a:effectRef>
          <a:fontRef idx="minor">
            <a:schemeClr val="tx1"/>
          </a:fontRef>
        </p:style>
      </p:cxnSp>
      <p:grpSp>
        <p:nvGrpSpPr>
          <p:cNvPr id="346" name="Group 345">
            <a:extLst>
              <a:ext uri="{FF2B5EF4-FFF2-40B4-BE49-F238E27FC236}">
                <a16:creationId xmlns:a16="http://schemas.microsoft.com/office/drawing/2014/main" id="{5B8A9E05-06F5-45A6-8A2A-F92C098190EB}"/>
              </a:ext>
            </a:extLst>
          </p:cNvPr>
          <p:cNvGrpSpPr/>
          <p:nvPr/>
        </p:nvGrpSpPr>
        <p:grpSpPr>
          <a:xfrm>
            <a:off x="5676322" y="4144797"/>
            <a:ext cx="481026" cy="481026"/>
            <a:chOff x="6619603" y="3286538"/>
            <a:chExt cx="548640" cy="548640"/>
          </a:xfrm>
        </p:grpSpPr>
        <p:sp>
          <p:nvSpPr>
            <p:cNvPr id="400" name="Rectangle 399">
              <a:extLst>
                <a:ext uri="{FF2B5EF4-FFF2-40B4-BE49-F238E27FC236}">
                  <a16:creationId xmlns:a16="http://schemas.microsoft.com/office/drawing/2014/main" id="{AAB02623-4258-41F1-9B7A-8472B2B7CBFA}"/>
                </a:ext>
              </a:extLst>
            </p:cNvPr>
            <p:cNvSpPr/>
            <p:nvPr/>
          </p:nvSpPr>
          <p:spPr>
            <a:xfrm>
              <a:off x="6619603" y="3286538"/>
              <a:ext cx="548640" cy="54864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nvGrpSpPr>
            <p:cNvPr id="401" name="Group 400">
              <a:extLst>
                <a:ext uri="{FF2B5EF4-FFF2-40B4-BE49-F238E27FC236}">
                  <a16:creationId xmlns:a16="http://schemas.microsoft.com/office/drawing/2014/main" id="{923A4D4A-2C92-41A6-A583-533A8A3D6080}"/>
                </a:ext>
              </a:extLst>
            </p:cNvPr>
            <p:cNvGrpSpPr/>
            <p:nvPr/>
          </p:nvGrpSpPr>
          <p:grpSpPr>
            <a:xfrm>
              <a:off x="6653050" y="3286538"/>
              <a:ext cx="481756" cy="489672"/>
              <a:chOff x="2931030" y="3346852"/>
              <a:chExt cx="806395" cy="819647"/>
            </a:xfrm>
          </p:grpSpPr>
          <p:grpSp>
            <p:nvGrpSpPr>
              <p:cNvPr id="402" name="Group 401">
                <a:extLst>
                  <a:ext uri="{FF2B5EF4-FFF2-40B4-BE49-F238E27FC236}">
                    <a16:creationId xmlns:a16="http://schemas.microsoft.com/office/drawing/2014/main" id="{589B6DDB-B3C4-4A72-83E9-859F7E81CFDF}"/>
                  </a:ext>
                </a:extLst>
              </p:cNvPr>
              <p:cNvGrpSpPr/>
              <p:nvPr/>
            </p:nvGrpSpPr>
            <p:grpSpPr>
              <a:xfrm>
                <a:off x="2931030" y="3346852"/>
                <a:ext cx="137160" cy="819647"/>
                <a:chOff x="2931030" y="3346852"/>
                <a:chExt cx="137160" cy="819647"/>
              </a:xfrm>
            </p:grpSpPr>
            <p:sp>
              <p:nvSpPr>
                <p:cNvPr id="411" name="Oval 410">
                  <a:extLst>
                    <a:ext uri="{FF2B5EF4-FFF2-40B4-BE49-F238E27FC236}">
                      <a16:creationId xmlns:a16="http://schemas.microsoft.com/office/drawing/2014/main" id="{0A1619EE-0F45-46B3-AF7F-AAAE47D1394C}"/>
                    </a:ext>
                  </a:extLst>
                </p:cNvPr>
                <p:cNvSpPr/>
                <p:nvPr/>
              </p:nvSpPr>
              <p:spPr>
                <a:xfrm>
                  <a:off x="2931030" y="334685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12" name="Oval 411">
                  <a:extLst>
                    <a:ext uri="{FF2B5EF4-FFF2-40B4-BE49-F238E27FC236}">
                      <a16:creationId xmlns:a16="http://schemas.microsoft.com/office/drawing/2014/main" id="{71CBE6CF-5234-4C4B-A863-D502FCE76C49}"/>
                    </a:ext>
                  </a:extLst>
                </p:cNvPr>
                <p:cNvSpPr/>
                <p:nvPr/>
              </p:nvSpPr>
              <p:spPr>
                <a:xfrm>
                  <a:off x="2931030" y="35743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13" name="Oval 412">
                  <a:extLst>
                    <a:ext uri="{FF2B5EF4-FFF2-40B4-BE49-F238E27FC236}">
                      <a16:creationId xmlns:a16="http://schemas.microsoft.com/office/drawing/2014/main" id="{ACC92751-F850-4E7B-BC32-51A3AFCEE960}"/>
                    </a:ext>
                  </a:extLst>
                </p:cNvPr>
                <p:cNvSpPr/>
                <p:nvPr/>
              </p:nvSpPr>
              <p:spPr>
                <a:xfrm>
                  <a:off x="2931030" y="38018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14" name="Oval 413">
                  <a:extLst>
                    <a:ext uri="{FF2B5EF4-FFF2-40B4-BE49-F238E27FC236}">
                      <a16:creationId xmlns:a16="http://schemas.microsoft.com/office/drawing/2014/main" id="{3587DBD8-122D-4195-A0A2-080D93BE335B}"/>
                    </a:ext>
                  </a:extLst>
                </p:cNvPr>
                <p:cNvSpPr/>
                <p:nvPr/>
              </p:nvSpPr>
              <p:spPr>
                <a:xfrm>
                  <a:off x="2931030" y="4029339"/>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403" name="Group 402">
                <a:extLst>
                  <a:ext uri="{FF2B5EF4-FFF2-40B4-BE49-F238E27FC236}">
                    <a16:creationId xmlns:a16="http://schemas.microsoft.com/office/drawing/2014/main" id="{1B71CE28-7395-4F64-9D03-E04EC21114B6}"/>
                  </a:ext>
                </a:extLst>
              </p:cNvPr>
              <p:cNvGrpSpPr/>
              <p:nvPr/>
            </p:nvGrpSpPr>
            <p:grpSpPr>
              <a:xfrm>
                <a:off x="3154108" y="3460599"/>
                <a:ext cx="137160" cy="592152"/>
                <a:chOff x="3162943" y="3486000"/>
                <a:chExt cx="137160" cy="592152"/>
              </a:xfrm>
            </p:grpSpPr>
            <p:sp>
              <p:nvSpPr>
                <p:cNvPr id="408" name="Oval 407">
                  <a:extLst>
                    <a:ext uri="{FF2B5EF4-FFF2-40B4-BE49-F238E27FC236}">
                      <a16:creationId xmlns:a16="http://schemas.microsoft.com/office/drawing/2014/main" id="{8CACBF37-4BE8-47B3-847F-23F010DD286E}"/>
                    </a:ext>
                  </a:extLst>
                </p:cNvPr>
                <p:cNvSpPr/>
                <p:nvPr/>
              </p:nvSpPr>
              <p:spPr>
                <a:xfrm>
                  <a:off x="3162943" y="3486000"/>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09" name="Oval 408">
                  <a:extLst>
                    <a:ext uri="{FF2B5EF4-FFF2-40B4-BE49-F238E27FC236}">
                      <a16:creationId xmlns:a16="http://schemas.microsoft.com/office/drawing/2014/main" id="{7FEFE573-9AE2-4ED2-A84D-E04B7E203A73}"/>
                    </a:ext>
                  </a:extLst>
                </p:cNvPr>
                <p:cNvSpPr/>
                <p:nvPr/>
              </p:nvSpPr>
              <p:spPr>
                <a:xfrm>
                  <a:off x="3162943" y="3713496"/>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10" name="Oval 409">
                  <a:extLst>
                    <a:ext uri="{FF2B5EF4-FFF2-40B4-BE49-F238E27FC236}">
                      <a16:creationId xmlns:a16="http://schemas.microsoft.com/office/drawing/2014/main" id="{3B05771B-65A0-43F3-904C-35012264D98F}"/>
                    </a:ext>
                  </a:extLst>
                </p:cNvPr>
                <p:cNvSpPr/>
                <p:nvPr/>
              </p:nvSpPr>
              <p:spPr>
                <a:xfrm>
                  <a:off x="3162943" y="394099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404" name="Group 403">
                <a:extLst>
                  <a:ext uri="{FF2B5EF4-FFF2-40B4-BE49-F238E27FC236}">
                    <a16:creationId xmlns:a16="http://schemas.microsoft.com/office/drawing/2014/main" id="{68311226-5A88-436C-AE63-C1C612502BAF}"/>
                  </a:ext>
                </a:extLst>
              </p:cNvPr>
              <p:cNvGrpSpPr/>
              <p:nvPr/>
            </p:nvGrpSpPr>
            <p:grpSpPr>
              <a:xfrm>
                <a:off x="3377186" y="3574347"/>
                <a:ext cx="137160" cy="364656"/>
                <a:chOff x="3394856" y="3625148"/>
                <a:chExt cx="137160" cy="364656"/>
              </a:xfrm>
            </p:grpSpPr>
            <p:sp>
              <p:nvSpPr>
                <p:cNvPr id="406" name="Oval 405">
                  <a:extLst>
                    <a:ext uri="{FF2B5EF4-FFF2-40B4-BE49-F238E27FC236}">
                      <a16:creationId xmlns:a16="http://schemas.microsoft.com/office/drawing/2014/main" id="{D7494B31-D4E9-4DDA-B72A-3E19FB99C44C}"/>
                    </a:ext>
                  </a:extLst>
                </p:cNvPr>
                <p:cNvSpPr/>
                <p:nvPr/>
              </p:nvSpPr>
              <p:spPr>
                <a:xfrm>
                  <a:off x="3394856" y="36251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07" name="Oval 406">
                  <a:extLst>
                    <a:ext uri="{FF2B5EF4-FFF2-40B4-BE49-F238E27FC236}">
                      <a16:creationId xmlns:a16="http://schemas.microsoft.com/office/drawing/2014/main" id="{66EDA3C7-DF02-4180-A183-C5F796E3A4C4}"/>
                    </a:ext>
                  </a:extLst>
                </p:cNvPr>
                <p:cNvSpPr/>
                <p:nvPr/>
              </p:nvSpPr>
              <p:spPr>
                <a:xfrm>
                  <a:off x="3394856" y="38526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sp>
            <p:nvSpPr>
              <p:cNvPr id="405" name="Oval 404">
                <a:extLst>
                  <a:ext uri="{FF2B5EF4-FFF2-40B4-BE49-F238E27FC236}">
                    <a16:creationId xmlns:a16="http://schemas.microsoft.com/office/drawing/2014/main" id="{4EDE2A93-023B-4B95-8703-DEDED18B931A}"/>
                  </a:ext>
                </a:extLst>
              </p:cNvPr>
              <p:cNvSpPr/>
              <p:nvPr/>
            </p:nvSpPr>
            <p:spPr>
              <a:xfrm>
                <a:off x="3600265" y="368809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sp>
        <p:nvSpPr>
          <p:cNvPr id="347" name="Oval 346">
            <a:extLst>
              <a:ext uri="{FF2B5EF4-FFF2-40B4-BE49-F238E27FC236}">
                <a16:creationId xmlns:a16="http://schemas.microsoft.com/office/drawing/2014/main" id="{19BA908C-654B-41E5-9256-BBB5CA8F9944}"/>
              </a:ext>
            </a:extLst>
          </p:cNvPr>
          <p:cNvSpPr/>
          <p:nvPr/>
        </p:nvSpPr>
        <p:spPr>
          <a:xfrm>
            <a:off x="9079964" y="4801709"/>
            <a:ext cx="120257" cy="120257"/>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48" name="Oval 347">
            <a:extLst>
              <a:ext uri="{FF2B5EF4-FFF2-40B4-BE49-F238E27FC236}">
                <a16:creationId xmlns:a16="http://schemas.microsoft.com/office/drawing/2014/main" id="{1D9D98C2-9048-4ABB-9966-3F278EA99035}"/>
              </a:ext>
            </a:extLst>
          </p:cNvPr>
          <p:cNvSpPr/>
          <p:nvPr/>
        </p:nvSpPr>
        <p:spPr>
          <a:xfrm>
            <a:off x="9406836" y="4692337"/>
            <a:ext cx="120257" cy="120257"/>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49" name="Oval 348">
            <a:extLst>
              <a:ext uri="{FF2B5EF4-FFF2-40B4-BE49-F238E27FC236}">
                <a16:creationId xmlns:a16="http://schemas.microsoft.com/office/drawing/2014/main" id="{2B6C8E3C-4BC6-4C18-85A4-4CD5133C5033}"/>
              </a:ext>
            </a:extLst>
          </p:cNvPr>
          <p:cNvSpPr/>
          <p:nvPr/>
        </p:nvSpPr>
        <p:spPr>
          <a:xfrm>
            <a:off x="9309329" y="4758891"/>
            <a:ext cx="120257" cy="120257"/>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50" name="Oval 349">
            <a:extLst>
              <a:ext uri="{FF2B5EF4-FFF2-40B4-BE49-F238E27FC236}">
                <a16:creationId xmlns:a16="http://schemas.microsoft.com/office/drawing/2014/main" id="{E9479807-4449-4EE7-8E63-7262D287C438}"/>
              </a:ext>
            </a:extLst>
          </p:cNvPr>
          <p:cNvSpPr/>
          <p:nvPr/>
        </p:nvSpPr>
        <p:spPr>
          <a:xfrm>
            <a:off x="9195315" y="4793455"/>
            <a:ext cx="120257" cy="120257"/>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51" name="Oval 350">
            <a:extLst>
              <a:ext uri="{FF2B5EF4-FFF2-40B4-BE49-F238E27FC236}">
                <a16:creationId xmlns:a16="http://schemas.microsoft.com/office/drawing/2014/main" id="{1728E05E-9D7C-4575-B5FF-B438ACEC9905}"/>
              </a:ext>
            </a:extLst>
          </p:cNvPr>
          <p:cNvSpPr/>
          <p:nvPr/>
        </p:nvSpPr>
        <p:spPr>
          <a:xfrm flipH="1">
            <a:off x="8851085" y="4758891"/>
            <a:ext cx="120257" cy="120257"/>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52" name="Oval 351">
            <a:extLst>
              <a:ext uri="{FF2B5EF4-FFF2-40B4-BE49-F238E27FC236}">
                <a16:creationId xmlns:a16="http://schemas.microsoft.com/office/drawing/2014/main" id="{23FAFC78-6689-4599-83FC-7C7C05A6D093}"/>
              </a:ext>
            </a:extLst>
          </p:cNvPr>
          <p:cNvSpPr/>
          <p:nvPr/>
        </p:nvSpPr>
        <p:spPr>
          <a:xfrm flipH="1">
            <a:off x="8965100" y="4793455"/>
            <a:ext cx="120257" cy="120257"/>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53" name="Oval 352">
            <a:extLst>
              <a:ext uri="{FF2B5EF4-FFF2-40B4-BE49-F238E27FC236}">
                <a16:creationId xmlns:a16="http://schemas.microsoft.com/office/drawing/2014/main" id="{C9230731-2BFB-4A8D-92E6-0CA752BB84D8}"/>
              </a:ext>
            </a:extLst>
          </p:cNvPr>
          <p:cNvSpPr/>
          <p:nvPr/>
        </p:nvSpPr>
        <p:spPr>
          <a:xfrm>
            <a:off x="9253041" y="4659276"/>
            <a:ext cx="120257" cy="120257"/>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54" name="Oval 353">
            <a:extLst>
              <a:ext uri="{FF2B5EF4-FFF2-40B4-BE49-F238E27FC236}">
                <a16:creationId xmlns:a16="http://schemas.microsoft.com/office/drawing/2014/main" id="{26848158-429A-4538-A17C-E1715D1F872B}"/>
              </a:ext>
            </a:extLst>
          </p:cNvPr>
          <p:cNvSpPr/>
          <p:nvPr/>
        </p:nvSpPr>
        <p:spPr>
          <a:xfrm>
            <a:off x="9031859" y="4696135"/>
            <a:ext cx="120257" cy="120257"/>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55" name="Oval 354">
            <a:extLst>
              <a:ext uri="{FF2B5EF4-FFF2-40B4-BE49-F238E27FC236}">
                <a16:creationId xmlns:a16="http://schemas.microsoft.com/office/drawing/2014/main" id="{32F546B1-B517-486E-8810-885715090DE2}"/>
              </a:ext>
            </a:extLst>
          </p:cNvPr>
          <p:cNvSpPr/>
          <p:nvPr/>
        </p:nvSpPr>
        <p:spPr>
          <a:xfrm>
            <a:off x="9143028" y="4689117"/>
            <a:ext cx="120257" cy="120257"/>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56" name="Oval 355">
            <a:extLst>
              <a:ext uri="{FF2B5EF4-FFF2-40B4-BE49-F238E27FC236}">
                <a16:creationId xmlns:a16="http://schemas.microsoft.com/office/drawing/2014/main" id="{64E54CF3-13D9-4DE8-9E60-360309A734F8}"/>
              </a:ext>
            </a:extLst>
          </p:cNvPr>
          <p:cNvSpPr/>
          <p:nvPr/>
        </p:nvSpPr>
        <p:spPr>
          <a:xfrm>
            <a:off x="8917330" y="4662086"/>
            <a:ext cx="120257" cy="120257"/>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57" name="Oval 356">
            <a:extLst>
              <a:ext uri="{FF2B5EF4-FFF2-40B4-BE49-F238E27FC236}">
                <a16:creationId xmlns:a16="http://schemas.microsoft.com/office/drawing/2014/main" id="{BD01B721-62A0-49BA-8FB0-101E0DD905E3}"/>
              </a:ext>
            </a:extLst>
          </p:cNvPr>
          <p:cNvSpPr/>
          <p:nvPr/>
        </p:nvSpPr>
        <p:spPr>
          <a:xfrm>
            <a:off x="9345763" y="4590067"/>
            <a:ext cx="120257" cy="120257"/>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58" name="Oval 357">
            <a:extLst>
              <a:ext uri="{FF2B5EF4-FFF2-40B4-BE49-F238E27FC236}">
                <a16:creationId xmlns:a16="http://schemas.microsoft.com/office/drawing/2014/main" id="{ECD4F82D-40E3-46B2-89B4-9C45DCCAAC71}"/>
              </a:ext>
            </a:extLst>
          </p:cNvPr>
          <p:cNvSpPr/>
          <p:nvPr/>
        </p:nvSpPr>
        <p:spPr>
          <a:xfrm>
            <a:off x="9117681" y="4582815"/>
            <a:ext cx="120257" cy="120257"/>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59" name="Oval 358">
            <a:extLst>
              <a:ext uri="{FF2B5EF4-FFF2-40B4-BE49-F238E27FC236}">
                <a16:creationId xmlns:a16="http://schemas.microsoft.com/office/drawing/2014/main" id="{37E2F11B-513D-42E4-B47D-22ACE49CFFA3}"/>
              </a:ext>
            </a:extLst>
          </p:cNvPr>
          <p:cNvSpPr/>
          <p:nvPr/>
        </p:nvSpPr>
        <p:spPr>
          <a:xfrm>
            <a:off x="9228095" y="4551432"/>
            <a:ext cx="120257" cy="120257"/>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60" name="Oval 359">
            <a:extLst>
              <a:ext uri="{FF2B5EF4-FFF2-40B4-BE49-F238E27FC236}">
                <a16:creationId xmlns:a16="http://schemas.microsoft.com/office/drawing/2014/main" id="{EB020D1D-3407-4F95-B71B-6B981D9782CA}"/>
              </a:ext>
            </a:extLst>
          </p:cNvPr>
          <p:cNvSpPr/>
          <p:nvPr/>
        </p:nvSpPr>
        <p:spPr>
          <a:xfrm>
            <a:off x="9145257" y="4470939"/>
            <a:ext cx="120257" cy="120257"/>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61" name="Flowchart: Magnetic Disk 360">
            <a:extLst>
              <a:ext uri="{FF2B5EF4-FFF2-40B4-BE49-F238E27FC236}">
                <a16:creationId xmlns:a16="http://schemas.microsoft.com/office/drawing/2014/main" id="{9F61E691-F716-4992-9801-1F7B3D24E4AA}"/>
              </a:ext>
            </a:extLst>
          </p:cNvPr>
          <p:cNvSpPr/>
          <p:nvPr/>
        </p:nvSpPr>
        <p:spPr>
          <a:xfrm>
            <a:off x="8732100" y="3763062"/>
            <a:ext cx="815986" cy="1176379"/>
          </a:xfrm>
          <a:prstGeom prst="flowChartMagneticDisk">
            <a:avLst/>
          </a:pr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nvGrpSpPr>
          <p:cNvPr id="362" name="Group 361">
            <a:extLst>
              <a:ext uri="{FF2B5EF4-FFF2-40B4-BE49-F238E27FC236}">
                <a16:creationId xmlns:a16="http://schemas.microsoft.com/office/drawing/2014/main" id="{1413CCB3-3930-43C9-99CA-88ACAE07D9F7}"/>
              </a:ext>
            </a:extLst>
          </p:cNvPr>
          <p:cNvGrpSpPr/>
          <p:nvPr/>
        </p:nvGrpSpPr>
        <p:grpSpPr>
          <a:xfrm>
            <a:off x="8536964" y="4231883"/>
            <a:ext cx="384821" cy="384821"/>
            <a:chOff x="7707356" y="2054306"/>
            <a:chExt cx="438912" cy="438912"/>
          </a:xfrm>
        </p:grpSpPr>
        <p:sp>
          <p:nvSpPr>
            <p:cNvPr id="398" name="Rectangle 397">
              <a:extLst>
                <a:ext uri="{FF2B5EF4-FFF2-40B4-BE49-F238E27FC236}">
                  <a16:creationId xmlns:a16="http://schemas.microsoft.com/office/drawing/2014/main" id="{52AB16FD-1626-47BA-AFBA-4CAB79A8B472}"/>
                </a:ext>
              </a:extLst>
            </p:cNvPr>
            <p:cNvSpPr/>
            <p:nvPr/>
          </p:nvSpPr>
          <p:spPr>
            <a:xfrm>
              <a:off x="7707356" y="2054306"/>
              <a:ext cx="438912" cy="43891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pic>
          <p:nvPicPr>
            <p:cNvPr id="399" name="Graphic 176">
              <a:extLst>
                <a:ext uri="{FF2B5EF4-FFF2-40B4-BE49-F238E27FC236}">
                  <a16:creationId xmlns:a16="http://schemas.microsoft.com/office/drawing/2014/main" id="{DDA21702-500D-41FB-9922-75AE2595F0D4}"/>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743932" y="2090882"/>
              <a:ext cx="365760" cy="365760"/>
            </a:xfrm>
            <a:prstGeom prst="rect">
              <a:avLst/>
            </a:prstGeom>
          </p:spPr>
        </p:pic>
      </p:grpSp>
      <p:sp>
        <p:nvSpPr>
          <p:cNvPr id="363" name="Rectangle 362">
            <a:extLst>
              <a:ext uri="{FF2B5EF4-FFF2-40B4-BE49-F238E27FC236}">
                <a16:creationId xmlns:a16="http://schemas.microsoft.com/office/drawing/2014/main" id="{0C22EE59-66F1-4C3D-AF72-C9294BE4CC70}"/>
              </a:ext>
            </a:extLst>
          </p:cNvPr>
          <p:cNvSpPr/>
          <p:nvPr/>
        </p:nvSpPr>
        <p:spPr>
          <a:xfrm>
            <a:off x="8918762" y="3670201"/>
            <a:ext cx="442662" cy="29510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65" name="Arc 364">
            <a:extLst>
              <a:ext uri="{FF2B5EF4-FFF2-40B4-BE49-F238E27FC236}">
                <a16:creationId xmlns:a16="http://schemas.microsoft.com/office/drawing/2014/main" id="{8E2DF19E-95DE-4173-BDBB-99B0A5FA1BC8}"/>
              </a:ext>
            </a:extLst>
          </p:cNvPr>
          <p:cNvSpPr/>
          <p:nvPr/>
        </p:nvSpPr>
        <p:spPr>
          <a:xfrm>
            <a:off x="7478679" y="3017755"/>
            <a:ext cx="1658806" cy="1490296"/>
          </a:xfrm>
          <a:prstGeom prst="arc">
            <a:avLst>
              <a:gd name="adj1" fmla="val 10857285"/>
              <a:gd name="adj2" fmla="val 21545733"/>
            </a:avLst>
          </a:prstGeom>
          <a:ln w="127000">
            <a:solidFill>
              <a:srgbClr val="0078D7"/>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66" name="Oval 365">
            <a:extLst>
              <a:ext uri="{FF2B5EF4-FFF2-40B4-BE49-F238E27FC236}">
                <a16:creationId xmlns:a16="http://schemas.microsoft.com/office/drawing/2014/main" id="{0CD9BC8E-13E3-45BA-8C24-8E84C64C719E}"/>
              </a:ext>
            </a:extLst>
          </p:cNvPr>
          <p:cNvSpPr/>
          <p:nvPr/>
        </p:nvSpPr>
        <p:spPr>
          <a:xfrm>
            <a:off x="9002245" y="4584953"/>
            <a:ext cx="120257" cy="120257"/>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83" name="Rectangle 382">
            <a:extLst>
              <a:ext uri="{FF2B5EF4-FFF2-40B4-BE49-F238E27FC236}">
                <a16:creationId xmlns:a16="http://schemas.microsoft.com/office/drawing/2014/main" id="{54B13827-7504-4ED0-AF5C-6AC4A8C996BD}"/>
              </a:ext>
            </a:extLst>
          </p:cNvPr>
          <p:cNvSpPr/>
          <p:nvPr/>
        </p:nvSpPr>
        <p:spPr>
          <a:xfrm rot="21222664">
            <a:off x="7954207" y="2787857"/>
            <a:ext cx="584825" cy="53122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nvGrpSpPr>
          <p:cNvPr id="384" name="Group 383">
            <a:extLst>
              <a:ext uri="{FF2B5EF4-FFF2-40B4-BE49-F238E27FC236}">
                <a16:creationId xmlns:a16="http://schemas.microsoft.com/office/drawing/2014/main" id="{3C55DCE9-36C2-40AE-80DB-4C9B00AB0CC1}"/>
              </a:ext>
            </a:extLst>
          </p:cNvPr>
          <p:cNvGrpSpPr/>
          <p:nvPr/>
        </p:nvGrpSpPr>
        <p:grpSpPr>
          <a:xfrm rot="21222664">
            <a:off x="8041954" y="2838087"/>
            <a:ext cx="422384" cy="429325"/>
            <a:chOff x="2931030" y="3346852"/>
            <a:chExt cx="806395" cy="819647"/>
          </a:xfrm>
        </p:grpSpPr>
        <p:grpSp>
          <p:nvGrpSpPr>
            <p:cNvPr id="385" name="Group 384">
              <a:extLst>
                <a:ext uri="{FF2B5EF4-FFF2-40B4-BE49-F238E27FC236}">
                  <a16:creationId xmlns:a16="http://schemas.microsoft.com/office/drawing/2014/main" id="{B547EC4D-66BC-4369-B7A2-F70C5A21A4D1}"/>
                </a:ext>
              </a:extLst>
            </p:cNvPr>
            <p:cNvGrpSpPr/>
            <p:nvPr/>
          </p:nvGrpSpPr>
          <p:grpSpPr>
            <a:xfrm>
              <a:off x="2931030" y="3346852"/>
              <a:ext cx="137160" cy="819647"/>
              <a:chOff x="2931030" y="3346852"/>
              <a:chExt cx="137160" cy="819647"/>
            </a:xfrm>
          </p:grpSpPr>
          <p:sp>
            <p:nvSpPr>
              <p:cNvPr id="394" name="Oval 393">
                <a:extLst>
                  <a:ext uri="{FF2B5EF4-FFF2-40B4-BE49-F238E27FC236}">
                    <a16:creationId xmlns:a16="http://schemas.microsoft.com/office/drawing/2014/main" id="{719DB3B5-867F-4AB0-A722-A366C15BAF68}"/>
                  </a:ext>
                </a:extLst>
              </p:cNvPr>
              <p:cNvSpPr/>
              <p:nvPr/>
            </p:nvSpPr>
            <p:spPr>
              <a:xfrm>
                <a:off x="2931030" y="334685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95" name="Oval 394">
                <a:extLst>
                  <a:ext uri="{FF2B5EF4-FFF2-40B4-BE49-F238E27FC236}">
                    <a16:creationId xmlns:a16="http://schemas.microsoft.com/office/drawing/2014/main" id="{1C6E40B7-85EB-4AC0-A65C-F844F927129A}"/>
                  </a:ext>
                </a:extLst>
              </p:cNvPr>
              <p:cNvSpPr/>
              <p:nvPr/>
            </p:nvSpPr>
            <p:spPr>
              <a:xfrm>
                <a:off x="2931030" y="35743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96" name="Oval 395">
                <a:extLst>
                  <a:ext uri="{FF2B5EF4-FFF2-40B4-BE49-F238E27FC236}">
                    <a16:creationId xmlns:a16="http://schemas.microsoft.com/office/drawing/2014/main" id="{E6F22340-7119-4B2D-9C16-A3F184E36B42}"/>
                  </a:ext>
                </a:extLst>
              </p:cNvPr>
              <p:cNvSpPr/>
              <p:nvPr/>
            </p:nvSpPr>
            <p:spPr>
              <a:xfrm>
                <a:off x="2931030" y="38018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97" name="Oval 396">
                <a:extLst>
                  <a:ext uri="{FF2B5EF4-FFF2-40B4-BE49-F238E27FC236}">
                    <a16:creationId xmlns:a16="http://schemas.microsoft.com/office/drawing/2014/main" id="{3921E63B-2521-4BE8-9346-08918E8FA90A}"/>
                  </a:ext>
                </a:extLst>
              </p:cNvPr>
              <p:cNvSpPr/>
              <p:nvPr/>
            </p:nvSpPr>
            <p:spPr>
              <a:xfrm>
                <a:off x="2931030" y="4029339"/>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386" name="Group 385">
              <a:extLst>
                <a:ext uri="{FF2B5EF4-FFF2-40B4-BE49-F238E27FC236}">
                  <a16:creationId xmlns:a16="http://schemas.microsoft.com/office/drawing/2014/main" id="{C99BC22B-5839-42A2-A3B4-0F26725069B2}"/>
                </a:ext>
              </a:extLst>
            </p:cNvPr>
            <p:cNvGrpSpPr/>
            <p:nvPr/>
          </p:nvGrpSpPr>
          <p:grpSpPr>
            <a:xfrm>
              <a:off x="3154108" y="3460599"/>
              <a:ext cx="137160" cy="592152"/>
              <a:chOff x="3162943" y="3486000"/>
              <a:chExt cx="137160" cy="592152"/>
            </a:xfrm>
          </p:grpSpPr>
          <p:sp>
            <p:nvSpPr>
              <p:cNvPr id="391" name="Oval 390">
                <a:extLst>
                  <a:ext uri="{FF2B5EF4-FFF2-40B4-BE49-F238E27FC236}">
                    <a16:creationId xmlns:a16="http://schemas.microsoft.com/office/drawing/2014/main" id="{055E56EF-51BB-4933-A49F-C8BCF1534048}"/>
                  </a:ext>
                </a:extLst>
              </p:cNvPr>
              <p:cNvSpPr/>
              <p:nvPr/>
            </p:nvSpPr>
            <p:spPr>
              <a:xfrm>
                <a:off x="3162943" y="3486000"/>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92" name="Oval 391">
                <a:extLst>
                  <a:ext uri="{FF2B5EF4-FFF2-40B4-BE49-F238E27FC236}">
                    <a16:creationId xmlns:a16="http://schemas.microsoft.com/office/drawing/2014/main" id="{FAF73B48-1E66-46F3-9DEC-2410C0CCA8D0}"/>
                  </a:ext>
                </a:extLst>
              </p:cNvPr>
              <p:cNvSpPr/>
              <p:nvPr/>
            </p:nvSpPr>
            <p:spPr>
              <a:xfrm>
                <a:off x="3162943" y="3713496"/>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93" name="Oval 392">
                <a:extLst>
                  <a:ext uri="{FF2B5EF4-FFF2-40B4-BE49-F238E27FC236}">
                    <a16:creationId xmlns:a16="http://schemas.microsoft.com/office/drawing/2014/main" id="{99951290-6679-4060-8E4C-206AB6E2F780}"/>
                  </a:ext>
                </a:extLst>
              </p:cNvPr>
              <p:cNvSpPr/>
              <p:nvPr/>
            </p:nvSpPr>
            <p:spPr>
              <a:xfrm>
                <a:off x="3162943" y="394099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387" name="Group 386">
              <a:extLst>
                <a:ext uri="{FF2B5EF4-FFF2-40B4-BE49-F238E27FC236}">
                  <a16:creationId xmlns:a16="http://schemas.microsoft.com/office/drawing/2014/main" id="{BB83DD75-D7E4-424E-BBBA-9889E7068CEA}"/>
                </a:ext>
              </a:extLst>
            </p:cNvPr>
            <p:cNvGrpSpPr/>
            <p:nvPr/>
          </p:nvGrpSpPr>
          <p:grpSpPr>
            <a:xfrm>
              <a:off x="3377186" y="3574347"/>
              <a:ext cx="137160" cy="364656"/>
              <a:chOff x="3394856" y="3625148"/>
              <a:chExt cx="137160" cy="364656"/>
            </a:xfrm>
          </p:grpSpPr>
          <p:sp>
            <p:nvSpPr>
              <p:cNvPr id="389" name="Oval 388">
                <a:extLst>
                  <a:ext uri="{FF2B5EF4-FFF2-40B4-BE49-F238E27FC236}">
                    <a16:creationId xmlns:a16="http://schemas.microsoft.com/office/drawing/2014/main" id="{FEF785A0-77C2-4BFA-85E4-B72A4BA12C04}"/>
                  </a:ext>
                </a:extLst>
              </p:cNvPr>
              <p:cNvSpPr/>
              <p:nvPr/>
            </p:nvSpPr>
            <p:spPr>
              <a:xfrm>
                <a:off x="3394856" y="36251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390" name="Oval 389">
                <a:extLst>
                  <a:ext uri="{FF2B5EF4-FFF2-40B4-BE49-F238E27FC236}">
                    <a16:creationId xmlns:a16="http://schemas.microsoft.com/office/drawing/2014/main" id="{61844D4F-1DCC-44CB-B949-27462F829469}"/>
                  </a:ext>
                </a:extLst>
              </p:cNvPr>
              <p:cNvSpPr/>
              <p:nvPr/>
            </p:nvSpPr>
            <p:spPr>
              <a:xfrm>
                <a:off x="3394856" y="38526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sp>
          <p:nvSpPr>
            <p:cNvPr id="388" name="Oval 387">
              <a:extLst>
                <a:ext uri="{FF2B5EF4-FFF2-40B4-BE49-F238E27FC236}">
                  <a16:creationId xmlns:a16="http://schemas.microsoft.com/office/drawing/2014/main" id="{552FF9F0-4D7B-482B-B146-760CF6AFC96E}"/>
                </a:ext>
              </a:extLst>
            </p:cNvPr>
            <p:cNvSpPr/>
            <p:nvPr/>
          </p:nvSpPr>
          <p:spPr>
            <a:xfrm>
              <a:off x="3600265" y="368809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368" name="Group 367">
            <a:extLst>
              <a:ext uri="{FF2B5EF4-FFF2-40B4-BE49-F238E27FC236}">
                <a16:creationId xmlns:a16="http://schemas.microsoft.com/office/drawing/2014/main" id="{192C7524-63B9-447A-88D1-DAF7E138FE85}"/>
              </a:ext>
            </a:extLst>
          </p:cNvPr>
          <p:cNvGrpSpPr/>
          <p:nvPr/>
        </p:nvGrpSpPr>
        <p:grpSpPr>
          <a:xfrm>
            <a:off x="10422556" y="3749755"/>
            <a:ext cx="1545326" cy="1115421"/>
            <a:chOff x="9276522" y="3034751"/>
            <a:chExt cx="1762539" cy="1272207"/>
          </a:xfrm>
        </p:grpSpPr>
        <p:sp>
          <p:nvSpPr>
            <p:cNvPr id="370" name="Rectangle 369">
              <a:extLst>
                <a:ext uri="{FF2B5EF4-FFF2-40B4-BE49-F238E27FC236}">
                  <a16:creationId xmlns:a16="http://schemas.microsoft.com/office/drawing/2014/main" id="{9D25C00F-3287-43B8-A288-D19E914A7AF8}"/>
                </a:ext>
              </a:extLst>
            </p:cNvPr>
            <p:cNvSpPr/>
            <p:nvPr/>
          </p:nvSpPr>
          <p:spPr>
            <a:xfrm>
              <a:off x="9276522" y="3034751"/>
              <a:ext cx="1762539" cy="993913"/>
            </a:xfrm>
            <a:prstGeom prst="rect">
              <a:avLst/>
            </a:pr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cxnSp>
          <p:nvCxnSpPr>
            <p:cNvPr id="371" name="Straight Connector 370">
              <a:extLst>
                <a:ext uri="{FF2B5EF4-FFF2-40B4-BE49-F238E27FC236}">
                  <a16:creationId xmlns:a16="http://schemas.microsoft.com/office/drawing/2014/main" id="{9E9D99BF-1EF8-49C7-A505-1C8740D3B416}"/>
                </a:ext>
              </a:extLst>
            </p:cNvPr>
            <p:cNvCxnSpPr/>
            <p:nvPr/>
          </p:nvCxnSpPr>
          <p:spPr>
            <a:xfrm flipH="1">
              <a:off x="9846365" y="4028664"/>
              <a:ext cx="311427" cy="278294"/>
            </a:xfrm>
            <a:prstGeom prst="line">
              <a:avLst/>
            </a:prstGeom>
            <a:ln w="57150">
              <a:solidFill>
                <a:srgbClr val="A8A9AD"/>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7E3D6CC1-0D1E-44DD-B4C1-084FCCF561FF}"/>
                </a:ext>
              </a:extLst>
            </p:cNvPr>
            <p:cNvCxnSpPr>
              <a:cxnSpLocks/>
            </p:cNvCxnSpPr>
            <p:nvPr/>
          </p:nvCxnSpPr>
          <p:spPr>
            <a:xfrm>
              <a:off x="10171044" y="4015412"/>
              <a:ext cx="311427" cy="278294"/>
            </a:xfrm>
            <a:prstGeom prst="line">
              <a:avLst/>
            </a:prstGeom>
            <a:ln w="57150">
              <a:solidFill>
                <a:srgbClr val="A8A9AD"/>
              </a:solidFill>
            </a:ln>
          </p:spPr>
          <p:style>
            <a:lnRef idx="1">
              <a:schemeClr val="accent1"/>
            </a:lnRef>
            <a:fillRef idx="0">
              <a:schemeClr val="accent1"/>
            </a:fillRef>
            <a:effectRef idx="0">
              <a:schemeClr val="accent1"/>
            </a:effectRef>
            <a:fontRef idx="minor">
              <a:schemeClr val="tx1"/>
            </a:fontRef>
          </p:style>
        </p:cxnSp>
        <p:grpSp>
          <p:nvGrpSpPr>
            <p:cNvPr id="373" name="Group 372">
              <a:extLst>
                <a:ext uri="{FF2B5EF4-FFF2-40B4-BE49-F238E27FC236}">
                  <a16:creationId xmlns:a16="http://schemas.microsoft.com/office/drawing/2014/main" id="{98E86369-1EC9-4E64-B319-2213A4151532}"/>
                </a:ext>
              </a:extLst>
            </p:cNvPr>
            <p:cNvGrpSpPr/>
            <p:nvPr/>
          </p:nvGrpSpPr>
          <p:grpSpPr>
            <a:xfrm>
              <a:off x="9445681" y="3347836"/>
              <a:ext cx="1424220" cy="369830"/>
              <a:chOff x="9340581" y="3347836"/>
              <a:chExt cx="1424220" cy="369830"/>
            </a:xfrm>
          </p:grpSpPr>
          <p:grpSp>
            <p:nvGrpSpPr>
              <p:cNvPr id="374" name="Group 373">
                <a:extLst>
                  <a:ext uri="{FF2B5EF4-FFF2-40B4-BE49-F238E27FC236}">
                    <a16:creationId xmlns:a16="http://schemas.microsoft.com/office/drawing/2014/main" id="{87AE55C2-33E7-41D4-BAB9-010DBBDB32DE}"/>
                  </a:ext>
                </a:extLst>
              </p:cNvPr>
              <p:cNvGrpSpPr/>
              <p:nvPr/>
            </p:nvGrpSpPr>
            <p:grpSpPr>
              <a:xfrm>
                <a:off x="9875718" y="3369430"/>
                <a:ext cx="338556" cy="326643"/>
                <a:chOff x="9893093" y="3356772"/>
                <a:chExt cx="338556" cy="326643"/>
              </a:xfrm>
            </p:grpSpPr>
            <p:cxnSp>
              <p:nvCxnSpPr>
                <p:cNvPr id="381" name="Connector: Elbow 380">
                  <a:extLst>
                    <a:ext uri="{FF2B5EF4-FFF2-40B4-BE49-F238E27FC236}">
                      <a16:creationId xmlns:a16="http://schemas.microsoft.com/office/drawing/2014/main" id="{74D1ECE5-EC7D-4877-A5BD-5FD5AAC7F464}"/>
                    </a:ext>
                  </a:extLst>
                </p:cNvPr>
                <p:cNvCxnSpPr>
                  <a:cxnSpLocks/>
                </p:cNvCxnSpPr>
                <p:nvPr/>
              </p:nvCxnSpPr>
              <p:spPr>
                <a:xfrm rot="16200000" flipH="1">
                  <a:off x="9899049" y="3350816"/>
                  <a:ext cx="326643" cy="338556"/>
                </a:xfrm>
                <a:prstGeom prst="bentConnector2">
                  <a:avLst/>
                </a:prstGeom>
                <a:ln w="38100">
                  <a:solidFill>
                    <a:srgbClr val="A8A9AD"/>
                  </a:solidFill>
                </a:ln>
              </p:spPr>
              <p:style>
                <a:lnRef idx="1">
                  <a:schemeClr val="accent1"/>
                </a:lnRef>
                <a:fillRef idx="0">
                  <a:schemeClr val="accent1"/>
                </a:fillRef>
                <a:effectRef idx="0">
                  <a:schemeClr val="accent1"/>
                </a:effectRef>
                <a:fontRef idx="minor">
                  <a:schemeClr val="tx1"/>
                </a:fontRef>
              </p:style>
            </p:cxnSp>
            <p:pic>
              <p:nvPicPr>
                <p:cNvPr id="382" name="Picture 381">
                  <a:extLst>
                    <a:ext uri="{FF2B5EF4-FFF2-40B4-BE49-F238E27FC236}">
                      <a16:creationId xmlns:a16="http://schemas.microsoft.com/office/drawing/2014/main" id="{D000CCB4-3D26-4F34-9F49-D6CA578BAE42}"/>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l="10980" b="11995"/>
                <a:stretch/>
              </p:blipFill>
              <p:spPr>
                <a:xfrm>
                  <a:off x="9921390" y="3361334"/>
                  <a:ext cx="309764" cy="297980"/>
                </a:xfrm>
                <a:prstGeom prst="rect">
                  <a:avLst/>
                </a:prstGeom>
              </p:spPr>
            </p:pic>
          </p:grpSp>
          <p:grpSp>
            <p:nvGrpSpPr>
              <p:cNvPr id="375" name="Group 374">
                <a:extLst>
                  <a:ext uri="{FF2B5EF4-FFF2-40B4-BE49-F238E27FC236}">
                    <a16:creationId xmlns:a16="http://schemas.microsoft.com/office/drawing/2014/main" id="{1A3C7370-5E64-490B-91EF-FE2973066ED5}"/>
                  </a:ext>
                </a:extLst>
              </p:cNvPr>
              <p:cNvGrpSpPr/>
              <p:nvPr/>
            </p:nvGrpSpPr>
            <p:grpSpPr>
              <a:xfrm>
                <a:off x="9340581" y="3421489"/>
                <a:ext cx="354441" cy="222524"/>
                <a:chOff x="9340581" y="3444006"/>
                <a:chExt cx="354441" cy="222524"/>
              </a:xfrm>
            </p:grpSpPr>
            <p:cxnSp>
              <p:nvCxnSpPr>
                <p:cNvPr id="379" name="Straight Connector 378">
                  <a:extLst>
                    <a:ext uri="{FF2B5EF4-FFF2-40B4-BE49-F238E27FC236}">
                      <a16:creationId xmlns:a16="http://schemas.microsoft.com/office/drawing/2014/main" id="{585954A6-9536-4332-BD8C-0F05BEDDB65A}"/>
                    </a:ext>
                  </a:extLst>
                </p:cNvPr>
                <p:cNvCxnSpPr/>
                <p:nvPr/>
              </p:nvCxnSpPr>
              <p:spPr>
                <a:xfrm>
                  <a:off x="9340581" y="3666530"/>
                  <a:ext cx="354441"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pic>
              <p:nvPicPr>
                <p:cNvPr id="380" name="Picture 379">
                  <a:extLst>
                    <a:ext uri="{FF2B5EF4-FFF2-40B4-BE49-F238E27FC236}">
                      <a16:creationId xmlns:a16="http://schemas.microsoft.com/office/drawing/2014/main" id="{AA62AF7B-2634-42B0-9772-E1B5EA6DDFCF}"/>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b="13562"/>
                <a:stretch/>
              </p:blipFill>
              <p:spPr>
                <a:xfrm>
                  <a:off x="9354528" y="3444006"/>
                  <a:ext cx="331559" cy="207162"/>
                </a:xfrm>
                <a:prstGeom prst="rect">
                  <a:avLst/>
                </a:prstGeom>
              </p:spPr>
            </p:pic>
          </p:grpSp>
          <p:grpSp>
            <p:nvGrpSpPr>
              <p:cNvPr id="376" name="Group 375">
                <a:extLst>
                  <a:ext uri="{FF2B5EF4-FFF2-40B4-BE49-F238E27FC236}">
                    <a16:creationId xmlns:a16="http://schemas.microsoft.com/office/drawing/2014/main" id="{D27D00AD-6AA9-40D9-A58D-F3A09A2B1CAE}"/>
                  </a:ext>
                </a:extLst>
              </p:cNvPr>
              <p:cNvGrpSpPr/>
              <p:nvPr/>
            </p:nvGrpSpPr>
            <p:grpSpPr>
              <a:xfrm>
                <a:off x="10394971" y="3347836"/>
                <a:ext cx="369830" cy="369830"/>
                <a:chOff x="10403907" y="3386556"/>
                <a:chExt cx="369830" cy="369830"/>
              </a:xfrm>
            </p:grpSpPr>
            <p:sp>
              <p:nvSpPr>
                <p:cNvPr id="377" name="Teardrop 376">
                  <a:extLst>
                    <a:ext uri="{FF2B5EF4-FFF2-40B4-BE49-F238E27FC236}">
                      <a16:creationId xmlns:a16="http://schemas.microsoft.com/office/drawing/2014/main" id="{48F380BB-2410-4F07-B3FA-083DF178AB08}"/>
                    </a:ext>
                  </a:extLst>
                </p:cNvPr>
                <p:cNvSpPr/>
                <p:nvPr/>
              </p:nvSpPr>
              <p:spPr>
                <a:xfrm>
                  <a:off x="10403907" y="3386556"/>
                  <a:ext cx="369830" cy="369830"/>
                </a:xfrm>
                <a:prstGeom prst="teardrop">
                  <a:avLst>
                    <a:gd name="adj" fmla="val 0"/>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pic>
              <p:nvPicPr>
                <p:cNvPr id="378" name="Picture 377">
                  <a:extLst>
                    <a:ext uri="{FF2B5EF4-FFF2-40B4-BE49-F238E27FC236}">
                      <a16:creationId xmlns:a16="http://schemas.microsoft.com/office/drawing/2014/main" id="{C11E6F68-F69A-4BFD-B149-1CE9E02CABCC}"/>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l="7716" t="3853" r="3853" b="7716"/>
                <a:stretch/>
              </p:blipFill>
              <p:spPr>
                <a:xfrm>
                  <a:off x="10464360" y="3386556"/>
                  <a:ext cx="309377" cy="309644"/>
                </a:xfrm>
                <a:prstGeom prst="ellipse">
                  <a:avLst/>
                </a:prstGeom>
              </p:spPr>
            </p:pic>
          </p:grpSp>
        </p:grpSp>
      </p:grpSp>
      <p:cxnSp>
        <p:nvCxnSpPr>
          <p:cNvPr id="369" name="Straight Arrow Connector 368">
            <a:extLst>
              <a:ext uri="{FF2B5EF4-FFF2-40B4-BE49-F238E27FC236}">
                <a16:creationId xmlns:a16="http://schemas.microsoft.com/office/drawing/2014/main" id="{8309A69D-5E53-47C2-BE34-C058BB27772A}"/>
              </a:ext>
            </a:extLst>
          </p:cNvPr>
          <p:cNvCxnSpPr>
            <a:cxnSpLocks/>
          </p:cNvCxnSpPr>
          <p:nvPr/>
        </p:nvCxnSpPr>
        <p:spPr>
          <a:xfrm>
            <a:off x="9663301" y="4363859"/>
            <a:ext cx="654685" cy="0"/>
          </a:xfrm>
          <a:prstGeom prst="straightConnector1">
            <a:avLst/>
          </a:prstGeom>
          <a:ln w="57150">
            <a:solidFill>
              <a:srgbClr val="A8A9AD"/>
            </a:solidFill>
            <a:headEnd w="med" len="med"/>
            <a:tailEnd type="arrow" w="lg" len="med"/>
          </a:ln>
        </p:spPr>
        <p:style>
          <a:lnRef idx="1">
            <a:schemeClr val="accent1"/>
          </a:lnRef>
          <a:fillRef idx="0">
            <a:schemeClr val="accent1"/>
          </a:fillRef>
          <a:effectRef idx="0">
            <a:schemeClr val="accent1"/>
          </a:effectRef>
          <a:fontRef idx="minor">
            <a:schemeClr val="tx1"/>
          </a:fontRef>
        </p:style>
      </p:cxnSp>
      <p:sp>
        <p:nvSpPr>
          <p:cNvPr id="472" name="TextBox 471">
            <a:extLst>
              <a:ext uri="{FF2B5EF4-FFF2-40B4-BE49-F238E27FC236}">
                <a16:creationId xmlns:a16="http://schemas.microsoft.com/office/drawing/2014/main" id="{1F62B13F-539A-416B-8CCD-BC4D0455B4DB}"/>
              </a:ext>
            </a:extLst>
          </p:cNvPr>
          <p:cNvSpPr txBox="1"/>
          <p:nvPr/>
        </p:nvSpPr>
        <p:spPr>
          <a:xfrm>
            <a:off x="10189985" y="5069815"/>
            <a:ext cx="2002431" cy="738664"/>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Data used for dashboard visualizations</a:t>
            </a:r>
          </a:p>
        </p:txBody>
      </p:sp>
      <p:grpSp>
        <p:nvGrpSpPr>
          <p:cNvPr id="151" name="Group 150">
            <a:extLst>
              <a:ext uri="{FF2B5EF4-FFF2-40B4-BE49-F238E27FC236}">
                <a16:creationId xmlns:a16="http://schemas.microsoft.com/office/drawing/2014/main" id="{A08B04AA-700B-439F-9C22-7AF2C82B0132}"/>
              </a:ext>
            </a:extLst>
          </p:cNvPr>
          <p:cNvGrpSpPr/>
          <p:nvPr/>
        </p:nvGrpSpPr>
        <p:grpSpPr>
          <a:xfrm>
            <a:off x="6386813" y="3573945"/>
            <a:ext cx="591862" cy="587828"/>
            <a:chOff x="10257340" y="1680054"/>
            <a:chExt cx="394878" cy="392187"/>
          </a:xfrm>
        </p:grpSpPr>
        <p:sp>
          <p:nvSpPr>
            <p:cNvPr id="152" name="Rectangle 151">
              <a:extLst>
                <a:ext uri="{FF2B5EF4-FFF2-40B4-BE49-F238E27FC236}">
                  <a16:creationId xmlns:a16="http://schemas.microsoft.com/office/drawing/2014/main" id="{5F32F521-2D69-4C34-899E-54D525D06D48}"/>
                </a:ext>
              </a:extLst>
            </p:cNvPr>
            <p:cNvSpPr/>
            <p:nvPr/>
          </p:nvSpPr>
          <p:spPr>
            <a:xfrm>
              <a:off x="10257340" y="1680054"/>
              <a:ext cx="394878" cy="39218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pic>
          <p:nvPicPr>
            <p:cNvPr id="153" name="Picture 152" descr="Image result for azure functions logo png">
              <a:extLst>
                <a:ext uri="{FF2B5EF4-FFF2-40B4-BE49-F238E27FC236}">
                  <a16:creationId xmlns:a16="http://schemas.microsoft.com/office/drawing/2014/main" id="{33B9D34F-609B-4748-B5F1-C8DF2CA0DDCF}"/>
                </a:ext>
              </a:extLst>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7" name="Group 416">
            <a:extLst>
              <a:ext uri="{FF2B5EF4-FFF2-40B4-BE49-F238E27FC236}">
                <a16:creationId xmlns:a16="http://schemas.microsoft.com/office/drawing/2014/main" id="{626A1527-3C2F-408D-ADE7-98846B023565}"/>
              </a:ext>
            </a:extLst>
          </p:cNvPr>
          <p:cNvGrpSpPr/>
          <p:nvPr/>
        </p:nvGrpSpPr>
        <p:grpSpPr>
          <a:xfrm>
            <a:off x="6954542" y="4141026"/>
            <a:ext cx="422385" cy="429325"/>
            <a:chOff x="2931030" y="3346852"/>
            <a:chExt cx="806395" cy="819647"/>
          </a:xfrm>
        </p:grpSpPr>
        <p:grpSp>
          <p:nvGrpSpPr>
            <p:cNvPr id="418" name="Group 417">
              <a:extLst>
                <a:ext uri="{FF2B5EF4-FFF2-40B4-BE49-F238E27FC236}">
                  <a16:creationId xmlns:a16="http://schemas.microsoft.com/office/drawing/2014/main" id="{0FD29E68-F807-46CE-BA01-9C56C33FCF2C}"/>
                </a:ext>
              </a:extLst>
            </p:cNvPr>
            <p:cNvGrpSpPr/>
            <p:nvPr/>
          </p:nvGrpSpPr>
          <p:grpSpPr>
            <a:xfrm>
              <a:off x="2931030" y="3346852"/>
              <a:ext cx="137160" cy="819647"/>
              <a:chOff x="2931030" y="3346852"/>
              <a:chExt cx="137160" cy="819647"/>
            </a:xfrm>
          </p:grpSpPr>
          <p:sp>
            <p:nvSpPr>
              <p:cNvPr id="427" name="Oval 426">
                <a:extLst>
                  <a:ext uri="{FF2B5EF4-FFF2-40B4-BE49-F238E27FC236}">
                    <a16:creationId xmlns:a16="http://schemas.microsoft.com/office/drawing/2014/main" id="{71A77B47-2695-42D4-80AF-45E10D1ACD9F}"/>
                  </a:ext>
                </a:extLst>
              </p:cNvPr>
              <p:cNvSpPr/>
              <p:nvPr/>
            </p:nvSpPr>
            <p:spPr>
              <a:xfrm>
                <a:off x="2931030" y="334685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28" name="Oval 427">
                <a:extLst>
                  <a:ext uri="{FF2B5EF4-FFF2-40B4-BE49-F238E27FC236}">
                    <a16:creationId xmlns:a16="http://schemas.microsoft.com/office/drawing/2014/main" id="{3484EC5F-2407-48B1-A416-321E4974EAEE}"/>
                  </a:ext>
                </a:extLst>
              </p:cNvPr>
              <p:cNvSpPr/>
              <p:nvPr/>
            </p:nvSpPr>
            <p:spPr>
              <a:xfrm>
                <a:off x="2931030" y="35743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29" name="Oval 428">
                <a:extLst>
                  <a:ext uri="{FF2B5EF4-FFF2-40B4-BE49-F238E27FC236}">
                    <a16:creationId xmlns:a16="http://schemas.microsoft.com/office/drawing/2014/main" id="{9517DB12-7731-49E7-B4A6-6EE5121274DA}"/>
                  </a:ext>
                </a:extLst>
              </p:cNvPr>
              <p:cNvSpPr/>
              <p:nvPr/>
            </p:nvSpPr>
            <p:spPr>
              <a:xfrm>
                <a:off x="2931030" y="38018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30" name="Oval 429">
                <a:extLst>
                  <a:ext uri="{FF2B5EF4-FFF2-40B4-BE49-F238E27FC236}">
                    <a16:creationId xmlns:a16="http://schemas.microsoft.com/office/drawing/2014/main" id="{FB6A93E6-4B8A-45AB-B809-586F7159CE73}"/>
                  </a:ext>
                </a:extLst>
              </p:cNvPr>
              <p:cNvSpPr/>
              <p:nvPr/>
            </p:nvSpPr>
            <p:spPr>
              <a:xfrm>
                <a:off x="2931030" y="4029339"/>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419" name="Group 418">
              <a:extLst>
                <a:ext uri="{FF2B5EF4-FFF2-40B4-BE49-F238E27FC236}">
                  <a16:creationId xmlns:a16="http://schemas.microsoft.com/office/drawing/2014/main" id="{316DF2F8-FF8D-40DF-A45B-D07C78F64E56}"/>
                </a:ext>
              </a:extLst>
            </p:cNvPr>
            <p:cNvGrpSpPr/>
            <p:nvPr/>
          </p:nvGrpSpPr>
          <p:grpSpPr>
            <a:xfrm>
              <a:off x="3154108" y="3460599"/>
              <a:ext cx="137160" cy="592152"/>
              <a:chOff x="3162943" y="3486000"/>
              <a:chExt cx="137160" cy="592152"/>
            </a:xfrm>
          </p:grpSpPr>
          <p:sp>
            <p:nvSpPr>
              <p:cNvPr id="424" name="Oval 423">
                <a:extLst>
                  <a:ext uri="{FF2B5EF4-FFF2-40B4-BE49-F238E27FC236}">
                    <a16:creationId xmlns:a16="http://schemas.microsoft.com/office/drawing/2014/main" id="{016EA656-15AE-4CAC-B705-98C4432427D1}"/>
                  </a:ext>
                </a:extLst>
              </p:cNvPr>
              <p:cNvSpPr/>
              <p:nvPr/>
            </p:nvSpPr>
            <p:spPr>
              <a:xfrm>
                <a:off x="3162943" y="3486000"/>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25" name="Oval 424">
                <a:extLst>
                  <a:ext uri="{FF2B5EF4-FFF2-40B4-BE49-F238E27FC236}">
                    <a16:creationId xmlns:a16="http://schemas.microsoft.com/office/drawing/2014/main" id="{0C9BC44F-DF35-4E0F-86CC-635DF96D17E3}"/>
                  </a:ext>
                </a:extLst>
              </p:cNvPr>
              <p:cNvSpPr/>
              <p:nvPr/>
            </p:nvSpPr>
            <p:spPr>
              <a:xfrm>
                <a:off x="3162943" y="3713496"/>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26" name="Oval 425">
                <a:extLst>
                  <a:ext uri="{FF2B5EF4-FFF2-40B4-BE49-F238E27FC236}">
                    <a16:creationId xmlns:a16="http://schemas.microsoft.com/office/drawing/2014/main" id="{1C80BC21-4E07-4FCB-9A70-9B86E6F04EE7}"/>
                  </a:ext>
                </a:extLst>
              </p:cNvPr>
              <p:cNvSpPr/>
              <p:nvPr/>
            </p:nvSpPr>
            <p:spPr>
              <a:xfrm>
                <a:off x="3162943" y="394099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grpSp>
          <p:nvGrpSpPr>
            <p:cNvPr id="420" name="Group 419">
              <a:extLst>
                <a:ext uri="{FF2B5EF4-FFF2-40B4-BE49-F238E27FC236}">
                  <a16:creationId xmlns:a16="http://schemas.microsoft.com/office/drawing/2014/main" id="{92E57E6A-739F-4E9E-8DF6-4907183E2F2C}"/>
                </a:ext>
              </a:extLst>
            </p:cNvPr>
            <p:cNvGrpSpPr/>
            <p:nvPr/>
          </p:nvGrpSpPr>
          <p:grpSpPr>
            <a:xfrm>
              <a:off x="3377186" y="3574347"/>
              <a:ext cx="137160" cy="364656"/>
              <a:chOff x="3394856" y="3625148"/>
              <a:chExt cx="137160" cy="364656"/>
            </a:xfrm>
          </p:grpSpPr>
          <p:sp>
            <p:nvSpPr>
              <p:cNvPr id="422" name="Oval 421">
                <a:extLst>
                  <a:ext uri="{FF2B5EF4-FFF2-40B4-BE49-F238E27FC236}">
                    <a16:creationId xmlns:a16="http://schemas.microsoft.com/office/drawing/2014/main" id="{80A19ABF-3A6F-4751-877E-98A21244A3EB}"/>
                  </a:ext>
                </a:extLst>
              </p:cNvPr>
              <p:cNvSpPr/>
              <p:nvPr/>
            </p:nvSpPr>
            <p:spPr>
              <a:xfrm>
                <a:off x="3394856" y="36251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sp>
            <p:nvSpPr>
              <p:cNvPr id="423" name="Oval 422">
                <a:extLst>
                  <a:ext uri="{FF2B5EF4-FFF2-40B4-BE49-F238E27FC236}">
                    <a16:creationId xmlns:a16="http://schemas.microsoft.com/office/drawing/2014/main" id="{4EE46CD1-FCEF-443E-9236-7DAE3D2B016A}"/>
                  </a:ext>
                </a:extLst>
              </p:cNvPr>
              <p:cNvSpPr/>
              <p:nvPr/>
            </p:nvSpPr>
            <p:spPr>
              <a:xfrm>
                <a:off x="3394856" y="38526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sp>
          <p:nvSpPr>
            <p:cNvPr id="421" name="Oval 420">
              <a:extLst>
                <a:ext uri="{FF2B5EF4-FFF2-40B4-BE49-F238E27FC236}">
                  <a16:creationId xmlns:a16="http://schemas.microsoft.com/office/drawing/2014/main" id="{BF8C4623-F009-4084-9E48-AE081114FA2E}"/>
                </a:ext>
              </a:extLst>
            </p:cNvPr>
            <p:cNvSpPr/>
            <p:nvPr/>
          </p:nvSpPr>
          <p:spPr>
            <a:xfrm>
              <a:off x="3600265" y="368809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sp>
        <p:nvSpPr>
          <p:cNvPr id="154" name="Isosceles Triangle 153">
            <a:extLst>
              <a:ext uri="{FF2B5EF4-FFF2-40B4-BE49-F238E27FC236}">
                <a16:creationId xmlns:a16="http://schemas.microsoft.com/office/drawing/2014/main" id="{41395098-4034-40F0-9819-BB53CE19344E}"/>
              </a:ext>
            </a:extLst>
          </p:cNvPr>
          <p:cNvSpPr/>
          <p:nvPr/>
        </p:nvSpPr>
        <p:spPr>
          <a:xfrm rot="10800000">
            <a:off x="8964700" y="3644321"/>
            <a:ext cx="346570" cy="255036"/>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endParaRPr>
          </a:p>
        </p:txBody>
      </p:sp>
      <p:grpSp>
        <p:nvGrpSpPr>
          <p:cNvPr id="158" name="Group 157">
            <a:extLst>
              <a:ext uri="{FF2B5EF4-FFF2-40B4-BE49-F238E27FC236}">
                <a16:creationId xmlns:a16="http://schemas.microsoft.com/office/drawing/2014/main" id="{D7EC2230-2EFA-45FE-8F2A-AE8B60FAAE10}"/>
              </a:ext>
            </a:extLst>
          </p:cNvPr>
          <p:cNvGrpSpPr/>
          <p:nvPr/>
        </p:nvGrpSpPr>
        <p:grpSpPr>
          <a:xfrm>
            <a:off x="115365" y="4129936"/>
            <a:ext cx="2055284" cy="2480274"/>
            <a:chOff x="115365" y="4255868"/>
            <a:chExt cx="2055284" cy="2480274"/>
          </a:xfrm>
        </p:grpSpPr>
        <p:grpSp>
          <p:nvGrpSpPr>
            <p:cNvPr id="159" name="Group 158">
              <a:extLst>
                <a:ext uri="{FF2B5EF4-FFF2-40B4-BE49-F238E27FC236}">
                  <a16:creationId xmlns:a16="http://schemas.microsoft.com/office/drawing/2014/main" id="{1CCA4EDF-9085-41D1-8E11-8DEE389C3E3A}"/>
                </a:ext>
              </a:extLst>
            </p:cNvPr>
            <p:cNvGrpSpPr/>
            <p:nvPr/>
          </p:nvGrpSpPr>
          <p:grpSpPr>
            <a:xfrm>
              <a:off x="143301" y="4255868"/>
              <a:ext cx="1935707" cy="582401"/>
              <a:chOff x="205661" y="237801"/>
              <a:chExt cx="1935707" cy="582401"/>
            </a:xfrm>
          </p:grpSpPr>
          <p:sp>
            <p:nvSpPr>
              <p:cNvPr id="161" name="TextBox 160">
                <a:extLst>
                  <a:ext uri="{FF2B5EF4-FFF2-40B4-BE49-F238E27FC236}">
                    <a16:creationId xmlns:a16="http://schemas.microsoft.com/office/drawing/2014/main" id="{B42C3664-B89D-4D67-889D-31FE69199100}"/>
                  </a:ext>
                </a:extLst>
              </p:cNvPr>
              <p:cNvSpPr txBox="1"/>
              <p:nvPr/>
            </p:nvSpPr>
            <p:spPr>
              <a:xfrm>
                <a:off x="205661" y="237801"/>
                <a:ext cx="1935707" cy="338554"/>
              </a:xfrm>
              <a:prstGeom prst="rect">
                <a:avLst/>
              </a:prstGeom>
              <a:noFill/>
            </p:spPr>
            <p:txBody>
              <a:bodyPr wrap="square" rtlCol="0">
                <a:spAutoFit/>
              </a:bodyPr>
              <a:lstStyle/>
              <a:p>
                <a:pPr algn="ctr"/>
                <a:r>
                  <a:rPr lang="en-US" sz="1600" dirty="0">
                    <a:gradFill>
                      <a:gsLst>
                        <a:gs pos="0">
                          <a:schemeClr val="bg1"/>
                        </a:gs>
                        <a:gs pos="85000">
                          <a:schemeClr val="bg1"/>
                        </a:gs>
                      </a:gsLst>
                      <a:lin ang="16200000" scaled="1"/>
                    </a:gradFill>
                    <a:latin typeface="Segoe UI Semibold" panose="020B0702040204020203" pitchFamily="34" charset="0"/>
                    <a:cs typeface="Segoe UI Semibold" panose="020B0702040204020203" pitchFamily="34" charset="0"/>
                  </a:rPr>
                  <a:t>Scenario Example</a:t>
                </a:r>
              </a:p>
            </p:txBody>
          </p:sp>
          <p:grpSp>
            <p:nvGrpSpPr>
              <p:cNvPr id="162" name="Group 161">
                <a:extLst>
                  <a:ext uri="{FF2B5EF4-FFF2-40B4-BE49-F238E27FC236}">
                    <a16:creationId xmlns:a16="http://schemas.microsoft.com/office/drawing/2014/main" id="{C31CE544-EF14-46B3-91CD-7B163593360A}"/>
                  </a:ext>
                </a:extLst>
              </p:cNvPr>
              <p:cNvGrpSpPr/>
              <p:nvPr/>
            </p:nvGrpSpPr>
            <p:grpSpPr>
              <a:xfrm>
                <a:off x="279889" y="512425"/>
                <a:ext cx="1787250" cy="307777"/>
                <a:chOff x="323998" y="512425"/>
                <a:chExt cx="1787250" cy="307777"/>
              </a:xfrm>
            </p:grpSpPr>
            <p:sp>
              <p:nvSpPr>
                <p:cNvPr id="163" name="TextBox 162">
                  <a:extLst>
                    <a:ext uri="{FF2B5EF4-FFF2-40B4-BE49-F238E27FC236}">
                      <a16:creationId xmlns:a16="http://schemas.microsoft.com/office/drawing/2014/main" id="{8D25D521-9AB6-4BDF-BFC6-55F9752254DC}"/>
                    </a:ext>
                  </a:extLst>
                </p:cNvPr>
                <p:cNvSpPr txBox="1"/>
                <p:nvPr/>
              </p:nvSpPr>
              <p:spPr>
                <a:xfrm>
                  <a:off x="323998" y="512425"/>
                  <a:ext cx="1787250" cy="307777"/>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r>
                    <a:rPr lang="en-US" dirty="0">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ISV</a:t>
                  </a:r>
                </a:p>
              </p:txBody>
            </p:sp>
            <p:cxnSp>
              <p:nvCxnSpPr>
                <p:cNvPr id="164" name="Straight Connector 163">
                  <a:extLst>
                    <a:ext uri="{FF2B5EF4-FFF2-40B4-BE49-F238E27FC236}">
                      <a16:creationId xmlns:a16="http://schemas.microsoft.com/office/drawing/2014/main" id="{53F4971E-90C6-435F-B2C8-C22AC7AF3B1C}"/>
                    </a:ext>
                  </a:extLst>
                </p:cNvPr>
                <p:cNvCxnSpPr>
                  <a:cxnSpLocks/>
                </p:cNvCxnSpPr>
                <p:nvPr/>
              </p:nvCxnSpPr>
              <p:spPr>
                <a:xfrm>
                  <a:off x="323998" y="666313"/>
                  <a:ext cx="6889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D265235E-ECB4-44B1-B126-1AD470A47DDC}"/>
                    </a:ext>
                  </a:extLst>
                </p:cNvPr>
                <p:cNvCxnSpPr>
                  <a:cxnSpLocks/>
                </p:cNvCxnSpPr>
                <p:nvPr/>
              </p:nvCxnSpPr>
              <p:spPr>
                <a:xfrm>
                  <a:off x="1425448" y="666313"/>
                  <a:ext cx="685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60" name="TextBox 159">
              <a:extLst>
                <a:ext uri="{FF2B5EF4-FFF2-40B4-BE49-F238E27FC236}">
                  <a16:creationId xmlns:a16="http://schemas.microsoft.com/office/drawing/2014/main" id="{A1685243-2978-4AB0-81CF-60963ADCC43C}"/>
                </a:ext>
              </a:extLst>
            </p:cNvPr>
            <p:cNvSpPr txBox="1"/>
            <p:nvPr/>
          </p:nvSpPr>
          <p:spPr>
            <a:xfrm>
              <a:off x="115365" y="4920260"/>
              <a:ext cx="2055284" cy="1815882"/>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algn="l"/>
              <a:r>
                <a:rPr lang="en-US" dirty="0">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Huge amounts of telemetry data is collected from a massive cloud app. </a:t>
              </a:r>
              <a:br>
                <a:rPr lang="en-US" dirty="0">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br>
              <a:r>
                <a:rPr lang="en-US" dirty="0">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That data is processed in near real-time and stored in a DB for use in an analytics dashboard.</a:t>
              </a:r>
            </a:p>
          </p:txBody>
        </p:sp>
      </p:grpSp>
      <p:sp>
        <p:nvSpPr>
          <p:cNvPr id="2" name="Title 1">
            <a:extLst>
              <a:ext uri="{FF2B5EF4-FFF2-40B4-BE49-F238E27FC236}">
                <a16:creationId xmlns:a16="http://schemas.microsoft.com/office/drawing/2014/main" id="{C1CAC76C-E97D-4AA5-B8D3-6AEF3EA22BE1}"/>
              </a:ext>
            </a:extLst>
          </p:cNvPr>
          <p:cNvSpPr>
            <a:spLocks noGrp="1"/>
          </p:cNvSpPr>
          <p:nvPr>
            <p:ph type="title"/>
          </p:nvPr>
        </p:nvSpPr>
        <p:spPr>
          <a:xfrm>
            <a:off x="2613271" y="295276"/>
            <a:ext cx="11889564" cy="917575"/>
          </a:xfrm>
        </p:spPr>
        <p:txBody>
          <a:bodyPr/>
          <a:lstStyle/>
          <a:p>
            <a:r>
              <a:rPr lang="en-US" dirty="0"/>
              <a:t>Real-time </a:t>
            </a:r>
            <a:r>
              <a:rPr lang="en-US" dirty="0">
                <a:gradFill>
                  <a:gsLst>
                    <a:gs pos="1250">
                      <a:schemeClr val="tx2"/>
                    </a:gs>
                    <a:gs pos="100000">
                      <a:schemeClr val="tx2"/>
                    </a:gs>
                  </a:gsLst>
                  <a:lin ang="5400000" scaled="0"/>
                </a:gradFill>
              </a:rPr>
              <a:t>stream</a:t>
            </a:r>
            <a:r>
              <a:rPr lang="en-US" dirty="0"/>
              <a:t> processing</a:t>
            </a:r>
            <a:br>
              <a:rPr lang="en-US" dirty="0"/>
            </a:br>
            <a:endParaRPr lang="en-US" dirty="0"/>
          </a:p>
        </p:txBody>
      </p:sp>
    </p:spTree>
    <p:extLst>
      <p:ext uri="{BB962C8B-B14F-4D97-AF65-F5344CB8AC3E}">
        <p14:creationId xmlns:p14="http://schemas.microsoft.com/office/powerpoint/2010/main" val="2583280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person sitting in a room&#10;&#10;Description generated with very high confidence">
            <a:extLst>
              <a:ext uri="{FF2B5EF4-FFF2-40B4-BE49-F238E27FC236}">
                <a16:creationId xmlns:a16="http://schemas.microsoft.com/office/drawing/2014/main" id="{F95086A9-B4BC-4139-9919-872E7168D62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0"/>
            <a:ext cx="2265529" cy="6994525"/>
          </a:xfrm>
          <a:prstGeom prst="rect">
            <a:avLst/>
          </a:prstGeom>
        </p:spPr>
      </p:pic>
      <p:sp>
        <p:nvSpPr>
          <p:cNvPr id="787" name="Rectangle 786">
            <a:extLst>
              <a:ext uri="{FF2B5EF4-FFF2-40B4-BE49-F238E27FC236}">
                <a16:creationId xmlns:a16="http://schemas.microsoft.com/office/drawing/2014/main" id="{16A87AD9-2911-48A6-ACDE-483299249EDE}"/>
              </a:ext>
            </a:extLst>
          </p:cNvPr>
          <p:cNvSpPr/>
          <p:nvPr/>
        </p:nvSpPr>
        <p:spPr>
          <a:xfrm>
            <a:off x="-1" y="-5"/>
            <a:ext cx="2295144" cy="6995160"/>
          </a:xfrm>
          <a:prstGeom prst="rect">
            <a:avLst/>
          </a:prstGeom>
          <a:gradFill flip="none" rotWithShape="1">
            <a:gsLst>
              <a:gs pos="0">
                <a:schemeClr val="bg2">
                  <a:lumMod val="10000"/>
                  <a:alpha val="0"/>
                </a:schemeClr>
              </a:gs>
              <a:gs pos="85000">
                <a:schemeClr val="bg2">
                  <a:lumMod val="1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9EAD0A99-A663-449D-9B93-BBD29A1269B2}"/>
              </a:ext>
            </a:extLst>
          </p:cNvPr>
          <p:cNvCxnSpPr>
            <a:cxnSpLocks/>
          </p:cNvCxnSpPr>
          <p:nvPr/>
        </p:nvCxnSpPr>
        <p:spPr>
          <a:xfrm>
            <a:off x="2286000" y="0"/>
            <a:ext cx="0" cy="6994528"/>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sp>
        <p:nvSpPr>
          <p:cNvPr id="270" name="TextBox 269">
            <a:extLst>
              <a:ext uri="{FF2B5EF4-FFF2-40B4-BE49-F238E27FC236}">
                <a16:creationId xmlns:a16="http://schemas.microsoft.com/office/drawing/2014/main" id="{892CE0D3-3E66-4090-AA46-2784475C5FD0}"/>
              </a:ext>
            </a:extLst>
          </p:cNvPr>
          <p:cNvSpPr txBox="1"/>
          <p:nvPr/>
        </p:nvSpPr>
        <p:spPr>
          <a:xfrm>
            <a:off x="5988663" y="4983997"/>
            <a:ext cx="2609238" cy="523220"/>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chemeClr val="tx1"/>
                    </a:gs>
                    <a:gs pos="85000">
                      <a:schemeClr val="tx1"/>
                    </a:gs>
                  </a:gsLst>
                  <a:lin ang="16200000" scaled="1"/>
                </a:gradFill>
                <a:effectLst/>
                <a:uLnTx/>
                <a:uFillTx/>
                <a:latin typeface="Segoe UI Semilight" panose="020B0402040204020203" pitchFamily="34" charset="0"/>
                <a:cs typeface="Segoe UI Semilight" panose="020B0402040204020203" pitchFamily="34" charset="0"/>
              </a:rPr>
              <a:t>A function cleans a database every 15 minutes…</a:t>
            </a:r>
          </a:p>
        </p:txBody>
      </p:sp>
      <p:sp>
        <p:nvSpPr>
          <p:cNvPr id="271" name="TextBox 270">
            <a:extLst>
              <a:ext uri="{FF2B5EF4-FFF2-40B4-BE49-F238E27FC236}">
                <a16:creationId xmlns:a16="http://schemas.microsoft.com/office/drawing/2014/main" id="{308D0665-8530-4336-A3F9-EED86A058BDC}"/>
              </a:ext>
            </a:extLst>
          </p:cNvPr>
          <p:cNvSpPr txBox="1"/>
          <p:nvPr/>
        </p:nvSpPr>
        <p:spPr>
          <a:xfrm>
            <a:off x="9021406" y="4983997"/>
            <a:ext cx="2023437" cy="523220"/>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chemeClr val="tx1"/>
                    </a:gs>
                    <a:gs pos="85000">
                      <a:schemeClr val="tx1"/>
                    </a:gs>
                  </a:gsLst>
                  <a:lin ang="16200000" scaled="1"/>
                </a:gradFill>
                <a:effectLst/>
                <a:uLnTx/>
                <a:uFillTx/>
                <a:latin typeface="Segoe UI Semilight" panose="020B0402040204020203" pitchFamily="34" charset="0"/>
                <a:cs typeface="Segoe UI Semilight" panose="020B0402040204020203" pitchFamily="34" charset="0"/>
              </a:rPr>
              <a:t>…deduplicating entries based on business logic</a:t>
            </a:r>
          </a:p>
        </p:txBody>
      </p:sp>
      <p:grpSp>
        <p:nvGrpSpPr>
          <p:cNvPr id="12" name="Group 11">
            <a:extLst>
              <a:ext uri="{FF2B5EF4-FFF2-40B4-BE49-F238E27FC236}">
                <a16:creationId xmlns:a16="http://schemas.microsoft.com/office/drawing/2014/main" id="{BF2BCCAD-4850-4378-B789-2051A294A5BE}"/>
              </a:ext>
            </a:extLst>
          </p:cNvPr>
          <p:cNvGrpSpPr/>
          <p:nvPr/>
        </p:nvGrpSpPr>
        <p:grpSpPr>
          <a:xfrm>
            <a:off x="3501584" y="2310115"/>
            <a:ext cx="1949330" cy="2488432"/>
            <a:chOff x="4128959" y="2310115"/>
            <a:chExt cx="1949330" cy="2488432"/>
          </a:xfrm>
        </p:grpSpPr>
        <p:sp>
          <p:nvSpPr>
            <p:cNvPr id="654" name="Oval 653">
              <a:extLst>
                <a:ext uri="{FF2B5EF4-FFF2-40B4-BE49-F238E27FC236}">
                  <a16:creationId xmlns:a16="http://schemas.microsoft.com/office/drawing/2014/main" id="{4C22DCBD-0382-4AE4-9066-4FB06B0724CD}"/>
                </a:ext>
              </a:extLst>
            </p:cNvPr>
            <p:cNvSpPr/>
            <p:nvPr/>
          </p:nvSpPr>
          <p:spPr>
            <a:xfrm>
              <a:off x="4395737" y="439424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5" name="Oval 654">
              <a:extLst>
                <a:ext uri="{FF2B5EF4-FFF2-40B4-BE49-F238E27FC236}">
                  <a16:creationId xmlns:a16="http://schemas.microsoft.com/office/drawing/2014/main" id="{FFA51C84-EBDE-4FE6-A4CB-A288D2C29C16}"/>
                </a:ext>
              </a:extLst>
            </p:cNvPr>
            <p:cNvSpPr/>
            <p:nvPr/>
          </p:nvSpPr>
          <p:spPr>
            <a:xfrm>
              <a:off x="4530330" y="439424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6" name="Oval 655">
              <a:extLst>
                <a:ext uri="{FF2B5EF4-FFF2-40B4-BE49-F238E27FC236}">
                  <a16:creationId xmlns:a16="http://schemas.microsoft.com/office/drawing/2014/main" id="{7756E3A5-DA80-48B8-B8E2-E552C8750BEA}"/>
                </a:ext>
              </a:extLst>
            </p:cNvPr>
            <p:cNvSpPr/>
            <p:nvPr/>
          </p:nvSpPr>
          <p:spPr>
            <a:xfrm>
              <a:off x="4664923" y="439424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7" name="Oval 656">
              <a:extLst>
                <a:ext uri="{FF2B5EF4-FFF2-40B4-BE49-F238E27FC236}">
                  <a16:creationId xmlns:a16="http://schemas.microsoft.com/office/drawing/2014/main" id="{CA9EB251-7E89-41B4-A34E-A05B598F6F32}"/>
                </a:ext>
              </a:extLst>
            </p:cNvPr>
            <p:cNvSpPr/>
            <p:nvPr/>
          </p:nvSpPr>
          <p:spPr>
            <a:xfrm>
              <a:off x="4799516" y="439424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8" name="Oval 657">
              <a:extLst>
                <a:ext uri="{FF2B5EF4-FFF2-40B4-BE49-F238E27FC236}">
                  <a16:creationId xmlns:a16="http://schemas.microsoft.com/office/drawing/2014/main" id="{16660259-89B5-4864-9678-07FC59321965}"/>
                </a:ext>
              </a:extLst>
            </p:cNvPr>
            <p:cNvSpPr/>
            <p:nvPr/>
          </p:nvSpPr>
          <p:spPr>
            <a:xfrm>
              <a:off x="4932601" y="439424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9" name="Oval 658">
              <a:extLst>
                <a:ext uri="{FF2B5EF4-FFF2-40B4-BE49-F238E27FC236}">
                  <a16:creationId xmlns:a16="http://schemas.microsoft.com/office/drawing/2014/main" id="{22BE19C1-F681-4484-92FF-9D317E4067D0}"/>
                </a:ext>
              </a:extLst>
            </p:cNvPr>
            <p:cNvSpPr/>
            <p:nvPr/>
          </p:nvSpPr>
          <p:spPr>
            <a:xfrm>
              <a:off x="5067194" y="439424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0" name="Oval 659">
              <a:extLst>
                <a:ext uri="{FF2B5EF4-FFF2-40B4-BE49-F238E27FC236}">
                  <a16:creationId xmlns:a16="http://schemas.microsoft.com/office/drawing/2014/main" id="{2FE5EBB1-91DF-4589-869F-1499036EC72C}"/>
                </a:ext>
              </a:extLst>
            </p:cNvPr>
            <p:cNvSpPr/>
            <p:nvPr/>
          </p:nvSpPr>
          <p:spPr>
            <a:xfrm>
              <a:off x="5201787" y="439424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1" name="Oval 660">
              <a:extLst>
                <a:ext uri="{FF2B5EF4-FFF2-40B4-BE49-F238E27FC236}">
                  <a16:creationId xmlns:a16="http://schemas.microsoft.com/office/drawing/2014/main" id="{B223E70B-ABA7-4862-80C2-315AE7BE8F7D}"/>
                </a:ext>
              </a:extLst>
            </p:cNvPr>
            <p:cNvSpPr/>
            <p:nvPr/>
          </p:nvSpPr>
          <p:spPr>
            <a:xfrm>
              <a:off x="5336380" y="439424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2" name="Oval 661">
              <a:extLst>
                <a:ext uri="{FF2B5EF4-FFF2-40B4-BE49-F238E27FC236}">
                  <a16:creationId xmlns:a16="http://schemas.microsoft.com/office/drawing/2014/main" id="{417A56F1-954B-436F-9B91-B9216E4C8C0D}"/>
                </a:ext>
              </a:extLst>
            </p:cNvPr>
            <p:cNvSpPr/>
            <p:nvPr/>
          </p:nvSpPr>
          <p:spPr>
            <a:xfrm>
              <a:off x="5469464" y="439424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3" name="Oval 662">
              <a:extLst>
                <a:ext uri="{FF2B5EF4-FFF2-40B4-BE49-F238E27FC236}">
                  <a16:creationId xmlns:a16="http://schemas.microsoft.com/office/drawing/2014/main" id="{4F4D63FB-A378-47F3-8861-86C2979998D0}"/>
                </a:ext>
              </a:extLst>
            </p:cNvPr>
            <p:cNvSpPr/>
            <p:nvPr/>
          </p:nvSpPr>
          <p:spPr>
            <a:xfrm>
              <a:off x="5604057" y="439424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4" name="Oval 663">
              <a:extLst>
                <a:ext uri="{FF2B5EF4-FFF2-40B4-BE49-F238E27FC236}">
                  <a16:creationId xmlns:a16="http://schemas.microsoft.com/office/drawing/2014/main" id="{20C88CC5-FBF0-4E52-A780-6AA8A1FA2D86}"/>
                </a:ext>
              </a:extLst>
            </p:cNvPr>
            <p:cNvSpPr/>
            <p:nvPr/>
          </p:nvSpPr>
          <p:spPr>
            <a:xfrm>
              <a:off x="5738650" y="439424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5" name="Oval 664">
              <a:extLst>
                <a:ext uri="{FF2B5EF4-FFF2-40B4-BE49-F238E27FC236}">
                  <a16:creationId xmlns:a16="http://schemas.microsoft.com/office/drawing/2014/main" id="{18F27E78-7199-40C0-BCDE-709554B4FACA}"/>
                </a:ext>
              </a:extLst>
            </p:cNvPr>
            <p:cNvSpPr/>
            <p:nvPr/>
          </p:nvSpPr>
          <p:spPr>
            <a:xfrm>
              <a:off x="5873243" y="439424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666" name="Group 665">
              <a:extLst>
                <a:ext uri="{FF2B5EF4-FFF2-40B4-BE49-F238E27FC236}">
                  <a16:creationId xmlns:a16="http://schemas.microsoft.com/office/drawing/2014/main" id="{0D19F6C6-DBD3-4C9F-B783-CA78B17733AF}"/>
                </a:ext>
              </a:extLst>
            </p:cNvPr>
            <p:cNvGrpSpPr/>
            <p:nvPr/>
          </p:nvGrpSpPr>
          <p:grpSpPr>
            <a:xfrm>
              <a:off x="4332005" y="4276476"/>
              <a:ext cx="1746284" cy="137160"/>
              <a:chOff x="3571766" y="4774243"/>
              <a:chExt cx="1746284" cy="137160"/>
            </a:xfrm>
          </p:grpSpPr>
          <p:sp>
            <p:nvSpPr>
              <p:cNvPr id="762" name="Oval 761">
                <a:extLst>
                  <a:ext uri="{FF2B5EF4-FFF2-40B4-BE49-F238E27FC236}">
                    <a16:creationId xmlns:a16="http://schemas.microsoft.com/office/drawing/2014/main" id="{D655742D-64CF-4D30-8B5B-88105B2EC039}"/>
                  </a:ext>
                </a:extLst>
              </p:cNvPr>
              <p:cNvSpPr/>
              <p:nvPr/>
            </p:nvSpPr>
            <p:spPr>
              <a:xfrm>
                <a:off x="3571766" y="47742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63" name="Oval 762">
                <a:extLst>
                  <a:ext uri="{FF2B5EF4-FFF2-40B4-BE49-F238E27FC236}">
                    <a16:creationId xmlns:a16="http://schemas.microsoft.com/office/drawing/2014/main" id="{4A8F0778-E2B4-43AC-9EE5-D5E20C439167}"/>
                  </a:ext>
                </a:extLst>
              </p:cNvPr>
              <p:cNvSpPr/>
              <p:nvPr/>
            </p:nvSpPr>
            <p:spPr>
              <a:xfrm>
                <a:off x="3706359" y="47742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64" name="Oval 763">
                <a:extLst>
                  <a:ext uri="{FF2B5EF4-FFF2-40B4-BE49-F238E27FC236}">
                    <a16:creationId xmlns:a16="http://schemas.microsoft.com/office/drawing/2014/main" id="{DA32789E-6727-4D35-956D-20D1BE0AF30C}"/>
                  </a:ext>
                </a:extLst>
              </p:cNvPr>
              <p:cNvSpPr/>
              <p:nvPr/>
            </p:nvSpPr>
            <p:spPr>
              <a:xfrm>
                <a:off x="3840952" y="4774243"/>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65" name="Oval 764">
                <a:extLst>
                  <a:ext uri="{FF2B5EF4-FFF2-40B4-BE49-F238E27FC236}">
                    <a16:creationId xmlns:a16="http://schemas.microsoft.com/office/drawing/2014/main" id="{9A13FDA0-5778-41EF-8837-E0F096D267E6}"/>
                  </a:ext>
                </a:extLst>
              </p:cNvPr>
              <p:cNvSpPr/>
              <p:nvPr/>
            </p:nvSpPr>
            <p:spPr>
              <a:xfrm>
                <a:off x="3975545" y="47742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66" name="Oval 765">
                <a:extLst>
                  <a:ext uri="{FF2B5EF4-FFF2-40B4-BE49-F238E27FC236}">
                    <a16:creationId xmlns:a16="http://schemas.microsoft.com/office/drawing/2014/main" id="{3F6385B0-0C60-47E9-8F25-C98C645AE044}"/>
                  </a:ext>
                </a:extLst>
              </p:cNvPr>
              <p:cNvSpPr/>
              <p:nvPr/>
            </p:nvSpPr>
            <p:spPr>
              <a:xfrm>
                <a:off x="4108630" y="47742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67" name="Oval 766">
                <a:extLst>
                  <a:ext uri="{FF2B5EF4-FFF2-40B4-BE49-F238E27FC236}">
                    <a16:creationId xmlns:a16="http://schemas.microsoft.com/office/drawing/2014/main" id="{049648CA-77FC-4D35-929A-93792C138AA7}"/>
                  </a:ext>
                </a:extLst>
              </p:cNvPr>
              <p:cNvSpPr/>
              <p:nvPr/>
            </p:nvSpPr>
            <p:spPr>
              <a:xfrm>
                <a:off x="4243223" y="47742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68" name="Oval 767">
                <a:extLst>
                  <a:ext uri="{FF2B5EF4-FFF2-40B4-BE49-F238E27FC236}">
                    <a16:creationId xmlns:a16="http://schemas.microsoft.com/office/drawing/2014/main" id="{926CC535-2D28-49C3-A84A-7746C6E8A77B}"/>
                  </a:ext>
                </a:extLst>
              </p:cNvPr>
              <p:cNvSpPr/>
              <p:nvPr/>
            </p:nvSpPr>
            <p:spPr>
              <a:xfrm>
                <a:off x="4377816" y="47742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69" name="Oval 768">
                <a:extLst>
                  <a:ext uri="{FF2B5EF4-FFF2-40B4-BE49-F238E27FC236}">
                    <a16:creationId xmlns:a16="http://schemas.microsoft.com/office/drawing/2014/main" id="{DDEF790F-1CAA-4DEA-89E6-46B66FD8A339}"/>
                  </a:ext>
                </a:extLst>
              </p:cNvPr>
              <p:cNvSpPr/>
              <p:nvPr/>
            </p:nvSpPr>
            <p:spPr>
              <a:xfrm>
                <a:off x="4512409" y="47742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70" name="Oval 769">
                <a:extLst>
                  <a:ext uri="{FF2B5EF4-FFF2-40B4-BE49-F238E27FC236}">
                    <a16:creationId xmlns:a16="http://schemas.microsoft.com/office/drawing/2014/main" id="{BA82E8B4-236F-47D3-AD43-0AACD60FF220}"/>
                  </a:ext>
                </a:extLst>
              </p:cNvPr>
              <p:cNvSpPr/>
              <p:nvPr/>
            </p:nvSpPr>
            <p:spPr>
              <a:xfrm>
                <a:off x="4645493" y="47742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71" name="Oval 770">
                <a:extLst>
                  <a:ext uri="{FF2B5EF4-FFF2-40B4-BE49-F238E27FC236}">
                    <a16:creationId xmlns:a16="http://schemas.microsoft.com/office/drawing/2014/main" id="{CEEE3FD2-B6F0-42D5-BE62-98F82C9150F8}"/>
                  </a:ext>
                </a:extLst>
              </p:cNvPr>
              <p:cNvSpPr/>
              <p:nvPr/>
            </p:nvSpPr>
            <p:spPr>
              <a:xfrm>
                <a:off x="4780086" y="47742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72" name="Oval 771">
                <a:extLst>
                  <a:ext uri="{FF2B5EF4-FFF2-40B4-BE49-F238E27FC236}">
                    <a16:creationId xmlns:a16="http://schemas.microsoft.com/office/drawing/2014/main" id="{683CF0CE-39F6-456B-A019-4BC09EB1444E}"/>
                  </a:ext>
                </a:extLst>
              </p:cNvPr>
              <p:cNvSpPr/>
              <p:nvPr/>
            </p:nvSpPr>
            <p:spPr>
              <a:xfrm>
                <a:off x="4914679" y="4774243"/>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73" name="Oval 772">
                <a:extLst>
                  <a:ext uri="{FF2B5EF4-FFF2-40B4-BE49-F238E27FC236}">
                    <a16:creationId xmlns:a16="http://schemas.microsoft.com/office/drawing/2014/main" id="{91733DDC-4430-4F59-9351-19113DA26919}"/>
                  </a:ext>
                </a:extLst>
              </p:cNvPr>
              <p:cNvSpPr/>
              <p:nvPr/>
            </p:nvSpPr>
            <p:spPr>
              <a:xfrm>
                <a:off x="5049272" y="47742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74" name="Oval 773">
                <a:extLst>
                  <a:ext uri="{FF2B5EF4-FFF2-40B4-BE49-F238E27FC236}">
                    <a16:creationId xmlns:a16="http://schemas.microsoft.com/office/drawing/2014/main" id="{6294C070-33F5-40D3-9EE6-2D61CB6B55EA}"/>
                  </a:ext>
                </a:extLst>
              </p:cNvPr>
              <p:cNvSpPr/>
              <p:nvPr/>
            </p:nvSpPr>
            <p:spPr>
              <a:xfrm>
                <a:off x="5180890" y="47742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667" name="Oval 666">
              <a:extLst>
                <a:ext uri="{FF2B5EF4-FFF2-40B4-BE49-F238E27FC236}">
                  <a16:creationId xmlns:a16="http://schemas.microsoft.com/office/drawing/2014/main" id="{4CD1F4FC-C8DA-4D84-8E9A-C4BE6C023B4A}"/>
                </a:ext>
              </a:extLst>
            </p:cNvPr>
            <p:cNvSpPr/>
            <p:nvPr/>
          </p:nvSpPr>
          <p:spPr>
            <a:xfrm>
              <a:off x="4395737" y="416009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8" name="Oval 667">
              <a:extLst>
                <a:ext uri="{FF2B5EF4-FFF2-40B4-BE49-F238E27FC236}">
                  <a16:creationId xmlns:a16="http://schemas.microsoft.com/office/drawing/2014/main" id="{97B72CA7-EE1B-4D19-BCFF-3F71BAD7F083}"/>
                </a:ext>
              </a:extLst>
            </p:cNvPr>
            <p:cNvSpPr/>
            <p:nvPr/>
          </p:nvSpPr>
          <p:spPr>
            <a:xfrm>
              <a:off x="4530330"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9" name="Oval 668">
              <a:extLst>
                <a:ext uri="{FF2B5EF4-FFF2-40B4-BE49-F238E27FC236}">
                  <a16:creationId xmlns:a16="http://schemas.microsoft.com/office/drawing/2014/main" id="{B0EF933B-AB6D-4F9A-ADD8-0CA2C5486179}"/>
                </a:ext>
              </a:extLst>
            </p:cNvPr>
            <p:cNvSpPr/>
            <p:nvPr/>
          </p:nvSpPr>
          <p:spPr>
            <a:xfrm>
              <a:off x="4664923"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70" name="Oval 669">
              <a:extLst>
                <a:ext uri="{FF2B5EF4-FFF2-40B4-BE49-F238E27FC236}">
                  <a16:creationId xmlns:a16="http://schemas.microsoft.com/office/drawing/2014/main" id="{7352B6FA-AC2E-4082-864C-623D09B1CED6}"/>
                </a:ext>
              </a:extLst>
            </p:cNvPr>
            <p:cNvSpPr/>
            <p:nvPr/>
          </p:nvSpPr>
          <p:spPr>
            <a:xfrm>
              <a:off x="4799516"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71" name="Oval 670">
              <a:extLst>
                <a:ext uri="{FF2B5EF4-FFF2-40B4-BE49-F238E27FC236}">
                  <a16:creationId xmlns:a16="http://schemas.microsoft.com/office/drawing/2014/main" id="{FF191C59-BE07-4318-B369-103389F5D789}"/>
                </a:ext>
              </a:extLst>
            </p:cNvPr>
            <p:cNvSpPr/>
            <p:nvPr/>
          </p:nvSpPr>
          <p:spPr>
            <a:xfrm>
              <a:off x="4932601" y="416009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72" name="Oval 671">
              <a:extLst>
                <a:ext uri="{FF2B5EF4-FFF2-40B4-BE49-F238E27FC236}">
                  <a16:creationId xmlns:a16="http://schemas.microsoft.com/office/drawing/2014/main" id="{ED554BD0-7B80-4C50-8BCD-B19309F81DCB}"/>
                </a:ext>
              </a:extLst>
            </p:cNvPr>
            <p:cNvSpPr/>
            <p:nvPr/>
          </p:nvSpPr>
          <p:spPr>
            <a:xfrm>
              <a:off x="5067194" y="4160098"/>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73" name="Oval 672">
              <a:extLst>
                <a:ext uri="{FF2B5EF4-FFF2-40B4-BE49-F238E27FC236}">
                  <a16:creationId xmlns:a16="http://schemas.microsoft.com/office/drawing/2014/main" id="{5CBE2044-BF6B-4999-92F1-7113C3924038}"/>
                </a:ext>
              </a:extLst>
            </p:cNvPr>
            <p:cNvSpPr/>
            <p:nvPr/>
          </p:nvSpPr>
          <p:spPr>
            <a:xfrm>
              <a:off x="5201787" y="4160098"/>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74" name="Oval 673">
              <a:extLst>
                <a:ext uri="{FF2B5EF4-FFF2-40B4-BE49-F238E27FC236}">
                  <a16:creationId xmlns:a16="http://schemas.microsoft.com/office/drawing/2014/main" id="{D1D7E02F-5BE0-404B-AC9E-CDF09ED2A551}"/>
                </a:ext>
              </a:extLst>
            </p:cNvPr>
            <p:cNvSpPr/>
            <p:nvPr/>
          </p:nvSpPr>
          <p:spPr>
            <a:xfrm>
              <a:off x="5336380" y="416009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75" name="Oval 674">
              <a:extLst>
                <a:ext uri="{FF2B5EF4-FFF2-40B4-BE49-F238E27FC236}">
                  <a16:creationId xmlns:a16="http://schemas.microsoft.com/office/drawing/2014/main" id="{96C99333-D3F6-47B9-A3C6-C760B7FD4FAD}"/>
                </a:ext>
              </a:extLst>
            </p:cNvPr>
            <p:cNvSpPr/>
            <p:nvPr/>
          </p:nvSpPr>
          <p:spPr>
            <a:xfrm>
              <a:off x="5469464"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76" name="Oval 675">
              <a:extLst>
                <a:ext uri="{FF2B5EF4-FFF2-40B4-BE49-F238E27FC236}">
                  <a16:creationId xmlns:a16="http://schemas.microsoft.com/office/drawing/2014/main" id="{F8882A0F-92C7-4964-8BF0-5A17CE99F42B}"/>
                </a:ext>
              </a:extLst>
            </p:cNvPr>
            <p:cNvSpPr/>
            <p:nvPr/>
          </p:nvSpPr>
          <p:spPr>
            <a:xfrm>
              <a:off x="5604057"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77" name="Oval 676">
              <a:extLst>
                <a:ext uri="{FF2B5EF4-FFF2-40B4-BE49-F238E27FC236}">
                  <a16:creationId xmlns:a16="http://schemas.microsoft.com/office/drawing/2014/main" id="{4B380DEE-0928-4296-9AC1-DBF238ECF2A8}"/>
                </a:ext>
              </a:extLst>
            </p:cNvPr>
            <p:cNvSpPr/>
            <p:nvPr/>
          </p:nvSpPr>
          <p:spPr>
            <a:xfrm>
              <a:off x="5738650"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78" name="Oval 677">
              <a:extLst>
                <a:ext uri="{FF2B5EF4-FFF2-40B4-BE49-F238E27FC236}">
                  <a16:creationId xmlns:a16="http://schemas.microsoft.com/office/drawing/2014/main" id="{EC29A298-5FD4-4571-892B-7D07BB6E6B28}"/>
                </a:ext>
              </a:extLst>
            </p:cNvPr>
            <p:cNvSpPr/>
            <p:nvPr/>
          </p:nvSpPr>
          <p:spPr>
            <a:xfrm>
              <a:off x="5873243" y="416009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79" name="Oval 678">
              <a:extLst>
                <a:ext uri="{FF2B5EF4-FFF2-40B4-BE49-F238E27FC236}">
                  <a16:creationId xmlns:a16="http://schemas.microsoft.com/office/drawing/2014/main" id="{C1802FAD-B7C0-4541-BF95-DE9E4103C874}"/>
                </a:ext>
              </a:extLst>
            </p:cNvPr>
            <p:cNvSpPr/>
            <p:nvPr/>
          </p:nvSpPr>
          <p:spPr>
            <a:xfrm>
              <a:off x="4332005" y="40506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80" name="Oval 679">
              <a:extLst>
                <a:ext uri="{FF2B5EF4-FFF2-40B4-BE49-F238E27FC236}">
                  <a16:creationId xmlns:a16="http://schemas.microsoft.com/office/drawing/2014/main" id="{71B5C7FC-8484-4566-AE7E-8104E68812AC}"/>
                </a:ext>
              </a:extLst>
            </p:cNvPr>
            <p:cNvSpPr/>
            <p:nvPr/>
          </p:nvSpPr>
          <p:spPr>
            <a:xfrm>
              <a:off x="4466598" y="40506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81" name="Oval 680">
              <a:extLst>
                <a:ext uri="{FF2B5EF4-FFF2-40B4-BE49-F238E27FC236}">
                  <a16:creationId xmlns:a16="http://schemas.microsoft.com/office/drawing/2014/main" id="{9D7ABB2D-507A-410F-B4E2-DF8617F054F7}"/>
                </a:ext>
              </a:extLst>
            </p:cNvPr>
            <p:cNvSpPr/>
            <p:nvPr/>
          </p:nvSpPr>
          <p:spPr>
            <a:xfrm>
              <a:off x="4601191" y="405064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82" name="Oval 681">
              <a:extLst>
                <a:ext uri="{FF2B5EF4-FFF2-40B4-BE49-F238E27FC236}">
                  <a16:creationId xmlns:a16="http://schemas.microsoft.com/office/drawing/2014/main" id="{8AC53C53-C2F9-4DE6-AE55-DFE62DFB0D2B}"/>
                </a:ext>
              </a:extLst>
            </p:cNvPr>
            <p:cNvSpPr/>
            <p:nvPr/>
          </p:nvSpPr>
          <p:spPr>
            <a:xfrm>
              <a:off x="4735784" y="40506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83" name="Oval 682">
              <a:extLst>
                <a:ext uri="{FF2B5EF4-FFF2-40B4-BE49-F238E27FC236}">
                  <a16:creationId xmlns:a16="http://schemas.microsoft.com/office/drawing/2014/main" id="{2B3109D0-A92D-4C67-9135-B05B441354FF}"/>
                </a:ext>
              </a:extLst>
            </p:cNvPr>
            <p:cNvSpPr/>
            <p:nvPr/>
          </p:nvSpPr>
          <p:spPr>
            <a:xfrm>
              <a:off x="4868869" y="405064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84" name="Oval 683">
              <a:extLst>
                <a:ext uri="{FF2B5EF4-FFF2-40B4-BE49-F238E27FC236}">
                  <a16:creationId xmlns:a16="http://schemas.microsoft.com/office/drawing/2014/main" id="{61B41376-959A-44A2-805B-398A10A627C5}"/>
                </a:ext>
              </a:extLst>
            </p:cNvPr>
            <p:cNvSpPr/>
            <p:nvPr/>
          </p:nvSpPr>
          <p:spPr>
            <a:xfrm>
              <a:off x="5003462" y="40506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85" name="Oval 684">
              <a:extLst>
                <a:ext uri="{FF2B5EF4-FFF2-40B4-BE49-F238E27FC236}">
                  <a16:creationId xmlns:a16="http://schemas.microsoft.com/office/drawing/2014/main" id="{75F9D670-06C0-4134-9929-079CFFD9ADD6}"/>
                </a:ext>
              </a:extLst>
            </p:cNvPr>
            <p:cNvSpPr/>
            <p:nvPr/>
          </p:nvSpPr>
          <p:spPr>
            <a:xfrm>
              <a:off x="5138055" y="40506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86" name="Oval 685">
              <a:extLst>
                <a:ext uri="{FF2B5EF4-FFF2-40B4-BE49-F238E27FC236}">
                  <a16:creationId xmlns:a16="http://schemas.microsoft.com/office/drawing/2014/main" id="{6E1FC7B2-0F93-4A39-8E98-6CC3BEC5EC35}"/>
                </a:ext>
              </a:extLst>
            </p:cNvPr>
            <p:cNvSpPr/>
            <p:nvPr/>
          </p:nvSpPr>
          <p:spPr>
            <a:xfrm>
              <a:off x="5272648" y="40506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87" name="Oval 686">
              <a:extLst>
                <a:ext uri="{FF2B5EF4-FFF2-40B4-BE49-F238E27FC236}">
                  <a16:creationId xmlns:a16="http://schemas.microsoft.com/office/drawing/2014/main" id="{79019536-3E04-4B4F-865C-EC16EF1C7526}"/>
                </a:ext>
              </a:extLst>
            </p:cNvPr>
            <p:cNvSpPr/>
            <p:nvPr/>
          </p:nvSpPr>
          <p:spPr>
            <a:xfrm>
              <a:off x="5405732" y="405064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88" name="Oval 687">
              <a:extLst>
                <a:ext uri="{FF2B5EF4-FFF2-40B4-BE49-F238E27FC236}">
                  <a16:creationId xmlns:a16="http://schemas.microsoft.com/office/drawing/2014/main" id="{FDA58BA5-0D77-48A4-97A1-E6F401134BDF}"/>
                </a:ext>
              </a:extLst>
            </p:cNvPr>
            <p:cNvSpPr/>
            <p:nvPr/>
          </p:nvSpPr>
          <p:spPr>
            <a:xfrm>
              <a:off x="5540325" y="40506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89" name="Oval 688">
              <a:extLst>
                <a:ext uri="{FF2B5EF4-FFF2-40B4-BE49-F238E27FC236}">
                  <a16:creationId xmlns:a16="http://schemas.microsoft.com/office/drawing/2014/main" id="{5177E23C-01FB-4E64-9F65-74DD34A6D619}"/>
                </a:ext>
              </a:extLst>
            </p:cNvPr>
            <p:cNvSpPr/>
            <p:nvPr/>
          </p:nvSpPr>
          <p:spPr>
            <a:xfrm>
              <a:off x="5674918" y="405064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90" name="Oval 689">
              <a:extLst>
                <a:ext uri="{FF2B5EF4-FFF2-40B4-BE49-F238E27FC236}">
                  <a16:creationId xmlns:a16="http://schemas.microsoft.com/office/drawing/2014/main" id="{0C5D24E3-0DBA-43F6-97CC-3E55B353894C}"/>
                </a:ext>
              </a:extLst>
            </p:cNvPr>
            <p:cNvSpPr/>
            <p:nvPr/>
          </p:nvSpPr>
          <p:spPr>
            <a:xfrm>
              <a:off x="5809511" y="40506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91" name="Oval 690">
              <a:extLst>
                <a:ext uri="{FF2B5EF4-FFF2-40B4-BE49-F238E27FC236}">
                  <a16:creationId xmlns:a16="http://schemas.microsoft.com/office/drawing/2014/main" id="{1D9FDC04-6286-4598-AD74-A88C8D989789}"/>
                </a:ext>
              </a:extLst>
            </p:cNvPr>
            <p:cNvSpPr/>
            <p:nvPr/>
          </p:nvSpPr>
          <p:spPr>
            <a:xfrm>
              <a:off x="5941129" y="40506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92" name="Oval 691">
              <a:extLst>
                <a:ext uri="{FF2B5EF4-FFF2-40B4-BE49-F238E27FC236}">
                  <a16:creationId xmlns:a16="http://schemas.microsoft.com/office/drawing/2014/main" id="{2E790999-DE02-497F-8E64-14617DE22149}"/>
                </a:ext>
              </a:extLst>
            </p:cNvPr>
            <p:cNvSpPr/>
            <p:nvPr/>
          </p:nvSpPr>
          <p:spPr>
            <a:xfrm>
              <a:off x="4395737" y="393426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93" name="Oval 692">
              <a:extLst>
                <a:ext uri="{FF2B5EF4-FFF2-40B4-BE49-F238E27FC236}">
                  <a16:creationId xmlns:a16="http://schemas.microsoft.com/office/drawing/2014/main" id="{BC47E9F0-A373-42D5-855D-A7237E3262E2}"/>
                </a:ext>
              </a:extLst>
            </p:cNvPr>
            <p:cNvSpPr/>
            <p:nvPr/>
          </p:nvSpPr>
          <p:spPr>
            <a:xfrm>
              <a:off x="4530330" y="3934265"/>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94" name="Oval 693">
              <a:extLst>
                <a:ext uri="{FF2B5EF4-FFF2-40B4-BE49-F238E27FC236}">
                  <a16:creationId xmlns:a16="http://schemas.microsoft.com/office/drawing/2014/main" id="{47C38D57-6E9B-41A9-88FB-CA2CF6B0DD9A}"/>
                </a:ext>
              </a:extLst>
            </p:cNvPr>
            <p:cNvSpPr/>
            <p:nvPr/>
          </p:nvSpPr>
          <p:spPr>
            <a:xfrm>
              <a:off x="4664923" y="3934265"/>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95" name="Oval 694">
              <a:extLst>
                <a:ext uri="{FF2B5EF4-FFF2-40B4-BE49-F238E27FC236}">
                  <a16:creationId xmlns:a16="http://schemas.microsoft.com/office/drawing/2014/main" id="{C564045B-56B2-4F7E-98DA-57CE40E06A1B}"/>
                </a:ext>
              </a:extLst>
            </p:cNvPr>
            <p:cNvSpPr/>
            <p:nvPr/>
          </p:nvSpPr>
          <p:spPr>
            <a:xfrm>
              <a:off x="4799516" y="3934265"/>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96" name="Oval 695">
              <a:extLst>
                <a:ext uri="{FF2B5EF4-FFF2-40B4-BE49-F238E27FC236}">
                  <a16:creationId xmlns:a16="http://schemas.microsoft.com/office/drawing/2014/main" id="{996D0D00-9482-4FD9-8014-CA2644A06F8B}"/>
                </a:ext>
              </a:extLst>
            </p:cNvPr>
            <p:cNvSpPr/>
            <p:nvPr/>
          </p:nvSpPr>
          <p:spPr>
            <a:xfrm>
              <a:off x="4932601" y="393426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97" name="Oval 696">
              <a:extLst>
                <a:ext uri="{FF2B5EF4-FFF2-40B4-BE49-F238E27FC236}">
                  <a16:creationId xmlns:a16="http://schemas.microsoft.com/office/drawing/2014/main" id="{9367B405-2D73-49C4-9497-7A41DB3E2976}"/>
                </a:ext>
              </a:extLst>
            </p:cNvPr>
            <p:cNvSpPr/>
            <p:nvPr/>
          </p:nvSpPr>
          <p:spPr>
            <a:xfrm>
              <a:off x="5067194" y="393426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98" name="Oval 697">
              <a:extLst>
                <a:ext uri="{FF2B5EF4-FFF2-40B4-BE49-F238E27FC236}">
                  <a16:creationId xmlns:a16="http://schemas.microsoft.com/office/drawing/2014/main" id="{CAAB19B0-1D30-4846-8E6C-F578750F407A}"/>
                </a:ext>
              </a:extLst>
            </p:cNvPr>
            <p:cNvSpPr/>
            <p:nvPr/>
          </p:nvSpPr>
          <p:spPr>
            <a:xfrm>
              <a:off x="5201787" y="393426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99" name="Oval 698">
              <a:extLst>
                <a:ext uri="{FF2B5EF4-FFF2-40B4-BE49-F238E27FC236}">
                  <a16:creationId xmlns:a16="http://schemas.microsoft.com/office/drawing/2014/main" id="{CC3A8E84-1F82-4780-8517-CC452F99FD3B}"/>
                </a:ext>
              </a:extLst>
            </p:cNvPr>
            <p:cNvSpPr/>
            <p:nvPr/>
          </p:nvSpPr>
          <p:spPr>
            <a:xfrm>
              <a:off x="5336380" y="393426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00" name="Oval 699">
              <a:extLst>
                <a:ext uri="{FF2B5EF4-FFF2-40B4-BE49-F238E27FC236}">
                  <a16:creationId xmlns:a16="http://schemas.microsoft.com/office/drawing/2014/main" id="{DE1336B0-5A94-47A5-B160-E7F362F03B75}"/>
                </a:ext>
              </a:extLst>
            </p:cNvPr>
            <p:cNvSpPr/>
            <p:nvPr/>
          </p:nvSpPr>
          <p:spPr>
            <a:xfrm>
              <a:off x="5469464" y="3934265"/>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01" name="Oval 700">
              <a:extLst>
                <a:ext uri="{FF2B5EF4-FFF2-40B4-BE49-F238E27FC236}">
                  <a16:creationId xmlns:a16="http://schemas.microsoft.com/office/drawing/2014/main" id="{77A6D55F-1198-44CF-9BB5-CFA834193077}"/>
                </a:ext>
              </a:extLst>
            </p:cNvPr>
            <p:cNvSpPr/>
            <p:nvPr/>
          </p:nvSpPr>
          <p:spPr>
            <a:xfrm>
              <a:off x="5604057" y="3934265"/>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02" name="Oval 701">
              <a:extLst>
                <a:ext uri="{FF2B5EF4-FFF2-40B4-BE49-F238E27FC236}">
                  <a16:creationId xmlns:a16="http://schemas.microsoft.com/office/drawing/2014/main" id="{0BC4B150-51F7-4749-9E5D-1FFD9CCDB45E}"/>
                </a:ext>
              </a:extLst>
            </p:cNvPr>
            <p:cNvSpPr/>
            <p:nvPr/>
          </p:nvSpPr>
          <p:spPr>
            <a:xfrm>
              <a:off x="5738650" y="3934265"/>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03" name="Oval 702">
              <a:extLst>
                <a:ext uri="{FF2B5EF4-FFF2-40B4-BE49-F238E27FC236}">
                  <a16:creationId xmlns:a16="http://schemas.microsoft.com/office/drawing/2014/main" id="{3E118995-7480-4835-AF07-0E9A1D7ABC6A}"/>
                </a:ext>
              </a:extLst>
            </p:cNvPr>
            <p:cNvSpPr/>
            <p:nvPr/>
          </p:nvSpPr>
          <p:spPr>
            <a:xfrm>
              <a:off x="5873243" y="393426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04" name="Group 703">
              <a:extLst>
                <a:ext uri="{FF2B5EF4-FFF2-40B4-BE49-F238E27FC236}">
                  <a16:creationId xmlns:a16="http://schemas.microsoft.com/office/drawing/2014/main" id="{9B53A645-7554-438C-8A8C-F10FE90154C8}"/>
                </a:ext>
              </a:extLst>
            </p:cNvPr>
            <p:cNvGrpSpPr/>
            <p:nvPr/>
          </p:nvGrpSpPr>
          <p:grpSpPr>
            <a:xfrm>
              <a:off x="4332005" y="3816499"/>
              <a:ext cx="1746284" cy="137160"/>
              <a:chOff x="3571766" y="4314266"/>
              <a:chExt cx="1746284" cy="137160"/>
            </a:xfrm>
          </p:grpSpPr>
          <p:sp>
            <p:nvSpPr>
              <p:cNvPr id="749" name="Oval 748">
                <a:extLst>
                  <a:ext uri="{FF2B5EF4-FFF2-40B4-BE49-F238E27FC236}">
                    <a16:creationId xmlns:a16="http://schemas.microsoft.com/office/drawing/2014/main" id="{9ECC7A9A-CD7C-4FA4-BD45-0DA126337773}"/>
                  </a:ext>
                </a:extLst>
              </p:cNvPr>
              <p:cNvSpPr/>
              <p:nvPr/>
            </p:nvSpPr>
            <p:spPr>
              <a:xfrm>
                <a:off x="3571766" y="4314266"/>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50" name="Oval 749">
                <a:extLst>
                  <a:ext uri="{FF2B5EF4-FFF2-40B4-BE49-F238E27FC236}">
                    <a16:creationId xmlns:a16="http://schemas.microsoft.com/office/drawing/2014/main" id="{5C4BD824-1C2E-41AA-B602-29C4FCFE38BF}"/>
                  </a:ext>
                </a:extLst>
              </p:cNvPr>
              <p:cNvSpPr/>
              <p:nvPr/>
            </p:nvSpPr>
            <p:spPr>
              <a:xfrm>
                <a:off x="3706359" y="4314266"/>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51" name="Oval 750">
                <a:extLst>
                  <a:ext uri="{FF2B5EF4-FFF2-40B4-BE49-F238E27FC236}">
                    <a16:creationId xmlns:a16="http://schemas.microsoft.com/office/drawing/2014/main" id="{3B362AAB-7A3E-4588-8F7D-B04A56E0541B}"/>
                  </a:ext>
                </a:extLst>
              </p:cNvPr>
              <p:cNvSpPr/>
              <p:nvPr/>
            </p:nvSpPr>
            <p:spPr>
              <a:xfrm>
                <a:off x="3840952" y="4314266"/>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52" name="Oval 751">
                <a:extLst>
                  <a:ext uri="{FF2B5EF4-FFF2-40B4-BE49-F238E27FC236}">
                    <a16:creationId xmlns:a16="http://schemas.microsoft.com/office/drawing/2014/main" id="{965F4222-7A5C-48F1-98AD-28DFE63C2A71}"/>
                  </a:ext>
                </a:extLst>
              </p:cNvPr>
              <p:cNvSpPr/>
              <p:nvPr/>
            </p:nvSpPr>
            <p:spPr>
              <a:xfrm>
                <a:off x="3975545" y="4314266"/>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53" name="Oval 752">
                <a:extLst>
                  <a:ext uri="{FF2B5EF4-FFF2-40B4-BE49-F238E27FC236}">
                    <a16:creationId xmlns:a16="http://schemas.microsoft.com/office/drawing/2014/main" id="{24200742-AB80-4E90-A2AF-F89679396AA7}"/>
                  </a:ext>
                </a:extLst>
              </p:cNvPr>
              <p:cNvSpPr/>
              <p:nvPr/>
            </p:nvSpPr>
            <p:spPr>
              <a:xfrm>
                <a:off x="4108630" y="4314266"/>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54" name="Oval 753">
                <a:extLst>
                  <a:ext uri="{FF2B5EF4-FFF2-40B4-BE49-F238E27FC236}">
                    <a16:creationId xmlns:a16="http://schemas.microsoft.com/office/drawing/2014/main" id="{39415566-4538-4B78-80C7-8CC12E801CF4}"/>
                  </a:ext>
                </a:extLst>
              </p:cNvPr>
              <p:cNvSpPr/>
              <p:nvPr/>
            </p:nvSpPr>
            <p:spPr>
              <a:xfrm>
                <a:off x="4243223" y="4314266"/>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55" name="Oval 754">
                <a:extLst>
                  <a:ext uri="{FF2B5EF4-FFF2-40B4-BE49-F238E27FC236}">
                    <a16:creationId xmlns:a16="http://schemas.microsoft.com/office/drawing/2014/main" id="{3DF8FF7F-17FE-4656-B608-BD222B986CBF}"/>
                  </a:ext>
                </a:extLst>
              </p:cNvPr>
              <p:cNvSpPr/>
              <p:nvPr/>
            </p:nvSpPr>
            <p:spPr>
              <a:xfrm>
                <a:off x="4377816" y="4314266"/>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56" name="Oval 755">
                <a:extLst>
                  <a:ext uri="{FF2B5EF4-FFF2-40B4-BE49-F238E27FC236}">
                    <a16:creationId xmlns:a16="http://schemas.microsoft.com/office/drawing/2014/main" id="{C21B7BBF-147E-4DEF-A6EC-3BA21A213862}"/>
                  </a:ext>
                </a:extLst>
              </p:cNvPr>
              <p:cNvSpPr/>
              <p:nvPr/>
            </p:nvSpPr>
            <p:spPr>
              <a:xfrm>
                <a:off x="4512409" y="4314266"/>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57" name="Oval 756">
                <a:extLst>
                  <a:ext uri="{FF2B5EF4-FFF2-40B4-BE49-F238E27FC236}">
                    <a16:creationId xmlns:a16="http://schemas.microsoft.com/office/drawing/2014/main" id="{DDCC8F38-D847-495A-897A-4C68D2D888DA}"/>
                  </a:ext>
                </a:extLst>
              </p:cNvPr>
              <p:cNvSpPr/>
              <p:nvPr/>
            </p:nvSpPr>
            <p:spPr>
              <a:xfrm>
                <a:off x="4645493" y="4314266"/>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58" name="Oval 757">
                <a:extLst>
                  <a:ext uri="{FF2B5EF4-FFF2-40B4-BE49-F238E27FC236}">
                    <a16:creationId xmlns:a16="http://schemas.microsoft.com/office/drawing/2014/main" id="{4161EF02-A24E-4076-AD92-CD288EB522B4}"/>
                  </a:ext>
                </a:extLst>
              </p:cNvPr>
              <p:cNvSpPr/>
              <p:nvPr/>
            </p:nvSpPr>
            <p:spPr>
              <a:xfrm>
                <a:off x="4780086" y="4314266"/>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59" name="Oval 758">
                <a:extLst>
                  <a:ext uri="{FF2B5EF4-FFF2-40B4-BE49-F238E27FC236}">
                    <a16:creationId xmlns:a16="http://schemas.microsoft.com/office/drawing/2014/main" id="{8AF615A1-0CCE-4E8D-8353-9D34EE4BAE2C}"/>
                  </a:ext>
                </a:extLst>
              </p:cNvPr>
              <p:cNvSpPr/>
              <p:nvPr/>
            </p:nvSpPr>
            <p:spPr>
              <a:xfrm>
                <a:off x="4914679" y="4314266"/>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60" name="Oval 759">
                <a:extLst>
                  <a:ext uri="{FF2B5EF4-FFF2-40B4-BE49-F238E27FC236}">
                    <a16:creationId xmlns:a16="http://schemas.microsoft.com/office/drawing/2014/main" id="{505BE609-A085-4B6F-9BDB-27D34B1CAF8D}"/>
                  </a:ext>
                </a:extLst>
              </p:cNvPr>
              <p:cNvSpPr/>
              <p:nvPr/>
            </p:nvSpPr>
            <p:spPr>
              <a:xfrm>
                <a:off x="5049272" y="4314266"/>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61" name="Oval 760">
                <a:extLst>
                  <a:ext uri="{FF2B5EF4-FFF2-40B4-BE49-F238E27FC236}">
                    <a16:creationId xmlns:a16="http://schemas.microsoft.com/office/drawing/2014/main" id="{F1E78600-A437-45AE-959E-60BC3AE2D839}"/>
                  </a:ext>
                </a:extLst>
              </p:cNvPr>
              <p:cNvSpPr/>
              <p:nvPr/>
            </p:nvSpPr>
            <p:spPr>
              <a:xfrm>
                <a:off x="5180890" y="4314266"/>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705" name="Oval 704">
              <a:extLst>
                <a:ext uri="{FF2B5EF4-FFF2-40B4-BE49-F238E27FC236}">
                  <a16:creationId xmlns:a16="http://schemas.microsoft.com/office/drawing/2014/main" id="{352A186A-46B1-4C9E-AD44-EB2A313EEB68}"/>
                </a:ext>
              </a:extLst>
            </p:cNvPr>
            <p:cNvSpPr/>
            <p:nvPr/>
          </p:nvSpPr>
          <p:spPr>
            <a:xfrm>
              <a:off x="4395737" y="370012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06" name="Oval 705">
              <a:extLst>
                <a:ext uri="{FF2B5EF4-FFF2-40B4-BE49-F238E27FC236}">
                  <a16:creationId xmlns:a16="http://schemas.microsoft.com/office/drawing/2014/main" id="{CFBE8E99-0E46-45FF-B97D-2FF2917B66F2}"/>
                </a:ext>
              </a:extLst>
            </p:cNvPr>
            <p:cNvSpPr/>
            <p:nvPr/>
          </p:nvSpPr>
          <p:spPr>
            <a:xfrm>
              <a:off x="4530330"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07" name="Oval 706">
              <a:extLst>
                <a:ext uri="{FF2B5EF4-FFF2-40B4-BE49-F238E27FC236}">
                  <a16:creationId xmlns:a16="http://schemas.microsoft.com/office/drawing/2014/main" id="{1CC2A761-50EF-42BB-8949-451FA90FDB75}"/>
                </a:ext>
              </a:extLst>
            </p:cNvPr>
            <p:cNvSpPr/>
            <p:nvPr/>
          </p:nvSpPr>
          <p:spPr>
            <a:xfrm>
              <a:off x="4664923" y="370012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08" name="Oval 707">
              <a:extLst>
                <a:ext uri="{FF2B5EF4-FFF2-40B4-BE49-F238E27FC236}">
                  <a16:creationId xmlns:a16="http://schemas.microsoft.com/office/drawing/2014/main" id="{F960B582-101D-4A25-A05C-6C8F6DB0670A}"/>
                </a:ext>
              </a:extLst>
            </p:cNvPr>
            <p:cNvSpPr/>
            <p:nvPr/>
          </p:nvSpPr>
          <p:spPr>
            <a:xfrm>
              <a:off x="4799516"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09" name="Oval 708">
              <a:extLst>
                <a:ext uri="{FF2B5EF4-FFF2-40B4-BE49-F238E27FC236}">
                  <a16:creationId xmlns:a16="http://schemas.microsoft.com/office/drawing/2014/main" id="{95BFBEE8-5096-4291-B5DA-5963ABF55E90}"/>
                </a:ext>
              </a:extLst>
            </p:cNvPr>
            <p:cNvSpPr/>
            <p:nvPr/>
          </p:nvSpPr>
          <p:spPr>
            <a:xfrm>
              <a:off x="4932601" y="370012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10" name="Oval 709">
              <a:extLst>
                <a:ext uri="{FF2B5EF4-FFF2-40B4-BE49-F238E27FC236}">
                  <a16:creationId xmlns:a16="http://schemas.microsoft.com/office/drawing/2014/main" id="{7D467A51-155E-4877-A29D-DE7A05B972C0}"/>
                </a:ext>
              </a:extLst>
            </p:cNvPr>
            <p:cNvSpPr/>
            <p:nvPr/>
          </p:nvSpPr>
          <p:spPr>
            <a:xfrm>
              <a:off x="5067194"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11" name="Oval 710">
              <a:extLst>
                <a:ext uri="{FF2B5EF4-FFF2-40B4-BE49-F238E27FC236}">
                  <a16:creationId xmlns:a16="http://schemas.microsoft.com/office/drawing/2014/main" id="{ADCD3BBA-3B67-4E69-9397-E92C8DE6C254}"/>
                </a:ext>
              </a:extLst>
            </p:cNvPr>
            <p:cNvSpPr/>
            <p:nvPr/>
          </p:nvSpPr>
          <p:spPr>
            <a:xfrm>
              <a:off x="5201787" y="370012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12" name="Oval 711">
              <a:extLst>
                <a:ext uri="{FF2B5EF4-FFF2-40B4-BE49-F238E27FC236}">
                  <a16:creationId xmlns:a16="http://schemas.microsoft.com/office/drawing/2014/main" id="{AA1F784E-CF2C-4B17-8D64-9FE060713BAF}"/>
                </a:ext>
              </a:extLst>
            </p:cNvPr>
            <p:cNvSpPr/>
            <p:nvPr/>
          </p:nvSpPr>
          <p:spPr>
            <a:xfrm>
              <a:off x="5336380"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13" name="Oval 712">
              <a:extLst>
                <a:ext uri="{FF2B5EF4-FFF2-40B4-BE49-F238E27FC236}">
                  <a16:creationId xmlns:a16="http://schemas.microsoft.com/office/drawing/2014/main" id="{85DCF20F-7AD3-4253-BA6A-88DFFF1845DC}"/>
                </a:ext>
              </a:extLst>
            </p:cNvPr>
            <p:cNvSpPr/>
            <p:nvPr/>
          </p:nvSpPr>
          <p:spPr>
            <a:xfrm>
              <a:off x="5469464" y="370012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14" name="Oval 713">
              <a:extLst>
                <a:ext uri="{FF2B5EF4-FFF2-40B4-BE49-F238E27FC236}">
                  <a16:creationId xmlns:a16="http://schemas.microsoft.com/office/drawing/2014/main" id="{AD37F31E-4FEB-4C4D-88B7-3E907BFBBCCB}"/>
                </a:ext>
              </a:extLst>
            </p:cNvPr>
            <p:cNvSpPr/>
            <p:nvPr/>
          </p:nvSpPr>
          <p:spPr>
            <a:xfrm>
              <a:off x="5604057"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15" name="Oval 714">
              <a:extLst>
                <a:ext uri="{FF2B5EF4-FFF2-40B4-BE49-F238E27FC236}">
                  <a16:creationId xmlns:a16="http://schemas.microsoft.com/office/drawing/2014/main" id="{C9C715D3-4339-4DD6-87CE-AB30E3F37EE0}"/>
                </a:ext>
              </a:extLst>
            </p:cNvPr>
            <p:cNvSpPr/>
            <p:nvPr/>
          </p:nvSpPr>
          <p:spPr>
            <a:xfrm>
              <a:off x="5738650" y="370012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16" name="Oval 715">
              <a:extLst>
                <a:ext uri="{FF2B5EF4-FFF2-40B4-BE49-F238E27FC236}">
                  <a16:creationId xmlns:a16="http://schemas.microsoft.com/office/drawing/2014/main" id="{21E0BD59-EA88-44C2-AF9A-8E0C710C2A7A}"/>
                </a:ext>
              </a:extLst>
            </p:cNvPr>
            <p:cNvSpPr/>
            <p:nvPr/>
          </p:nvSpPr>
          <p:spPr>
            <a:xfrm>
              <a:off x="5873243"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17" name="Group 716">
              <a:extLst>
                <a:ext uri="{FF2B5EF4-FFF2-40B4-BE49-F238E27FC236}">
                  <a16:creationId xmlns:a16="http://schemas.microsoft.com/office/drawing/2014/main" id="{8CA2A821-17B2-446B-8C95-60B109B31CCE}"/>
                </a:ext>
              </a:extLst>
            </p:cNvPr>
            <p:cNvGrpSpPr/>
            <p:nvPr/>
          </p:nvGrpSpPr>
          <p:grpSpPr>
            <a:xfrm>
              <a:off x="4332005" y="3586511"/>
              <a:ext cx="1746284" cy="137160"/>
              <a:chOff x="3571766" y="4084278"/>
              <a:chExt cx="1746284" cy="137160"/>
            </a:xfrm>
          </p:grpSpPr>
          <p:sp>
            <p:nvSpPr>
              <p:cNvPr id="736" name="Oval 735">
                <a:extLst>
                  <a:ext uri="{FF2B5EF4-FFF2-40B4-BE49-F238E27FC236}">
                    <a16:creationId xmlns:a16="http://schemas.microsoft.com/office/drawing/2014/main" id="{64C677A5-CECB-45C8-AB22-08A346A6C5C7}"/>
                  </a:ext>
                </a:extLst>
              </p:cNvPr>
              <p:cNvSpPr/>
              <p:nvPr/>
            </p:nvSpPr>
            <p:spPr>
              <a:xfrm>
                <a:off x="3571766" y="408427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37" name="Oval 736">
                <a:extLst>
                  <a:ext uri="{FF2B5EF4-FFF2-40B4-BE49-F238E27FC236}">
                    <a16:creationId xmlns:a16="http://schemas.microsoft.com/office/drawing/2014/main" id="{91E5390C-4BF1-457F-B482-F8EC3832CE8D}"/>
                  </a:ext>
                </a:extLst>
              </p:cNvPr>
              <p:cNvSpPr/>
              <p:nvPr/>
            </p:nvSpPr>
            <p:spPr>
              <a:xfrm>
                <a:off x="3706359" y="408427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38" name="Oval 737">
                <a:extLst>
                  <a:ext uri="{FF2B5EF4-FFF2-40B4-BE49-F238E27FC236}">
                    <a16:creationId xmlns:a16="http://schemas.microsoft.com/office/drawing/2014/main" id="{4B134007-7071-4B23-B29B-5FF2C2C56D9A}"/>
                  </a:ext>
                </a:extLst>
              </p:cNvPr>
              <p:cNvSpPr/>
              <p:nvPr/>
            </p:nvSpPr>
            <p:spPr>
              <a:xfrm>
                <a:off x="3840952" y="408427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39" name="Oval 738">
                <a:extLst>
                  <a:ext uri="{FF2B5EF4-FFF2-40B4-BE49-F238E27FC236}">
                    <a16:creationId xmlns:a16="http://schemas.microsoft.com/office/drawing/2014/main" id="{77DE89DC-9F71-4032-BF81-45F141F50A36}"/>
                  </a:ext>
                </a:extLst>
              </p:cNvPr>
              <p:cNvSpPr/>
              <p:nvPr/>
            </p:nvSpPr>
            <p:spPr>
              <a:xfrm>
                <a:off x="3975545" y="4084278"/>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40" name="Oval 739">
                <a:extLst>
                  <a:ext uri="{FF2B5EF4-FFF2-40B4-BE49-F238E27FC236}">
                    <a16:creationId xmlns:a16="http://schemas.microsoft.com/office/drawing/2014/main" id="{55152741-1D8A-48B3-BC55-3D40B6BC1565}"/>
                  </a:ext>
                </a:extLst>
              </p:cNvPr>
              <p:cNvSpPr/>
              <p:nvPr/>
            </p:nvSpPr>
            <p:spPr>
              <a:xfrm>
                <a:off x="4108630" y="408427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41" name="Oval 740">
                <a:extLst>
                  <a:ext uri="{FF2B5EF4-FFF2-40B4-BE49-F238E27FC236}">
                    <a16:creationId xmlns:a16="http://schemas.microsoft.com/office/drawing/2014/main" id="{28F61895-6ACD-4FDC-BEC7-9047657005A1}"/>
                  </a:ext>
                </a:extLst>
              </p:cNvPr>
              <p:cNvSpPr/>
              <p:nvPr/>
            </p:nvSpPr>
            <p:spPr>
              <a:xfrm>
                <a:off x="4243223" y="4084278"/>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42" name="Oval 741">
                <a:extLst>
                  <a:ext uri="{FF2B5EF4-FFF2-40B4-BE49-F238E27FC236}">
                    <a16:creationId xmlns:a16="http://schemas.microsoft.com/office/drawing/2014/main" id="{2CF85AD5-7F09-40B6-8E73-8E703001EE03}"/>
                  </a:ext>
                </a:extLst>
              </p:cNvPr>
              <p:cNvSpPr/>
              <p:nvPr/>
            </p:nvSpPr>
            <p:spPr>
              <a:xfrm>
                <a:off x="4377816" y="408427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43" name="Oval 742">
                <a:extLst>
                  <a:ext uri="{FF2B5EF4-FFF2-40B4-BE49-F238E27FC236}">
                    <a16:creationId xmlns:a16="http://schemas.microsoft.com/office/drawing/2014/main" id="{5D8B7DB3-2A1B-4F72-9B55-CFEB5EA0D70F}"/>
                  </a:ext>
                </a:extLst>
              </p:cNvPr>
              <p:cNvSpPr/>
              <p:nvPr/>
            </p:nvSpPr>
            <p:spPr>
              <a:xfrm>
                <a:off x="4512409" y="4084278"/>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44" name="Oval 743">
                <a:extLst>
                  <a:ext uri="{FF2B5EF4-FFF2-40B4-BE49-F238E27FC236}">
                    <a16:creationId xmlns:a16="http://schemas.microsoft.com/office/drawing/2014/main" id="{1AF18C39-F7D4-466B-A4C6-837FB83A1ED0}"/>
                  </a:ext>
                </a:extLst>
              </p:cNvPr>
              <p:cNvSpPr/>
              <p:nvPr/>
            </p:nvSpPr>
            <p:spPr>
              <a:xfrm>
                <a:off x="4645493" y="408427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45" name="Oval 744">
                <a:extLst>
                  <a:ext uri="{FF2B5EF4-FFF2-40B4-BE49-F238E27FC236}">
                    <a16:creationId xmlns:a16="http://schemas.microsoft.com/office/drawing/2014/main" id="{BF20BACE-6CD9-420A-9C4B-0FDAAF80216C}"/>
                  </a:ext>
                </a:extLst>
              </p:cNvPr>
              <p:cNvSpPr/>
              <p:nvPr/>
            </p:nvSpPr>
            <p:spPr>
              <a:xfrm>
                <a:off x="4780086" y="4084278"/>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46" name="Oval 745">
                <a:extLst>
                  <a:ext uri="{FF2B5EF4-FFF2-40B4-BE49-F238E27FC236}">
                    <a16:creationId xmlns:a16="http://schemas.microsoft.com/office/drawing/2014/main" id="{EA2566F5-CD2B-477C-9183-4FDC67C30D2F}"/>
                  </a:ext>
                </a:extLst>
              </p:cNvPr>
              <p:cNvSpPr/>
              <p:nvPr/>
            </p:nvSpPr>
            <p:spPr>
              <a:xfrm>
                <a:off x="4914679" y="408427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47" name="Oval 746">
                <a:extLst>
                  <a:ext uri="{FF2B5EF4-FFF2-40B4-BE49-F238E27FC236}">
                    <a16:creationId xmlns:a16="http://schemas.microsoft.com/office/drawing/2014/main" id="{31923B1E-B1BB-450A-AB9A-4BC52A3500FE}"/>
                  </a:ext>
                </a:extLst>
              </p:cNvPr>
              <p:cNvSpPr/>
              <p:nvPr/>
            </p:nvSpPr>
            <p:spPr>
              <a:xfrm>
                <a:off x="5049272" y="408427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48" name="Oval 747">
                <a:extLst>
                  <a:ext uri="{FF2B5EF4-FFF2-40B4-BE49-F238E27FC236}">
                    <a16:creationId xmlns:a16="http://schemas.microsoft.com/office/drawing/2014/main" id="{41F8A3A3-BEDF-4EBF-A9C0-8527F566236B}"/>
                  </a:ext>
                </a:extLst>
              </p:cNvPr>
              <p:cNvSpPr/>
              <p:nvPr/>
            </p:nvSpPr>
            <p:spPr>
              <a:xfrm>
                <a:off x="5180890" y="408427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718" name="Oval 717">
              <a:extLst>
                <a:ext uri="{FF2B5EF4-FFF2-40B4-BE49-F238E27FC236}">
                  <a16:creationId xmlns:a16="http://schemas.microsoft.com/office/drawing/2014/main" id="{3D1A195A-E8F4-4A4D-9965-9B759A4373D8}"/>
                </a:ext>
              </a:extLst>
            </p:cNvPr>
            <p:cNvSpPr/>
            <p:nvPr/>
          </p:nvSpPr>
          <p:spPr>
            <a:xfrm>
              <a:off x="4460854"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19" name="Oval 718">
              <a:extLst>
                <a:ext uri="{FF2B5EF4-FFF2-40B4-BE49-F238E27FC236}">
                  <a16:creationId xmlns:a16="http://schemas.microsoft.com/office/drawing/2014/main" id="{E99536AF-5CD5-4EA4-8F50-A597C86B82D8}"/>
                </a:ext>
              </a:extLst>
            </p:cNvPr>
            <p:cNvSpPr/>
            <p:nvPr/>
          </p:nvSpPr>
          <p:spPr>
            <a:xfrm>
              <a:off x="4595447"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20" name="Oval 719">
              <a:extLst>
                <a:ext uri="{FF2B5EF4-FFF2-40B4-BE49-F238E27FC236}">
                  <a16:creationId xmlns:a16="http://schemas.microsoft.com/office/drawing/2014/main" id="{0FE7DAA9-838C-4F9F-8584-329824D69F72}"/>
                </a:ext>
              </a:extLst>
            </p:cNvPr>
            <p:cNvSpPr/>
            <p:nvPr/>
          </p:nvSpPr>
          <p:spPr>
            <a:xfrm>
              <a:off x="4730040"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21" name="Oval 720">
              <a:extLst>
                <a:ext uri="{FF2B5EF4-FFF2-40B4-BE49-F238E27FC236}">
                  <a16:creationId xmlns:a16="http://schemas.microsoft.com/office/drawing/2014/main" id="{CF27DA77-5427-45A2-88C8-8E19773E9ABB}"/>
                </a:ext>
              </a:extLst>
            </p:cNvPr>
            <p:cNvSpPr/>
            <p:nvPr/>
          </p:nvSpPr>
          <p:spPr>
            <a:xfrm>
              <a:off x="4864633"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22" name="Oval 721">
              <a:extLst>
                <a:ext uri="{FF2B5EF4-FFF2-40B4-BE49-F238E27FC236}">
                  <a16:creationId xmlns:a16="http://schemas.microsoft.com/office/drawing/2014/main" id="{0840F9C1-0ABB-4CB6-B8E6-3085BF7435DB}"/>
                </a:ext>
              </a:extLst>
            </p:cNvPr>
            <p:cNvSpPr/>
            <p:nvPr/>
          </p:nvSpPr>
          <p:spPr>
            <a:xfrm>
              <a:off x="4997718"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23" name="Oval 722">
              <a:extLst>
                <a:ext uri="{FF2B5EF4-FFF2-40B4-BE49-F238E27FC236}">
                  <a16:creationId xmlns:a16="http://schemas.microsoft.com/office/drawing/2014/main" id="{AEAEC88B-89BA-48B4-BF58-A65F52DBA6F8}"/>
                </a:ext>
              </a:extLst>
            </p:cNvPr>
            <p:cNvSpPr/>
            <p:nvPr/>
          </p:nvSpPr>
          <p:spPr>
            <a:xfrm>
              <a:off x="5132311"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24" name="Oval 723">
              <a:extLst>
                <a:ext uri="{FF2B5EF4-FFF2-40B4-BE49-F238E27FC236}">
                  <a16:creationId xmlns:a16="http://schemas.microsoft.com/office/drawing/2014/main" id="{4802FF2E-AC70-4C18-9CEC-4EF816E9BA05}"/>
                </a:ext>
              </a:extLst>
            </p:cNvPr>
            <p:cNvSpPr/>
            <p:nvPr/>
          </p:nvSpPr>
          <p:spPr>
            <a:xfrm>
              <a:off x="5266904"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25" name="Oval 724">
              <a:extLst>
                <a:ext uri="{FF2B5EF4-FFF2-40B4-BE49-F238E27FC236}">
                  <a16:creationId xmlns:a16="http://schemas.microsoft.com/office/drawing/2014/main" id="{E5987021-F1BE-4DFA-832B-78E7FBA4F402}"/>
                </a:ext>
              </a:extLst>
            </p:cNvPr>
            <p:cNvSpPr/>
            <p:nvPr/>
          </p:nvSpPr>
          <p:spPr>
            <a:xfrm>
              <a:off x="5401497"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26" name="Oval 725">
              <a:extLst>
                <a:ext uri="{FF2B5EF4-FFF2-40B4-BE49-F238E27FC236}">
                  <a16:creationId xmlns:a16="http://schemas.microsoft.com/office/drawing/2014/main" id="{D34AEFC7-D4BA-4943-844C-4E148B2D1E50}"/>
                </a:ext>
              </a:extLst>
            </p:cNvPr>
            <p:cNvSpPr/>
            <p:nvPr/>
          </p:nvSpPr>
          <p:spPr>
            <a:xfrm>
              <a:off x="5534581"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27" name="Oval 726">
              <a:extLst>
                <a:ext uri="{FF2B5EF4-FFF2-40B4-BE49-F238E27FC236}">
                  <a16:creationId xmlns:a16="http://schemas.microsoft.com/office/drawing/2014/main" id="{871BFF89-FD18-43A0-9275-CA88C351C122}"/>
                </a:ext>
              </a:extLst>
            </p:cNvPr>
            <p:cNvSpPr/>
            <p:nvPr/>
          </p:nvSpPr>
          <p:spPr>
            <a:xfrm>
              <a:off x="5669174"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28" name="Oval 727">
              <a:extLst>
                <a:ext uri="{FF2B5EF4-FFF2-40B4-BE49-F238E27FC236}">
                  <a16:creationId xmlns:a16="http://schemas.microsoft.com/office/drawing/2014/main" id="{9159A9DC-17B6-4DF3-9CB2-17978CF165C7}"/>
                </a:ext>
              </a:extLst>
            </p:cNvPr>
            <p:cNvSpPr/>
            <p:nvPr/>
          </p:nvSpPr>
          <p:spPr>
            <a:xfrm>
              <a:off x="5803767"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29" name="Oval 728">
              <a:extLst>
                <a:ext uri="{FF2B5EF4-FFF2-40B4-BE49-F238E27FC236}">
                  <a16:creationId xmlns:a16="http://schemas.microsoft.com/office/drawing/2014/main" id="{67F75DB6-BE97-44AB-B50B-CC17473AEB9D}"/>
                </a:ext>
              </a:extLst>
            </p:cNvPr>
            <p:cNvSpPr/>
            <p:nvPr/>
          </p:nvSpPr>
          <p:spPr>
            <a:xfrm>
              <a:off x="4791000" y="462838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30" name="Oval 729">
              <a:extLst>
                <a:ext uri="{FF2B5EF4-FFF2-40B4-BE49-F238E27FC236}">
                  <a16:creationId xmlns:a16="http://schemas.microsoft.com/office/drawing/2014/main" id="{67BCBD9A-646C-45CE-BC71-EECF4FC025CC}"/>
                </a:ext>
              </a:extLst>
            </p:cNvPr>
            <p:cNvSpPr/>
            <p:nvPr/>
          </p:nvSpPr>
          <p:spPr>
            <a:xfrm>
              <a:off x="4925593" y="4628382"/>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31" name="Oval 730">
              <a:extLst>
                <a:ext uri="{FF2B5EF4-FFF2-40B4-BE49-F238E27FC236}">
                  <a16:creationId xmlns:a16="http://schemas.microsoft.com/office/drawing/2014/main" id="{F78B3668-111C-49B5-BFA2-E546299D25FD}"/>
                </a:ext>
              </a:extLst>
            </p:cNvPr>
            <p:cNvSpPr/>
            <p:nvPr/>
          </p:nvSpPr>
          <p:spPr>
            <a:xfrm>
              <a:off x="5058678" y="4628382"/>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32" name="Oval 731">
              <a:extLst>
                <a:ext uri="{FF2B5EF4-FFF2-40B4-BE49-F238E27FC236}">
                  <a16:creationId xmlns:a16="http://schemas.microsoft.com/office/drawing/2014/main" id="{DEA164BF-53F7-46A7-9E04-881200450BE1}"/>
                </a:ext>
              </a:extLst>
            </p:cNvPr>
            <p:cNvSpPr/>
            <p:nvPr/>
          </p:nvSpPr>
          <p:spPr>
            <a:xfrm>
              <a:off x="5193271" y="4628382"/>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33" name="Oval 732">
              <a:extLst>
                <a:ext uri="{FF2B5EF4-FFF2-40B4-BE49-F238E27FC236}">
                  <a16:creationId xmlns:a16="http://schemas.microsoft.com/office/drawing/2014/main" id="{7D449B3D-8007-4342-80CE-3D59125D5175}"/>
                </a:ext>
              </a:extLst>
            </p:cNvPr>
            <p:cNvSpPr/>
            <p:nvPr/>
          </p:nvSpPr>
          <p:spPr>
            <a:xfrm>
              <a:off x="5327864" y="4628382"/>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34" name="Oval 733">
              <a:extLst>
                <a:ext uri="{FF2B5EF4-FFF2-40B4-BE49-F238E27FC236}">
                  <a16:creationId xmlns:a16="http://schemas.microsoft.com/office/drawing/2014/main" id="{2E0DC58D-5B5C-4A7B-AD0D-0201CC89668F}"/>
                </a:ext>
              </a:extLst>
            </p:cNvPr>
            <p:cNvSpPr/>
            <p:nvPr/>
          </p:nvSpPr>
          <p:spPr>
            <a:xfrm>
              <a:off x="5462457" y="462838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35" name="Flowchart: Magnetic Disk 734">
              <a:extLst>
                <a:ext uri="{FF2B5EF4-FFF2-40B4-BE49-F238E27FC236}">
                  <a16:creationId xmlns:a16="http://schemas.microsoft.com/office/drawing/2014/main" id="{D87B7E0B-EB1D-49D0-8D78-AFAE74484F90}"/>
                </a:ext>
              </a:extLst>
            </p:cNvPr>
            <p:cNvSpPr/>
            <p:nvPr/>
          </p:nvSpPr>
          <p:spPr>
            <a:xfrm>
              <a:off x="4344879" y="2310115"/>
              <a:ext cx="1726080" cy="2488432"/>
            </a:xfrm>
            <a:prstGeom prst="flowChartMagneticDisk">
              <a:avLst/>
            </a:pr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75" name="Group 774">
              <a:extLst>
                <a:ext uri="{FF2B5EF4-FFF2-40B4-BE49-F238E27FC236}">
                  <a16:creationId xmlns:a16="http://schemas.microsoft.com/office/drawing/2014/main" id="{A748F5E1-27DB-4594-9C26-45ECBF742467}"/>
                </a:ext>
              </a:extLst>
            </p:cNvPr>
            <p:cNvGrpSpPr/>
            <p:nvPr/>
          </p:nvGrpSpPr>
          <p:grpSpPr>
            <a:xfrm>
              <a:off x="4128959" y="3045794"/>
              <a:ext cx="438912" cy="438912"/>
              <a:chOff x="2909759" y="2905347"/>
              <a:chExt cx="438912" cy="438912"/>
            </a:xfrm>
          </p:grpSpPr>
          <p:sp>
            <p:nvSpPr>
              <p:cNvPr id="776" name="Rectangle 775">
                <a:extLst>
                  <a:ext uri="{FF2B5EF4-FFF2-40B4-BE49-F238E27FC236}">
                    <a16:creationId xmlns:a16="http://schemas.microsoft.com/office/drawing/2014/main" id="{A74EA263-B178-4110-AEA6-B62AFF2B41E1}"/>
                  </a:ext>
                </a:extLst>
              </p:cNvPr>
              <p:cNvSpPr/>
              <p:nvPr/>
            </p:nvSpPr>
            <p:spPr>
              <a:xfrm>
                <a:off x="2909759" y="2905347"/>
                <a:ext cx="438912" cy="43891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77" name="Graphic 195">
                <a:extLst>
                  <a:ext uri="{FF2B5EF4-FFF2-40B4-BE49-F238E27FC236}">
                    <a16:creationId xmlns:a16="http://schemas.microsoft.com/office/drawing/2014/main" id="{276B3A76-8007-49CF-88CC-79DF9FF00C0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946335" y="2941923"/>
                <a:ext cx="365760" cy="365760"/>
              </a:xfrm>
              <a:prstGeom prst="rect">
                <a:avLst/>
              </a:prstGeom>
            </p:spPr>
          </p:pic>
        </p:grpSp>
      </p:grpSp>
      <p:grpSp>
        <p:nvGrpSpPr>
          <p:cNvPr id="5" name="Group 4">
            <a:extLst>
              <a:ext uri="{FF2B5EF4-FFF2-40B4-BE49-F238E27FC236}">
                <a16:creationId xmlns:a16="http://schemas.microsoft.com/office/drawing/2014/main" id="{FDF8034E-A1BA-470D-B93B-3379280D4B74}"/>
              </a:ext>
            </a:extLst>
          </p:cNvPr>
          <p:cNvGrpSpPr/>
          <p:nvPr/>
        </p:nvGrpSpPr>
        <p:grpSpPr>
          <a:xfrm>
            <a:off x="6655692" y="3328271"/>
            <a:ext cx="1278561" cy="1273447"/>
            <a:chOff x="6982843" y="3284196"/>
            <a:chExt cx="1278561" cy="1273447"/>
          </a:xfrm>
        </p:grpSpPr>
        <p:sp>
          <p:nvSpPr>
            <p:cNvPr id="651" name="Rectangle: Rounded Corners 650">
              <a:extLst>
                <a:ext uri="{FF2B5EF4-FFF2-40B4-BE49-F238E27FC236}">
                  <a16:creationId xmlns:a16="http://schemas.microsoft.com/office/drawing/2014/main" id="{797DF960-7821-409F-9D97-3A338B6A0497}"/>
                </a:ext>
              </a:extLst>
            </p:cNvPr>
            <p:cNvSpPr/>
            <p:nvPr/>
          </p:nvSpPr>
          <p:spPr>
            <a:xfrm>
              <a:off x="6982843" y="3284196"/>
              <a:ext cx="1278561" cy="1273447"/>
            </a:xfrm>
            <a:prstGeom prst="roundRect">
              <a:avLst>
                <a:gd name="adj" fmla="val 8824"/>
              </a:avLst>
            </a:prstGeom>
            <a:noFill/>
            <a:ln w="12700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3" name="Picture 2">
              <a:extLst>
                <a:ext uri="{FF2B5EF4-FFF2-40B4-BE49-F238E27FC236}">
                  <a16:creationId xmlns:a16="http://schemas.microsoft.com/office/drawing/2014/main" id="{AA3EED2E-3452-4341-9460-23E06B104B24}"/>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16084" r="16084"/>
            <a:stretch/>
          </p:blipFill>
          <p:spPr>
            <a:xfrm>
              <a:off x="7263817" y="3562613"/>
              <a:ext cx="716613" cy="716613"/>
            </a:xfrm>
            <a:prstGeom prst="ellipse">
              <a:avLst/>
            </a:prstGeom>
          </p:spPr>
        </p:pic>
      </p:grpSp>
      <p:grpSp>
        <p:nvGrpSpPr>
          <p:cNvPr id="11" name="Group 10">
            <a:extLst>
              <a:ext uri="{FF2B5EF4-FFF2-40B4-BE49-F238E27FC236}">
                <a16:creationId xmlns:a16="http://schemas.microsoft.com/office/drawing/2014/main" id="{4907476A-F43A-43F8-A88C-5C075A40A1DD}"/>
              </a:ext>
            </a:extLst>
          </p:cNvPr>
          <p:cNvGrpSpPr/>
          <p:nvPr/>
        </p:nvGrpSpPr>
        <p:grpSpPr>
          <a:xfrm>
            <a:off x="5551145" y="3795126"/>
            <a:ext cx="973210" cy="346570"/>
            <a:chOff x="6178520" y="3795126"/>
            <a:chExt cx="973210" cy="346570"/>
          </a:xfrm>
        </p:grpSpPr>
        <p:cxnSp>
          <p:nvCxnSpPr>
            <p:cNvPr id="780" name="Straight Arrow Connector 779">
              <a:extLst>
                <a:ext uri="{FF2B5EF4-FFF2-40B4-BE49-F238E27FC236}">
                  <a16:creationId xmlns:a16="http://schemas.microsoft.com/office/drawing/2014/main" id="{F0934F8F-6B12-40FD-AAAB-2556F1697174}"/>
                </a:ext>
              </a:extLst>
            </p:cNvPr>
            <p:cNvCxnSpPr>
              <a:cxnSpLocks/>
            </p:cNvCxnSpPr>
            <p:nvPr/>
          </p:nvCxnSpPr>
          <p:spPr>
            <a:xfrm>
              <a:off x="6178520" y="3968621"/>
              <a:ext cx="759884" cy="0"/>
            </a:xfrm>
            <a:prstGeom prst="straightConnector1">
              <a:avLst/>
            </a:prstGeom>
            <a:ln w="107950">
              <a:solidFill>
                <a:srgbClr val="0078D7"/>
              </a:solidFill>
              <a:prstDash val="solid"/>
              <a:headEnd w="med" len="med"/>
              <a:tailEnd type="none" w="lg" len="med"/>
            </a:ln>
          </p:spPr>
          <p:style>
            <a:lnRef idx="1">
              <a:schemeClr val="accent1"/>
            </a:lnRef>
            <a:fillRef idx="0">
              <a:schemeClr val="accent1"/>
            </a:fillRef>
            <a:effectRef idx="0">
              <a:schemeClr val="accent1"/>
            </a:effectRef>
            <a:fontRef idx="minor">
              <a:schemeClr val="tx1"/>
            </a:fontRef>
          </p:style>
        </p:cxnSp>
        <p:sp>
          <p:nvSpPr>
            <p:cNvPr id="781" name="Isosceles Triangle 780">
              <a:extLst>
                <a:ext uri="{FF2B5EF4-FFF2-40B4-BE49-F238E27FC236}">
                  <a16:creationId xmlns:a16="http://schemas.microsoft.com/office/drawing/2014/main" id="{A02FE32B-943D-4202-89A4-C14055DD7023}"/>
                </a:ext>
              </a:extLst>
            </p:cNvPr>
            <p:cNvSpPr/>
            <p:nvPr/>
          </p:nvSpPr>
          <p:spPr>
            <a:xfrm rot="5400000">
              <a:off x="6850927" y="3840893"/>
              <a:ext cx="346570" cy="255036"/>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82" name="Group 781">
            <a:extLst>
              <a:ext uri="{FF2B5EF4-FFF2-40B4-BE49-F238E27FC236}">
                <a16:creationId xmlns:a16="http://schemas.microsoft.com/office/drawing/2014/main" id="{5A45EE78-4FD3-4485-AD90-E32987A0888B}"/>
              </a:ext>
            </a:extLst>
          </p:cNvPr>
          <p:cNvGrpSpPr/>
          <p:nvPr/>
        </p:nvGrpSpPr>
        <p:grpSpPr>
          <a:xfrm>
            <a:off x="6369038" y="3031020"/>
            <a:ext cx="591862" cy="587828"/>
            <a:chOff x="10257340" y="1680054"/>
            <a:chExt cx="394878" cy="392187"/>
          </a:xfrm>
        </p:grpSpPr>
        <p:sp>
          <p:nvSpPr>
            <p:cNvPr id="783" name="Rectangle 782">
              <a:extLst>
                <a:ext uri="{FF2B5EF4-FFF2-40B4-BE49-F238E27FC236}">
                  <a16:creationId xmlns:a16="http://schemas.microsoft.com/office/drawing/2014/main" id="{1D4B2922-E906-4A37-86A6-7E560FD291FF}"/>
                </a:ext>
              </a:extLst>
            </p:cNvPr>
            <p:cNvSpPr/>
            <p:nvPr/>
          </p:nvSpPr>
          <p:spPr>
            <a:xfrm>
              <a:off x="10257340" y="1680054"/>
              <a:ext cx="394878" cy="39218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784" name="Picture 783" descr="Image result for azure functions logo png">
              <a:extLst>
                <a:ext uri="{FF2B5EF4-FFF2-40B4-BE49-F238E27FC236}">
                  <a16:creationId xmlns:a16="http://schemas.microsoft.com/office/drawing/2014/main" id="{1E014C64-6EF0-4E15-BDAA-34EA40873443}"/>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C9943BD4-202D-42B3-9C2F-C3AF794E4F80}"/>
              </a:ext>
            </a:extLst>
          </p:cNvPr>
          <p:cNvGrpSpPr/>
          <p:nvPr/>
        </p:nvGrpSpPr>
        <p:grpSpPr>
          <a:xfrm>
            <a:off x="8091903" y="3795126"/>
            <a:ext cx="973210" cy="346570"/>
            <a:chOff x="8705630" y="3920230"/>
            <a:chExt cx="973210" cy="346570"/>
          </a:xfrm>
        </p:grpSpPr>
        <p:cxnSp>
          <p:nvCxnSpPr>
            <p:cNvPr id="785" name="Straight Arrow Connector 784">
              <a:extLst>
                <a:ext uri="{FF2B5EF4-FFF2-40B4-BE49-F238E27FC236}">
                  <a16:creationId xmlns:a16="http://schemas.microsoft.com/office/drawing/2014/main" id="{059519AE-05D6-4208-8A2B-AE6A5AF0BCE6}"/>
                </a:ext>
              </a:extLst>
            </p:cNvPr>
            <p:cNvCxnSpPr>
              <a:cxnSpLocks/>
            </p:cNvCxnSpPr>
            <p:nvPr/>
          </p:nvCxnSpPr>
          <p:spPr>
            <a:xfrm>
              <a:off x="8705630" y="4093725"/>
              <a:ext cx="759884" cy="0"/>
            </a:xfrm>
            <a:prstGeom prst="straightConnector1">
              <a:avLst/>
            </a:prstGeom>
            <a:ln w="107950">
              <a:solidFill>
                <a:srgbClr val="0078D7"/>
              </a:solidFill>
              <a:prstDash val="solid"/>
              <a:headEnd w="med" len="med"/>
              <a:tailEnd type="none" w="lg" len="med"/>
            </a:ln>
          </p:spPr>
          <p:style>
            <a:lnRef idx="1">
              <a:schemeClr val="accent1"/>
            </a:lnRef>
            <a:fillRef idx="0">
              <a:schemeClr val="accent1"/>
            </a:fillRef>
            <a:effectRef idx="0">
              <a:schemeClr val="accent1"/>
            </a:effectRef>
            <a:fontRef idx="minor">
              <a:schemeClr val="tx1"/>
            </a:fontRef>
          </p:style>
        </p:cxnSp>
        <p:sp>
          <p:nvSpPr>
            <p:cNvPr id="786" name="Isosceles Triangle 785">
              <a:extLst>
                <a:ext uri="{FF2B5EF4-FFF2-40B4-BE49-F238E27FC236}">
                  <a16:creationId xmlns:a16="http://schemas.microsoft.com/office/drawing/2014/main" id="{D1F2315F-EB27-4513-99AF-EC5F044E8C27}"/>
                </a:ext>
              </a:extLst>
            </p:cNvPr>
            <p:cNvSpPr/>
            <p:nvPr/>
          </p:nvSpPr>
          <p:spPr>
            <a:xfrm rot="5400000">
              <a:off x="9378037" y="3965997"/>
              <a:ext cx="346570" cy="255036"/>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 name="Group 19">
            <a:extLst>
              <a:ext uri="{FF2B5EF4-FFF2-40B4-BE49-F238E27FC236}">
                <a16:creationId xmlns:a16="http://schemas.microsoft.com/office/drawing/2014/main" id="{8738812C-B9DF-4155-8CC0-B2698207A632}"/>
              </a:ext>
            </a:extLst>
          </p:cNvPr>
          <p:cNvGrpSpPr/>
          <p:nvPr/>
        </p:nvGrpSpPr>
        <p:grpSpPr>
          <a:xfrm>
            <a:off x="115365" y="237801"/>
            <a:ext cx="2027334" cy="2480274"/>
            <a:chOff x="115365" y="4026777"/>
            <a:chExt cx="2027334" cy="2480274"/>
          </a:xfrm>
        </p:grpSpPr>
        <p:grpSp>
          <p:nvGrpSpPr>
            <p:cNvPr id="788" name="Group 787">
              <a:extLst>
                <a:ext uri="{FF2B5EF4-FFF2-40B4-BE49-F238E27FC236}">
                  <a16:creationId xmlns:a16="http://schemas.microsoft.com/office/drawing/2014/main" id="{94E15D7E-B6DE-4648-942C-2704E2D1A154}"/>
                </a:ext>
              </a:extLst>
            </p:cNvPr>
            <p:cNvGrpSpPr/>
            <p:nvPr/>
          </p:nvGrpSpPr>
          <p:grpSpPr>
            <a:xfrm>
              <a:off x="186276" y="4026777"/>
              <a:ext cx="1849756" cy="582401"/>
              <a:chOff x="205662" y="237801"/>
              <a:chExt cx="1849756" cy="582401"/>
            </a:xfrm>
          </p:grpSpPr>
          <p:sp>
            <p:nvSpPr>
              <p:cNvPr id="789" name="TextBox 788">
                <a:extLst>
                  <a:ext uri="{FF2B5EF4-FFF2-40B4-BE49-F238E27FC236}">
                    <a16:creationId xmlns:a16="http://schemas.microsoft.com/office/drawing/2014/main" id="{3365E7BC-F1D8-456E-96F1-37B2F5126696}"/>
                  </a:ext>
                </a:extLst>
              </p:cNvPr>
              <p:cNvSpPr txBox="1"/>
              <p:nvPr/>
            </p:nvSpPr>
            <p:spPr>
              <a:xfrm>
                <a:off x="205662" y="237801"/>
                <a:ext cx="1849756" cy="338554"/>
              </a:xfrm>
              <a:prstGeom prst="rect">
                <a:avLst/>
              </a:prstGeom>
              <a:noFill/>
            </p:spPr>
            <p:txBody>
              <a:bodyPr wrap="square" rtlCol="0">
                <a:spAutoFit/>
              </a:bodyPr>
              <a:lstStyle/>
              <a:p>
                <a:pPr algn="ctr"/>
                <a:r>
                  <a:rPr lang="en-US" sz="1600" dirty="0">
                    <a:gradFill>
                      <a:gsLst>
                        <a:gs pos="0">
                          <a:schemeClr val="bg1"/>
                        </a:gs>
                        <a:gs pos="85000">
                          <a:schemeClr val="bg1"/>
                        </a:gs>
                      </a:gsLst>
                      <a:lin ang="16200000" scaled="1"/>
                    </a:gradFill>
                    <a:latin typeface="Segoe UI Semibold" panose="020B0702040204020203" pitchFamily="34" charset="0"/>
                    <a:cs typeface="Segoe UI Semibold" panose="020B0702040204020203" pitchFamily="34" charset="0"/>
                  </a:rPr>
                  <a:t>Scenario Example</a:t>
                </a:r>
              </a:p>
            </p:txBody>
          </p:sp>
          <p:grpSp>
            <p:nvGrpSpPr>
              <p:cNvPr id="790" name="Group 789">
                <a:extLst>
                  <a:ext uri="{FF2B5EF4-FFF2-40B4-BE49-F238E27FC236}">
                    <a16:creationId xmlns:a16="http://schemas.microsoft.com/office/drawing/2014/main" id="{1231C90E-CFC6-4AB0-86E0-A4CD114EF0D9}"/>
                  </a:ext>
                </a:extLst>
              </p:cNvPr>
              <p:cNvGrpSpPr/>
              <p:nvPr/>
            </p:nvGrpSpPr>
            <p:grpSpPr>
              <a:xfrm>
                <a:off x="211574" y="512425"/>
                <a:ext cx="1812591" cy="307777"/>
                <a:chOff x="255683" y="512425"/>
                <a:chExt cx="1812591" cy="307777"/>
              </a:xfrm>
            </p:grpSpPr>
            <p:sp>
              <p:nvSpPr>
                <p:cNvPr id="791" name="TextBox 790">
                  <a:extLst>
                    <a:ext uri="{FF2B5EF4-FFF2-40B4-BE49-F238E27FC236}">
                      <a16:creationId xmlns:a16="http://schemas.microsoft.com/office/drawing/2014/main" id="{7D50DBD2-FD6B-4D13-B30E-D5002493B559}"/>
                    </a:ext>
                  </a:extLst>
                </p:cNvPr>
                <p:cNvSpPr txBox="1"/>
                <p:nvPr/>
              </p:nvSpPr>
              <p:spPr>
                <a:xfrm>
                  <a:off x="281024" y="512425"/>
                  <a:ext cx="1787250" cy="307777"/>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r>
                    <a:rPr lang="en-US" dirty="0">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Financial Services</a:t>
                  </a:r>
                </a:p>
              </p:txBody>
            </p:sp>
            <p:cxnSp>
              <p:nvCxnSpPr>
                <p:cNvPr id="792" name="Straight Connector 791">
                  <a:extLst>
                    <a:ext uri="{FF2B5EF4-FFF2-40B4-BE49-F238E27FC236}">
                      <a16:creationId xmlns:a16="http://schemas.microsoft.com/office/drawing/2014/main" id="{9514B573-E40B-47DE-A9D0-4EBE5B6F039F}"/>
                    </a:ext>
                  </a:extLst>
                </p:cNvPr>
                <p:cNvCxnSpPr>
                  <a:cxnSpLocks/>
                </p:cNvCxnSpPr>
                <p:nvPr/>
              </p:nvCxnSpPr>
              <p:spPr>
                <a:xfrm>
                  <a:off x="255683" y="666313"/>
                  <a:ext cx="1685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3" name="Straight Connector 792">
                  <a:extLst>
                    <a:ext uri="{FF2B5EF4-FFF2-40B4-BE49-F238E27FC236}">
                      <a16:creationId xmlns:a16="http://schemas.microsoft.com/office/drawing/2014/main" id="{B7D0AA08-0D5C-4E92-8D28-432BE3EA2134}"/>
                    </a:ext>
                  </a:extLst>
                </p:cNvPr>
                <p:cNvCxnSpPr>
                  <a:cxnSpLocks/>
                </p:cNvCxnSpPr>
                <p:nvPr/>
              </p:nvCxnSpPr>
              <p:spPr>
                <a:xfrm>
                  <a:off x="1878341" y="666313"/>
                  <a:ext cx="1645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794" name="TextBox 793">
              <a:extLst>
                <a:ext uri="{FF2B5EF4-FFF2-40B4-BE49-F238E27FC236}">
                  <a16:creationId xmlns:a16="http://schemas.microsoft.com/office/drawing/2014/main" id="{FE602F98-A6D8-4F9D-A397-B06E11BCFF0D}"/>
                </a:ext>
              </a:extLst>
            </p:cNvPr>
            <p:cNvSpPr txBox="1"/>
            <p:nvPr/>
          </p:nvSpPr>
          <p:spPr>
            <a:xfrm>
              <a:off x="115365" y="4691169"/>
              <a:ext cx="2027334" cy="1815882"/>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algn="l"/>
              <a:r>
                <a:rPr lang="en-US" dirty="0">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A customer database </a:t>
              </a:r>
              <a:br>
                <a:rPr lang="en-US" dirty="0">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br>
              <a:r>
                <a:rPr lang="en-US" dirty="0">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is analyzed for duplicate entries </a:t>
              </a:r>
              <a:br>
                <a:rPr lang="en-US" dirty="0">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br>
              <a:r>
                <a:rPr lang="en-US" dirty="0">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every 15 minutes, </a:t>
              </a:r>
              <a:br>
                <a:rPr lang="en-US" dirty="0">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br>
              <a:r>
                <a:rPr lang="en-US" dirty="0">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to avoid multiple communications </a:t>
              </a:r>
              <a:br>
                <a:rPr lang="en-US" dirty="0">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br>
              <a:r>
                <a:rPr lang="en-US" dirty="0">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being sent out to </a:t>
              </a:r>
              <a:br>
                <a:rPr lang="en-US" dirty="0">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br>
              <a:r>
                <a:rPr lang="en-US" dirty="0">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same customers.</a:t>
              </a:r>
            </a:p>
          </p:txBody>
        </p:sp>
      </p:grpSp>
      <p:grpSp>
        <p:nvGrpSpPr>
          <p:cNvPr id="2" name="Group 1">
            <a:extLst>
              <a:ext uri="{FF2B5EF4-FFF2-40B4-BE49-F238E27FC236}">
                <a16:creationId xmlns:a16="http://schemas.microsoft.com/office/drawing/2014/main" id="{EA5914B6-0724-4C4C-9F40-0B911F5A2843}"/>
              </a:ext>
            </a:extLst>
          </p:cNvPr>
          <p:cNvGrpSpPr/>
          <p:nvPr/>
        </p:nvGrpSpPr>
        <p:grpSpPr>
          <a:xfrm>
            <a:off x="8952126" y="2310115"/>
            <a:ext cx="1949330" cy="2488432"/>
            <a:chOff x="8952126" y="2310115"/>
            <a:chExt cx="1949330" cy="2488432"/>
          </a:xfrm>
        </p:grpSpPr>
        <p:sp>
          <p:nvSpPr>
            <p:cNvPr id="226" name="Oval 225">
              <a:extLst>
                <a:ext uri="{FF2B5EF4-FFF2-40B4-BE49-F238E27FC236}">
                  <a16:creationId xmlns:a16="http://schemas.microsoft.com/office/drawing/2014/main" id="{FE16CD9B-3CC0-4985-B4DF-86F8DC2FEF2B}"/>
                </a:ext>
              </a:extLst>
            </p:cNvPr>
            <p:cNvSpPr/>
            <p:nvPr/>
          </p:nvSpPr>
          <p:spPr>
            <a:xfrm>
              <a:off x="9218904" y="393426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7" name="Oval 226">
              <a:extLst>
                <a:ext uri="{FF2B5EF4-FFF2-40B4-BE49-F238E27FC236}">
                  <a16:creationId xmlns:a16="http://schemas.microsoft.com/office/drawing/2014/main" id="{CC17BEFC-B841-43FC-902E-CA497AA1A40C}"/>
                </a:ext>
              </a:extLst>
            </p:cNvPr>
            <p:cNvSpPr/>
            <p:nvPr/>
          </p:nvSpPr>
          <p:spPr>
            <a:xfrm>
              <a:off x="9353497" y="3934265"/>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8" name="Oval 227">
              <a:extLst>
                <a:ext uri="{FF2B5EF4-FFF2-40B4-BE49-F238E27FC236}">
                  <a16:creationId xmlns:a16="http://schemas.microsoft.com/office/drawing/2014/main" id="{C51C6F0A-2FDB-4561-8E24-E9940DDE93FD}"/>
                </a:ext>
              </a:extLst>
            </p:cNvPr>
            <p:cNvSpPr/>
            <p:nvPr/>
          </p:nvSpPr>
          <p:spPr>
            <a:xfrm>
              <a:off x="9488090" y="3934265"/>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9" name="Oval 228">
              <a:extLst>
                <a:ext uri="{FF2B5EF4-FFF2-40B4-BE49-F238E27FC236}">
                  <a16:creationId xmlns:a16="http://schemas.microsoft.com/office/drawing/2014/main" id="{5758D8E2-51D1-4AF0-8C40-5C685737E791}"/>
                </a:ext>
              </a:extLst>
            </p:cNvPr>
            <p:cNvSpPr/>
            <p:nvPr/>
          </p:nvSpPr>
          <p:spPr>
            <a:xfrm>
              <a:off x="9622683" y="3934265"/>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0" name="Oval 229">
              <a:extLst>
                <a:ext uri="{FF2B5EF4-FFF2-40B4-BE49-F238E27FC236}">
                  <a16:creationId xmlns:a16="http://schemas.microsoft.com/office/drawing/2014/main" id="{21DA4DB4-324D-45EB-8BE3-4E82A9799573}"/>
                </a:ext>
              </a:extLst>
            </p:cNvPr>
            <p:cNvSpPr/>
            <p:nvPr/>
          </p:nvSpPr>
          <p:spPr>
            <a:xfrm>
              <a:off x="9755768" y="393426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1" name="Oval 230">
              <a:extLst>
                <a:ext uri="{FF2B5EF4-FFF2-40B4-BE49-F238E27FC236}">
                  <a16:creationId xmlns:a16="http://schemas.microsoft.com/office/drawing/2014/main" id="{5F199EF7-E64A-4EFE-8DCC-77CAB7D837CC}"/>
                </a:ext>
              </a:extLst>
            </p:cNvPr>
            <p:cNvSpPr/>
            <p:nvPr/>
          </p:nvSpPr>
          <p:spPr>
            <a:xfrm>
              <a:off x="9890361" y="393426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2" name="Oval 231">
              <a:extLst>
                <a:ext uri="{FF2B5EF4-FFF2-40B4-BE49-F238E27FC236}">
                  <a16:creationId xmlns:a16="http://schemas.microsoft.com/office/drawing/2014/main" id="{29D3DD3C-9392-4F66-9D19-DD24530303D8}"/>
                </a:ext>
              </a:extLst>
            </p:cNvPr>
            <p:cNvSpPr/>
            <p:nvPr/>
          </p:nvSpPr>
          <p:spPr>
            <a:xfrm>
              <a:off x="10024954" y="393426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3" name="Oval 232">
              <a:extLst>
                <a:ext uri="{FF2B5EF4-FFF2-40B4-BE49-F238E27FC236}">
                  <a16:creationId xmlns:a16="http://schemas.microsoft.com/office/drawing/2014/main" id="{26BEEEE5-C7A6-4084-A0A7-48D7BA07BA81}"/>
                </a:ext>
              </a:extLst>
            </p:cNvPr>
            <p:cNvSpPr/>
            <p:nvPr/>
          </p:nvSpPr>
          <p:spPr>
            <a:xfrm>
              <a:off x="10159547" y="393426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4" name="Oval 233">
              <a:extLst>
                <a:ext uri="{FF2B5EF4-FFF2-40B4-BE49-F238E27FC236}">
                  <a16:creationId xmlns:a16="http://schemas.microsoft.com/office/drawing/2014/main" id="{DE70A8F9-6C35-4E45-8357-1A166AD28672}"/>
                </a:ext>
              </a:extLst>
            </p:cNvPr>
            <p:cNvSpPr/>
            <p:nvPr/>
          </p:nvSpPr>
          <p:spPr>
            <a:xfrm>
              <a:off x="10292631" y="3934265"/>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5" name="Oval 234">
              <a:extLst>
                <a:ext uri="{FF2B5EF4-FFF2-40B4-BE49-F238E27FC236}">
                  <a16:creationId xmlns:a16="http://schemas.microsoft.com/office/drawing/2014/main" id="{E9EF725E-678E-478C-A4B4-882A245D2F22}"/>
                </a:ext>
              </a:extLst>
            </p:cNvPr>
            <p:cNvSpPr/>
            <p:nvPr/>
          </p:nvSpPr>
          <p:spPr>
            <a:xfrm>
              <a:off x="10427224" y="3934265"/>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6" name="Oval 235">
              <a:extLst>
                <a:ext uri="{FF2B5EF4-FFF2-40B4-BE49-F238E27FC236}">
                  <a16:creationId xmlns:a16="http://schemas.microsoft.com/office/drawing/2014/main" id="{5409F825-6D90-4F7C-8D05-9934E7A09765}"/>
                </a:ext>
              </a:extLst>
            </p:cNvPr>
            <p:cNvSpPr/>
            <p:nvPr/>
          </p:nvSpPr>
          <p:spPr>
            <a:xfrm>
              <a:off x="10561817" y="3934265"/>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7" name="Oval 236">
              <a:extLst>
                <a:ext uri="{FF2B5EF4-FFF2-40B4-BE49-F238E27FC236}">
                  <a16:creationId xmlns:a16="http://schemas.microsoft.com/office/drawing/2014/main" id="{B42B8C90-E17A-47FB-91D3-D1A0150FA073}"/>
                </a:ext>
              </a:extLst>
            </p:cNvPr>
            <p:cNvSpPr/>
            <p:nvPr/>
          </p:nvSpPr>
          <p:spPr>
            <a:xfrm>
              <a:off x="10696410" y="393426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8" name="Oval 187">
              <a:extLst>
                <a:ext uri="{FF2B5EF4-FFF2-40B4-BE49-F238E27FC236}">
                  <a16:creationId xmlns:a16="http://schemas.microsoft.com/office/drawing/2014/main" id="{F3C5B453-AAAD-412F-B499-F2DAF818661E}"/>
                </a:ext>
              </a:extLst>
            </p:cNvPr>
            <p:cNvSpPr/>
            <p:nvPr/>
          </p:nvSpPr>
          <p:spPr>
            <a:xfrm>
              <a:off x="9218904" y="439424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9" name="Oval 188">
              <a:extLst>
                <a:ext uri="{FF2B5EF4-FFF2-40B4-BE49-F238E27FC236}">
                  <a16:creationId xmlns:a16="http://schemas.microsoft.com/office/drawing/2014/main" id="{D096E188-17ED-4DDB-9524-D00DB205144B}"/>
                </a:ext>
              </a:extLst>
            </p:cNvPr>
            <p:cNvSpPr/>
            <p:nvPr/>
          </p:nvSpPr>
          <p:spPr>
            <a:xfrm>
              <a:off x="9353497" y="439424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0" name="Oval 189">
              <a:extLst>
                <a:ext uri="{FF2B5EF4-FFF2-40B4-BE49-F238E27FC236}">
                  <a16:creationId xmlns:a16="http://schemas.microsoft.com/office/drawing/2014/main" id="{7ECDDCBE-075E-466F-AC12-020B37BBD5C8}"/>
                </a:ext>
              </a:extLst>
            </p:cNvPr>
            <p:cNvSpPr/>
            <p:nvPr/>
          </p:nvSpPr>
          <p:spPr>
            <a:xfrm>
              <a:off x="9488090" y="439424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1" name="Oval 190">
              <a:extLst>
                <a:ext uri="{FF2B5EF4-FFF2-40B4-BE49-F238E27FC236}">
                  <a16:creationId xmlns:a16="http://schemas.microsoft.com/office/drawing/2014/main" id="{2D8A7F8B-79D1-4938-B863-960C66919E64}"/>
                </a:ext>
              </a:extLst>
            </p:cNvPr>
            <p:cNvSpPr/>
            <p:nvPr/>
          </p:nvSpPr>
          <p:spPr>
            <a:xfrm>
              <a:off x="9622683" y="439424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2" name="Oval 191">
              <a:extLst>
                <a:ext uri="{FF2B5EF4-FFF2-40B4-BE49-F238E27FC236}">
                  <a16:creationId xmlns:a16="http://schemas.microsoft.com/office/drawing/2014/main" id="{48C181D8-D410-45D3-BA9D-A101BB2F938F}"/>
                </a:ext>
              </a:extLst>
            </p:cNvPr>
            <p:cNvSpPr/>
            <p:nvPr/>
          </p:nvSpPr>
          <p:spPr>
            <a:xfrm>
              <a:off x="9755768" y="439424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3" name="Oval 192">
              <a:extLst>
                <a:ext uri="{FF2B5EF4-FFF2-40B4-BE49-F238E27FC236}">
                  <a16:creationId xmlns:a16="http://schemas.microsoft.com/office/drawing/2014/main" id="{7DBA4475-29AE-4AA0-AF5D-130D4D6A72CB}"/>
                </a:ext>
              </a:extLst>
            </p:cNvPr>
            <p:cNvSpPr/>
            <p:nvPr/>
          </p:nvSpPr>
          <p:spPr>
            <a:xfrm>
              <a:off x="9890361" y="439424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4" name="Oval 193">
              <a:extLst>
                <a:ext uri="{FF2B5EF4-FFF2-40B4-BE49-F238E27FC236}">
                  <a16:creationId xmlns:a16="http://schemas.microsoft.com/office/drawing/2014/main" id="{07417DD9-8272-4004-852B-5AFF4A2F2069}"/>
                </a:ext>
              </a:extLst>
            </p:cNvPr>
            <p:cNvSpPr/>
            <p:nvPr/>
          </p:nvSpPr>
          <p:spPr>
            <a:xfrm>
              <a:off x="10024954" y="439424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5" name="Oval 194">
              <a:extLst>
                <a:ext uri="{FF2B5EF4-FFF2-40B4-BE49-F238E27FC236}">
                  <a16:creationId xmlns:a16="http://schemas.microsoft.com/office/drawing/2014/main" id="{3E8F39E3-1C1E-45A8-A77F-52E0BB3A49E1}"/>
                </a:ext>
              </a:extLst>
            </p:cNvPr>
            <p:cNvSpPr/>
            <p:nvPr/>
          </p:nvSpPr>
          <p:spPr>
            <a:xfrm>
              <a:off x="10159547" y="439424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6" name="Oval 195">
              <a:extLst>
                <a:ext uri="{FF2B5EF4-FFF2-40B4-BE49-F238E27FC236}">
                  <a16:creationId xmlns:a16="http://schemas.microsoft.com/office/drawing/2014/main" id="{05E82FF8-7B6F-4FAE-BAB3-3F24D612D940}"/>
                </a:ext>
              </a:extLst>
            </p:cNvPr>
            <p:cNvSpPr/>
            <p:nvPr/>
          </p:nvSpPr>
          <p:spPr>
            <a:xfrm>
              <a:off x="10292631" y="439424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7" name="Oval 196">
              <a:extLst>
                <a:ext uri="{FF2B5EF4-FFF2-40B4-BE49-F238E27FC236}">
                  <a16:creationId xmlns:a16="http://schemas.microsoft.com/office/drawing/2014/main" id="{7FF32F67-8F86-48AC-BB31-C8EAE12C3788}"/>
                </a:ext>
              </a:extLst>
            </p:cNvPr>
            <p:cNvSpPr/>
            <p:nvPr/>
          </p:nvSpPr>
          <p:spPr>
            <a:xfrm>
              <a:off x="10427224" y="439424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8" name="Oval 197">
              <a:extLst>
                <a:ext uri="{FF2B5EF4-FFF2-40B4-BE49-F238E27FC236}">
                  <a16:creationId xmlns:a16="http://schemas.microsoft.com/office/drawing/2014/main" id="{200D4C46-837F-4AB7-ABA0-32A0576353C6}"/>
                </a:ext>
              </a:extLst>
            </p:cNvPr>
            <p:cNvSpPr/>
            <p:nvPr/>
          </p:nvSpPr>
          <p:spPr>
            <a:xfrm>
              <a:off x="10561817" y="439424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9" name="Oval 198">
              <a:extLst>
                <a:ext uri="{FF2B5EF4-FFF2-40B4-BE49-F238E27FC236}">
                  <a16:creationId xmlns:a16="http://schemas.microsoft.com/office/drawing/2014/main" id="{1947C484-CC11-4814-8709-25A90FEB3D12}"/>
                </a:ext>
              </a:extLst>
            </p:cNvPr>
            <p:cNvSpPr/>
            <p:nvPr/>
          </p:nvSpPr>
          <p:spPr>
            <a:xfrm>
              <a:off x="10696410" y="439424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3" name="Oval 312">
              <a:extLst>
                <a:ext uri="{FF2B5EF4-FFF2-40B4-BE49-F238E27FC236}">
                  <a16:creationId xmlns:a16="http://schemas.microsoft.com/office/drawing/2014/main" id="{5676EDD1-68AF-43A2-8DF9-8C1DD22D316F}"/>
                </a:ext>
              </a:extLst>
            </p:cNvPr>
            <p:cNvSpPr/>
            <p:nvPr/>
          </p:nvSpPr>
          <p:spPr>
            <a:xfrm>
              <a:off x="9155172"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4" name="Oval 313">
              <a:extLst>
                <a:ext uri="{FF2B5EF4-FFF2-40B4-BE49-F238E27FC236}">
                  <a16:creationId xmlns:a16="http://schemas.microsoft.com/office/drawing/2014/main" id="{EBE5E596-9498-4C3D-A685-5F55CBC1F8E0}"/>
                </a:ext>
              </a:extLst>
            </p:cNvPr>
            <p:cNvSpPr/>
            <p:nvPr/>
          </p:nvSpPr>
          <p:spPr>
            <a:xfrm>
              <a:off x="9289765"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5" name="Oval 314">
              <a:extLst>
                <a:ext uri="{FF2B5EF4-FFF2-40B4-BE49-F238E27FC236}">
                  <a16:creationId xmlns:a16="http://schemas.microsoft.com/office/drawing/2014/main" id="{1CA97C11-64BB-443F-8FD6-2398841C83B2}"/>
                </a:ext>
              </a:extLst>
            </p:cNvPr>
            <p:cNvSpPr/>
            <p:nvPr/>
          </p:nvSpPr>
          <p:spPr>
            <a:xfrm>
              <a:off x="9424358"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6" name="Oval 315">
              <a:extLst>
                <a:ext uri="{FF2B5EF4-FFF2-40B4-BE49-F238E27FC236}">
                  <a16:creationId xmlns:a16="http://schemas.microsoft.com/office/drawing/2014/main" id="{263ABA87-9376-493A-A197-A72BD07BC3CB}"/>
                </a:ext>
              </a:extLst>
            </p:cNvPr>
            <p:cNvSpPr/>
            <p:nvPr/>
          </p:nvSpPr>
          <p:spPr>
            <a:xfrm>
              <a:off x="9558951"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7" name="Oval 316">
              <a:extLst>
                <a:ext uri="{FF2B5EF4-FFF2-40B4-BE49-F238E27FC236}">
                  <a16:creationId xmlns:a16="http://schemas.microsoft.com/office/drawing/2014/main" id="{7517F483-1405-4E5D-B932-9E3A9BBB51A2}"/>
                </a:ext>
              </a:extLst>
            </p:cNvPr>
            <p:cNvSpPr/>
            <p:nvPr/>
          </p:nvSpPr>
          <p:spPr>
            <a:xfrm>
              <a:off x="9692036"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8" name="Oval 317">
              <a:extLst>
                <a:ext uri="{FF2B5EF4-FFF2-40B4-BE49-F238E27FC236}">
                  <a16:creationId xmlns:a16="http://schemas.microsoft.com/office/drawing/2014/main" id="{E8C070A9-4FDF-400C-A622-164F33BE3315}"/>
                </a:ext>
              </a:extLst>
            </p:cNvPr>
            <p:cNvSpPr/>
            <p:nvPr/>
          </p:nvSpPr>
          <p:spPr>
            <a:xfrm>
              <a:off x="9826629"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9" name="Oval 318">
              <a:extLst>
                <a:ext uri="{FF2B5EF4-FFF2-40B4-BE49-F238E27FC236}">
                  <a16:creationId xmlns:a16="http://schemas.microsoft.com/office/drawing/2014/main" id="{119BD1D8-6030-4C2A-B7F1-F65814EBBC61}"/>
                </a:ext>
              </a:extLst>
            </p:cNvPr>
            <p:cNvSpPr/>
            <p:nvPr/>
          </p:nvSpPr>
          <p:spPr>
            <a:xfrm>
              <a:off x="9961222"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3" name="Oval 322">
              <a:extLst>
                <a:ext uri="{FF2B5EF4-FFF2-40B4-BE49-F238E27FC236}">
                  <a16:creationId xmlns:a16="http://schemas.microsoft.com/office/drawing/2014/main" id="{AAC3903E-B477-462F-81B3-1032FF2C7679}"/>
                </a:ext>
              </a:extLst>
            </p:cNvPr>
            <p:cNvSpPr/>
            <p:nvPr/>
          </p:nvSpPr>
          <p:spPr>
            <a:xfrm>
              <a:off x="10095815"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4" name="Oval 323">
              <a:extLst>
                <a:ext uri="{FF2B5EF4-FFF2-40B4-BE49-F238E27FC236}">
                  <a16:creationId xmlns:a16="http://schemas.microsoft.com/office/drawing/2014/main" id="{228659E4-0F14-4748-B725-916CFC41EBB4}"/>
                </a:ext>
              </a:extLst>
            </p:cNvPr>
            <p:cNvSpPr/>
            <p:nvPr/>
          </p:nvSpPr>
          <p:spPr>
            <a:xfrm>
              <a:off x="10228899"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5" name="Oval 324">
              <a:extLst>
                <a:ext uri="{FF2B5EF4-FFF2-40B4-BE49-F238E27FC236}">
                  <a16:creationId xmlns:a16="http://schemas.microsoft.com/office/drawing/2014/main" id="{0F60F3BC-35BB-4CA1-8304-4985D1F86323}"/>
                </a:ext>
              </a:extLst>
            </p:cNvPr>
            <p:cNvSpPr/>
            <p:nvPr/>
          </p:nvSpPr>
          <p:spPr>
            <a:xfrm>
              <a:off x="10363492"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6" name="Oval 325">
              <a:extLst>
                <a:ext uri="{FF2B5EF4-FFF2-40B4-BE49-F238E27FC236}">
                  <a16:creationId xmlns:a16="http://schemas.microsoft.com/office/drawing/2014/main" id="{16254EA9-3B6E-4E06-9A8F-278D796E0F8D}"/>
                </a:ext>
              </a:extLst>
            </p:cNvPr>
            <p:cNvSpPr/>
            <p:nvPr/>
          </p:nvSpPr>
          <p:spPr>
            <a:xfrm>
              <a:off x="10498085"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7" name="Oval 326">
              <a:extLst>
                <a:ext uri="{FF2B5EF4-FFF2-40B4-BE49-F238E27FC236}">
                  <a16:creationId xmlns:a16="http://schemas.microsoft.com/office/drawing/2014/main" id="{6F40D4D1-6EE4-49B7-9514-29030B0D011B}"/>
                </a:ext>
              </a:extLst>
            </p:cNvPr>
            <p:cNvSpPr/>
            <p:nvPr/>
          </p:nvSpPr>
          <p:spPr>
            <a:xfrm>
              <a:off x="10632678"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8" name="Oval 327">
              <a:extLst>
                <a:ext uri="{FF2B5EF4-FFF2-40B4-BE49-F238E27FC236}">
                  <a16:creationId xmlns:a16="http://schemas.microsoft.com/office/drawing/2014/main" id="{6CE99C63-2B94-40D3-B707-4B0538C3A37A}"/>
                </a:ext>
              </a:extLst>
            </p:cNvPr>
            <p:cNvSpPr/>
            <p:nvPr/>
          </p:nvSpPr>
          <p:spPr>
            <a:xfrm>
              <a:off x="10764296"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3" name="Oval 212">
              <a:extLst>
                <a:ext uri="{FF2B5EF4-FFF2-40B4-BE49-F238E27FC236}">
                  <a16:creationId xmlns:a16="http://schemas.microsoft.com/office/drawing/2014/main" id="{E105DFD5-EF2B-48E3-97A7-867356D60668}"/>
                </a:ext>
              </a:extLst>
            </p:cNvPr>
            <p:cNvSpPr/>
            <p:nvPr/>
          </p:nvSpPr>
          <p:spPr>
            <a:xfrm>
              <a:off x="9155172"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4" name="Oval 213">
              <a:extLst>
                <a:ext uri="{FF2B5EF4-FFF2-40B4-BE49-F238E27FC236}">
                  <a16:creationId xmlns:a16="http://schemas.microsoft.com/office/drawing/2014/main" id="{553E7195-B274-4E1E-8DB1-64D1A47864C2}"/>
                </a:ext>
              </a:extLst>
            </p:cNvPr>
            <p:cNvSpPr/>
            <p:nvPr/>
          </p:nvSpPr>
          <p:spPr>
            <a:xfrm>
              <a:off x="9289765"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5" name="Oval 214">
              <a:extLst>
                <a:ext uri="{FF2B5EF4-FFF2-40B4-BE49-F238E27FC236}">
                  <a16:creationId xmlns:a16="http://schemas.microsoft.com/office/drawing/2014/main" id="{94BBB06A-9A54-481B-9095-96107E468782}"/>
                </a:ext>
              </a:extLst>
            </p:cNvPr>
            <p:cNvSpPr/>
            <p:nvPr/>
          </p:nvSpPr>
          <p:spPr>
            <a:xfrm>
              <a:off x="9424358"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6" name="Oval 215">
              <a:extLst>
                <a:ext uri="{FF2B5EF4-FFF2-40B4-BE49-F238E27FC236}">
                  <a16:creationId xmlns:a16="http://schemas.microsoft.com/office/drawing/2014/main" id="{985083D1-F575-4CE8-9D2A-168B26741500}"/>
                </a:ext>
              </a:extLst>
            </p:cNvPr>
            <p:cNvSpPr/>
            <p:nvPr/>
          </p:nvSpPr>
          <p:spPr>
            <a:xfrm>
              <a:off x="9558951"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7" name="Oval 216">
              <a:extLst>
                <a:ext uri="{FF2B5EF4-FFF2-40B4-BE49-F238E27FC236}">
                  <a16:creationId xmlns:a16="http://schemas.microsoft.com/office/drawing/2014/main" id="{03A3B7D4-7A59-496D-917F-B3F9C65C7A91}"/>
                </a:ext>
              </a:extLst>
            </p:cNvPr>
            <p:cNvSpPr/>
            <p:nvPr/>
          </p:nvSpPr>
          <p:spPr>
            <a:xfrm>
              <a:off x="9692036"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8" name="Oval 217">
              <a:extLst>
                <a:ext uri="{FF2B5EF4-FFF2-40B4-BE49-F238E27FC236}">
                  <a16:creationId xmlns:a16="http://schemas.microsoft.com/office/drawing/2014/main" id="{31A97F4D-CC30-4578-BCE4-1F9CB5B169D1}"/>
                </a:ext>
              </a:extLst>
            </p:cNvPr>
            <p:cNvSpPr/>
            <p:nvPr/>
          </p:nvSpPr>
          <p:spPr>
            <a:xfrm>
              <a:off x="9826629"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9" name="Oval 218">
              <a:extLst>
                <a:ext uri="{FF2B5EF4-FFF2-40B4-BE49-F238E27FC236}">
                  <a16:creationId xmlns:a16="http://schemas.microsoft.com/office/drawing/2014/main" id="{91A4BA14-B5C8-420B-8C21-4B013A20BD2B}"/>
                </a:ext>
              </a:extLst>
            </p:cNvPr>
            <p:cNvSpPr/>
            <p:nvPr/>
          </p:nvSpPr>
          <p:spPr>
            <a:xfrm>
              <a:off x="9961222"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0" name="Oval 219">
              <a:extLst>
                <a:ext uri="{FF2B5EF4-FFF2-40B4-BE49-F238E27FC236}">
                  <a16:creationId xmlns:a16="http://schemas.microsoft.com/office/drawing/2014/main" id="{C65AD585-FF84-4854-8E4B-F4A202500CD7}"/>
                </a:ext>
              </a:extLst>
            </p:cNvPr>
            <p:cNvSpPr/>
            <p:nvPr/>
          </p:nvSpPr>
          <p:spPr>
            <a:xfrm>
              <a:off x="10095815"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1" name="Oval 220">
              <a:extLst>
                <a:ext uri="{FF2B5EF4-FFF2-40B4-BE49-F238E27FC236}">
                  <a16:creationId xmlns:a16="http://schemas.microsoft.com/office/drawing/2014/main" id="{3AA4A692-47CF-4B0C-BBE0-51FCFBBB1B8D}"/>
                </a:ext>
              </a:extLst>
            </p:cNvPr>
            <p:cNvSpPr/>
            <p:nvPr/>
          </p:nvSpPr>
          <p:spPr>
            <a:xfrm>
              <a:off x="10228899"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2" name="Oval 221">
              <a:extLst>
                <a:ext uri="{FF2B5EF4-FFF2-40B4-BE49-F238E27FC236}">
                  <a16:creationId xmlns:a16="http://schemas.microsoft.com/office/drawing/2014/main" id="{364B94F2-B592-4174-A2A5-BB5D9A676AB7}"/>
                </a:ext>
              </a:extLst>
            </p:cNvPr>
            <p:cNvSpPr/>
            <p:nvPr/>
          </p:nvSpPr>
          <p:spPr>
            <a:xfrm>
              <a:off x="10363492"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3" name="Oval 222">
              <a:extLst>
                <a:ext uri="{FF2B5EF4-FFF2-40B4-BE49-F238E27FC236}">
                  <a16:creationId xmlns:a16="http://schemas.microsoft.com/office/drawing/2014/main" id="{D54A1F11-E030-499B-8742-9FEEC5CD4841}"/>
                </a:ext>
              </a:extLst>
            </p:cNvPr>
            <p:cNvSpPr/>
            <p:nvPr/>
          </p:nvSpPr>
          <p:spPr>
            <a:xfrm>
              <a:off x="10498085"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4" name="Oval 223">
              <a:extLst>
                <a:ext uri="{FF2B5EF4-FFF2-40B4-BE49-F238E27FC236}">
                  <a16:creationId xmlns:a16="http://schemas.microsoft.com/office/drawing/2014/main" id="{08777652-C87E-4B6B-BB32-CF39B005A163}"/>
                </a:ext>
              </a:extLst>
            </p:cNvPr>
            <p:cNvSpPr/>
            <p:nvPr/>
          </p:nvSpPr>
          <p:spPr>
            <a:xfrm>
              <a:off x="10632678"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5" name="Oval 224">
              <a:extLst>
                <a:ext uri="{FF2B5EF4-FFF2-40B4-BE49-F238E27FC236}">
                  <a16:creationId xmlns:a16="http://schemas.microsoft.com/office/drawing/2014/main" id="{F6E97590-77A1-4A43-961F-09A92A0B9BD6}"/>
                </a:ext>
              </a:extLst>
            </p:cNvPr>
            <p:cNvSpPr/>
            <p:nvPr/>
          </p:nvSpPr>
          <p:spPr>
            <a:xfrm>
              <a:off x="10764296"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6" name="Oval 295">
              <a:extLst>
                <a:ext uri="{FF2B5EF4-FFF2-40B4-BE49-F238E27FC236}">
                  <a16:creationId xmlns:a16="http://schemas.microsoft.com/office/drawing/2014/main" id="{0A2EB37F-F15D-4B05-A693-587635F449ED}"/>
                </a:ext>
              </a:extLst>
            </p:cNvPr>
            <p:cNvSpPr/>
            <p:nvPr/>
          </p:nvSpPr>
          <p:spPr>
            <a:xfrm>
              <a:off x="9155172" y="3816499"/>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7" name="Oval 296">
              <a:extLst>
                <a:ext uri="{FF2B5EF4-FFF2-40B4-BE49-F238E27FC236}">
                  <a16:creationId xmlns:a16="http://schemas.microsoft.com/office/drawing/2014/main" id="{2E2930F6-96ED-49EC-BD6B-7659876051C4}"/>
                </a:ext>
              </a:extLst>
            </p:cNvPr>
            <p:cNvSpPr/>
            <p:nvPr/>
          </p:nvSpPr>
          <p:spPr>
            <a:xfrm>
              <a:off x="9289765" y="3816499"/>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8" name="Oval 297">
              <a:extLst>
                <a:ext uri="{FF2B5EF4-FFF2-40B4-BE49-F238E27FC236}">
                  <a16:creationId xmlns:a16="http://schemas.microsoft.com/office/drawing/2014/main" id="{67935526-BEA7-48A8-B176-FC4A751D41E3}"/>
                </a:ext>
              </a:extLst>
            </p:cNvPr>
            <p:cNvSpPr/>
            <p:nvPr/>
          </p:nvSpPr>
          <p:spPr>
            <a:xfrm>
              <a:off x="9424358" y="3816499"/>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9" name="Oval 298">
              <a:extLst>
                <a:ext uri="{FF2B5EF4-FFF2-40B4-BE49-F238E27FC236}">
                  <a16:creationId xmlns:a16="http://schemas.microsoft.com/office/drawing/2014/main" id="{C64BECFA-C055-4D3A-B5A9-1C379B757B03}"/>
                </a:ext>
              </a:extLst>
            </p:cNvPr>
            <p:cNvSpPr/>
            <p:nvPr/>
          </p:nvSpPr>
          <p:spPr>
            <a:xfrm>
              <a:off x="9558951" y="3816499"/>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0" name="Oval 299">
              <a:extLst>
                <a:ext uri="{FF2B5EF4-FFF2-40B4-BE49-F238E27FC236}">
                  <a16:creationId xmlns:a16="http://schemas.microsoft.com/office/drawing/2014/main" id="{815D8E10-64D8-4445-90EE-119C1AD585E3}"/>
                </a:ext>
              </a:extLst>
            </p:cNvPr>
            <p:cNvSpPr/>
            <p:nvPr/>
          </p:nvSpPr>
          <p:spPr>
            <a:xfrm>
              <a:off x="9692036" y="3816499"/>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1" name="Oval 300">
              <a:extLst>
                <a:ext uri="{FF2B5EF4-FFF2-40B4-BE49-F238E27FC236}">
                  <a16:creationId xmlns:a16="http://schemas.microsoft.com/office/drawing/2014/main" id="{EF6E1C0E-A967-46F8-A08C-FBCD289810EA}"/>
                </a:ext>
              </a:extLst>
            </p:cNvPr>
            <p:cNvSpPr/>
            <p:nvPr/>
          </p:nvSpPr>
          <p:spPr>
            <a:xfrm>
              <a:off x="9826629" y="3816499"/>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2" name="Oval 301">
              <a:extLst>
                <a:ext uri="{FF2B5EF4-FFF2-40B4-BE49-F238E27FC236}">
                  <a16:creationId xmlns:a16="http://schemas.microsoft.com/office/drawing/2014/main" id="{5D87524C-AC9E-4A4E-A3DA-5BB1E7DD620D}"/>
                </a:ext>
              </a:extLst>
            </p:cNvPr>
            <p:cNvSpPr/>
            <p:nvPr/>
          </p:nvSpPr>
          <p:spPr>
            <a:xfrm>
              <a:off x="9961222" y="3816499"/>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3" name="Oval 302">
              <a:extLst>
                <a:ext uri="{FF2B5EF4-FFF2-40B4-BE49-F238E27FC236}">
                  <a16:creationId xmlns:a16="http://schemas.microsoft.com/office/drawing/2014/main" id="{2B755DC2-5B43-405A-B2F1-DA2C7168BA73}"/>
                </a:ext>
              </a:extLst>
            </p:cNvPr>
            <p:cNvSpPr/>
            <p:nvPr/>
          </p:nvSpPr>
          <p:spPr>
            <a:xfrm>
              <a:off x="10095815" y="3816499"/>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8" name="Oval 307">
              <a:extLst>
                <a:ext uri="{FF2B5EF4-FFF2-40B4-BE49-F238E27FC236}">
                  <a16:creationId xmlns:a16="http://schemas.microsoft.com/office/drawing/2014/main" id="{3047491A-A9B1-4DA2-8DBC-653E5CE5DA20}"/>
                </a:ext>
              </a:extLst>
            </p:cNvPr>
            <p:cNvSpPr/>
            <p:nvPr/>
          </p:nvSpPr>
          <p:spPr>
            <a:xfrm>
              <a:off x="10228899" y="3816499"/>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9" name="Oval 308">
              <a:extLst>
                <a:ext uri="{FF2B5EF4-FFF2-40B4-BE49-F238E27FC236}">
                  <a16:creationId xmlns:a16="http://schemas.microsoft.com/office/drawing/2014/main" id="{90FCA8BB-33E7-48AB-80D4-B8ACDE8179C3}"/>
                </a:ext>
              </a:extLst>
            </p:cNvPr>
            <p:cNvSpPr/>
            <p:nvPr/>
          </p:nvSpPr>
          <p:spPr>
            <a:xfrm>
              <a:off x="10363492" y="3816499"/>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0" name="Oval 309">
              <a:extLst>
                <a:ext uri="{FF2B5EF4-FFF2-40B4-BE49-F238E27FC236}">
                  <a16:creationId xmlns:a16="http://schemas.microsoft.com/office/drawing/2014/main" id="{80BB0E9D-B5D1-48D2-B150-C369125F7FA4}"/>
                </a:ext>
              </a:extLst>
            </p:cNvPr>
            <p:cNvSpPr/>
            <p:nvPr/>
          </p:nvSpPr>
          <p:spPr>
            <a:xfrm>
              <a:off x="10498085" y="3816499"/>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1" name="Oval 310">
              <a:extLst>
                <a:ext uri="{FF2B5EF4-FFF2-40B4-BE49-F238E27FC236}">
                  <a16:creationId xmlns:a16="http://schemas.microsoft.com/office/drawing/2014/main" id="{3CA4D8D9-987A-4714-B601-4DEBA0106C7D}"/>
                </a:ext>
              </a:extLst>
            </p:cNvPr>
            <p:cNvSpPr/>
            <p:nvPr/>
          </p:nvSpPr>
          <p:spPr>
            <a:xfrm>
              <a:off x="10632678" y="3816499"/>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2" name="Oval 311">
              <a:extLst>
                <a:ext uri="{FF2B5EF4-FFF2-40B4-BE49-F238E27FC236}">
                  <a16:creationId xmlns:a16="http://schemas.microsoft.com/office/drawing/2014/main" id="{3ADC97B8-31CE-41BF-A685-C4CFC2BFFE2E}"/>
                </a:ext>
              </a:extLst>
            </p:cNvPr>
            <p:cNvSpPr/>
            <p:nvPr/>
          </p:nvSpPr>
          <p:spPr>
            <a:xfrm>
              <a:off x="10764296" y="3816499"/>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9" name="Oval 238">
              <a:extLst>
                <a:ext uri="{FF2B5EF4-FFF2-40B4-BE49-F238E27FC236}">
                  <a16:creationId xmlns:a16="http://schemas.microsoft.com/office/drawing/2014/main" id="{BC053CDE-AE8E-4399-96A5-409196D312E8}"/>
                </a:ext>
              </a:extLst>
            </p:cNvPr>
            <p:cNvSpPr/>
            <p:nvPr/>
          </p:nvSpPr>
          <p:spPr>
            <a:xfrm>
              <a:off x="9218904" y="370012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0" name="Oval 239">
              <a:extLst>
                <a:ext uri="{FF2B5EF4-FFF2-40B4-BE49-F238E27FC236}">
                  <a16:creationId xmlns:a16="http://schemas.microsoft.com/office/drawing/2014/main" id="{2C913817-E7A7-4D02-A4F6-E78CDFCB3DDC}"/>
                </a:ext>
              </a:extLst>
            </p:cNvPr>
            <p:cNvSpPr/>
            <p:nvPr/>
          </p:nvSpPr>
          <p:spPr>
            <a:xfrm>
              <a:off x="9353497"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1" name="Oval 240">
              <a:extLst>
                <a:ext uri="{FF2B5EF4-FFF2-40B4-BE49-F238E27FC236}">
                  <a16:creationId xmlns:a16="http://schemas.microsoft.com/office/drawing/2014/main" id="{89CECB96-EC8D-4636-8091-D985233B4D62}"/>
                </a:ext>
              </a:extLst>
            </p:cNvPr>
            <p:cNvSpPr/>
            <p:nvPr/>
          </p:nvSpPr>
          <p:spPr>
            <a:xfrm>
              <a:off x="9488090" y="370012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2" name="Oval 241">
              <a:extLst>
                <a:ext uri="{FF2B5EF4-FFF2-40B4-BE49-F238E27FC236}">
                  <a16:creationId xmlns:a16="http://schemas.microsoft.com/office/drawing/2014/main" id="{40C5D02C-D4E0-473E-B8F8-6A1EA9B916BC}"/>
                </a:ext>
              </a:extLst>
            </p:cNvPr>
            <p:cNvSpPr/>
            <p:nvPr/>
          </p:nvSpPr>
          <p:spPr>
            <a:xfrm>
              <a:off x="9622683"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3" name="Oval 242">
              <a:extLst>
                <a:ext uri="{FF2B5EF4-FFF2-40B4-BE49-F238E27FC236}">
                  <a16:creationId xmlns:a16="http://schemas.microsoft.com/office/drawing/2014/main" id="{66378612-233A-4165-9169-314A9A9D1ABE}"/>
                </a:ext>
              </a:extLst>
            </p:cNvPr>
            <p:cNvSpPr/>
            <p:nvPr/>
          </p:nvSpPr>
          <p:spPr>
            <a:xfrm>
              <a:off x="9755768" y="370012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4" name="Oval 243">
              <a:extLst>
                <a:ext uri="{FF2B5EF4-FFF2-40B4-BE49-F238E27FC236}">
                  <a16:creationId xmlns:a16="http://schemas.microsoft.com/office/drawing/2014/main" id="{3BA41869-123C-45D1-AC18-511391E3B95E}"/>
                </a:ext>
              </a:extLst>
            </p:cNvPr>
            <p:cNvSpPr/>
            <p:nvPr/>
          </p:nvSpPr>
          <p:spPr>
            <a:xfrm>
              <a:off x="9890361"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5" name="Oval 244">
              <a:extLst>
                <a:ext uri="{FF2B5EF4-FFF2-40B4-BE49-F238E27FC236}">
                  <a16:creationId xmlns:a16="http://schemas.microsoft.com/office/drawing/2014/main" id="{2D7F282C-5879-4B6F-98CD-3BD43D413ABE}"/>
                </a:ext>
              </a:extLst>
            </p:cNvPr>
            <p:cNvSpPr/>
            <p:nvPr/>
          </p:nvSpPr>
          <p:spPr>
            <a:xfrm>
              <a:off x="10024954" y="370012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6" name="Oval 245">
              <a:extLst>
                <a:ext uri="{FF2B5EF4-FFF2-40B4-BE49-F238E27FC236}">
                  <a16:creationId xmlns:a16="http://schemas.microsoft.com/office/drawing/2014/main" id="{18A9170A-4172-4438-A927-735F578A1234}"/>
                </a:ext>
              </a:extLst>
            </p:cNvPr>
            <p:cNvSpPr/>
            <p:nvPr/>
          </p:nvSpPr>
          <p:spPr>
            <a:xfrm>
              <a:off x="10159547"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7" name="Oval 246">
              <a:extLst>
                <a:ext uri="{FF2B5EF4-FFF2-40B4-BE49-F238E27FC236}">
                  <a16:creationId xmlns:a16="http://schemas.microsoft.com/office/drawing/2014/main" id="{E066297D-5737-4E3F-95DE-630253ADDF21}"/>
                </a:ext>
              </a:extLst>
            </p:cNvPr>
            <p:cNvSpPr/>
            <p:nvPr/>
          </p:nvSpPr>
          <p:spPr>
            <a:xfrm>
              <a:off x="10292631" y="370012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8" name="Oval 247">
              <a:extLst>
                <a:ext uri="{FF2B5EF4-FFF2-40B4-BE49-F238E27FC236}">
                  <a16:creationId xmlns:a16="http://schemas.microsoft.com/office/drawing/2014/main" id="{05DAD8F5-A279-48BF-82D8-DCCA5A0554E9}"/>
                </a:ext>
              </a:extLst>
            </p:cNvPr>
            <p:cNvSpPr/>
            <p:nvPr/>
          </p:nvSpPr>
          <p:spPr>
            <a:xfrm>
              <a:off x="10427224"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9" name="Oval 248">
              <a:extLst>
                <a:ext uri="{FF2B5EF4-FFF2-40B4-BE49-F238E27FC236}">
                  <a16:creationId xmlns:a16="http://schemas.microsoft.com/office/drawing/2014/main" id="{CFB2BB37-07F3-44FD-89CA-E7C7A676D748}"/>
                </a:ext>
              </a:extLst>
            </p:cNvPr>
            <p:cNvSpPr/>
            <p:nvPr/>
          </p:nvSpPr>
          <p:spPr>
            <a:xfrm>
              <a:off x="10561817" y="370012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0" name="Oval 249">
              <a:extLst>
                <a:ext uri="{FF2B5EF4-FFF2-40B4-BE49-F238E27FC236}">
                  <a16:creationId xmlns:a16="http://schemas.microsoft.com/office/drawing/2014/main" id="{F7596562-B65C-4DEE-B616-2EAC9E813C32}"/>
                </a:ext>
              </a:extLst>
            </p:cNvPr>
            <p:cNvSpPr/>
            <p:nvPr/>
          </p:nvSpPr>
          <p:spPr>
            <a:xfrm>
              <a:off x="10696410"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5" name="Oval 274">
              <a:extLst>
                <a:ext uri="{FF2B5EF4-FFF2-40B4-BE49-F238E27FC236}">
                  <a16:creationId xmlns:a16="http://schemas.microsoft.com/office/drawing/2014/main" id="{7DFE1F6A-0127-42B6-9711-A0B972304920}"/>
                </a:ext>
              </a:extLst>
            </p:cNvPr>
            <p:cNvSpPr/>
            <p:nvPr/>
          </p:nvSpPr>
          <p:spPr>
            <a:xfrm>
              <a:off x="9155172" y="358651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6" name="Oval 275">
              <a:extLst>
                <a:ext uri="{FF2B5EF4-FFF2-40B4-BE49-F238E27FC236}">
                  <a16:creationId xmlns:a16="http://schemas.microsoft.com/office/drawing/2014/main" id="{B463D33F-F269-4141-A9CD-A1955703E064}"/>
                </a:ext>
              </a:extLst>
            </p:cNvPr>
            <p:cNvSpPr/>
            <p:nvPr/>
          </p:nvSpPr>
          <p:spPr>
            <a:xfrm>
              <a:off x="9289765" y="358651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9" name="Oval 278">
              <a:extLst>
                <a:ext uri="{FF2B5EF4-FFF2-40B4-BE49-F238E27FC236}">
                  <a16:creationId xmlns:a16="http://schemas.microsoft.com/office/drawing/2014/main" id="{C47284B4-4D9A-4BE1-8F93-96D953B971EF}"/>
                </a:ext>
              </a:extLst>
            </p:cNvPr>
            <p:cNvSpPr/>
            <p:nvPr/>
          </p:nvSpPr>
          <p:spPr>
            <a:xfrm>
              <a:off x="9424358" y="358651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0" name="Oval 279">
              <a:extLst>
                <a:ext uri="{FF2B5EF4-FFF2-40B4-BE49-F238E27FC236}">
                  <a16:creationId xmlns:a16="http://schemas.microsoft.com/office/drawing/2014/main" id="{BA5249C3-EFEE-4DF9-8C92-2AACD67A4E52}"/>
                </a:ext>
              </a:extLst>
            </p:cNvPr>
            <p:cNvSpPr/>
            <p:nvPr/>
          </p:nvSpPr>
          <p:spPr>
            <a:xfrm>
              <a:off x="9558951" y="358651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1" name="Oval 280">
              <a:extLst>
                <a:ext uri="{FF2B5EF4-FFF2-40B4-BE49-F238E27FC236}">
                  <a16:creationId xmlns:a16="http://schemas.microsoft.com/office/drawing/2014/main" id="{A2178349-69D8-4926-9CE7-B1296C0DEE03}"/>
                </a:ext>
              </a:extLst>
            </p:cNvPr>
            <p:cNvSpPr/>
            <p:nvPr/>
          </p:nvSpPr>
          <p:spPr>
            <a:xfrm>
              <a:off x="9692036" y="358651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2" name="Oval 281">
              <a:extLst>
                <a:ext uri="{FF2B5EF4-FFF2-40B4-BE49-F238E27FC236}">
                  <a16:creationId xmlns:a16="http://schemas.microsoft.com/office/drawing/2014/main" id="{78660E6F-D7AB-477F-B818-49C9D85FC71D}"/>
                </a:ext>
              </a:extLst>
            </p:cNvPr>
            <p:cNvSpPr/>
            <p:nvPr/>
          </p:nvSpPr>
          <p:spPr>
            <a:xfrm>
              <a:off x="9826629" y="358651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3" name="Oval 282">
              <a:extLst>
                <a:ext uri="{FF2B5EF4-FFF2-40B4-BE49-F238E27FC236}">
                  <a16:creationId xmlns:a16="http://schemas.microsoft.com/office/drawing/2014/main" id="{E1171E69-21C2-4715-8B99-DC1EE3DC2727}"/>
                </a:ext>
              </a:extLst>
            </p:cNvPr>
            <p:cNvSpPr/>
            <p:nvPr/>
          </p:nvSpPr>
          <p:spPr>
            <a:xfrm>
              <a:off x="9961222" y="358651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4" name="Oval 283">
              <a:extLst>
                <a:ext uri="{FF2B5EF4-FFF2-40B4-BE49-F238E27FC236}">
                  <a16:creationId xmlns:a16="http://schemas.microsoft.com/office/drawing/2014/main" id="{0F94431E-5F89-4EC8-9681-D8001E81007A}"/>
                </a:ext>
              </a:extLst>
            </p:cNvPr>
            <p:cNvSpPr/>
            <p:nvPr/>
          </p:nvSpPr>
          <p:spPr>
            <a:xfrm>
              <a:off x="10095815" y="358651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8" name="Oval 287">
              <a:extLst>
                <a:ext uri="{FF2B5EF4-FFF2-40B4-BE49-F238E27FC236}">
                  <a16:creationId xmlns:a16="http://schemas.microsoft.com/office/drawing/2014/main" id="{FA767F1B-61FB-4E33-A3C0-FD65E389E499}"/>
                </a:ext>
              </a:extLst>
            </p:cNvPr>
            <p:cNvSpPr/>
            <p:nvPr/>
          </p:nvSpPr>
          <p:spPr>
            <a:xfrm>
              <a:off x="10228899" y="358651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9" name="Oval 288">
              <a:extLst>
                <a:ext uri="{FF2B5EF4-FFF2-40B4-BE49-F238E27FC236}">
                  <a16:creationId xmlns:a16="http://schemas.microsoft.com/office/drawing/2014/main" id="{85F2BE75-D8C3-4DF7-A449-315FA7F6118E}"/>
                </a:ext>
              </a:extLst>
            </p:cNvPr>
            <p:cNvSpPr/>
            <p:nvPr/>
          </p:nvSpPr>
          <p:spPr>
            <a:xfrm>
              <a:off x="10363492" y="358651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0" name="Oval 289">
              <a:extLst>
                <a:ext uri="{FF2B5EF4-FFF2-40B4-BE49-F238E27FC236}">
                  <a16:creationId xmlns:a16="http://schemas.microsoft.com/office/drawing/2014/main" id="{2151C688-94C4-4A35-8591-E5F1695B07C3}"/>
                </a:ext>
              </a:extLst>
            </p:cNvPr>
            <p:cNvSpPr/>
            <p:nvPr/>
          </p:nvSpPr>
          <p:spPr>
            <a:xfrm>
              <a:off x="10498085" y="358651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1" name="Oval 290">
              <a:extLst>
                <a:ext uri="{FF2B5EF4-FFF2-40B4-BE49-F238E27FC236}">
                  <a16:creationId xmlns:a16="http://schemas.microsoft.com/office/drawing/2014/main" id="{6154EBAA-76D2-4B6A-852C-F7055B1DEEA9}"/>
                </a:ext>
              </a:extLst>
            </p:cNvPr>
            <p:cNvSpPr/>
            <p:nvPr/>
          </p:nvSpPr>
          <p:spPr>
            <a:xfrm>
              <a:off x="10632678" y="358651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2" name="Oval 291">
              <a:extLst>
                <a:ext uri="{FF2B5EF4-FFF2-40B4-BE49-F238E27FC236}">
                  <a16:creationId xmlns:a16="http://schemas.microsoft.com/office/drawing/2014/main" id="{9E14FA3D-751E-4D6C-930C-9E296B160190}"/>
                </a:ext>
              </a:extLst>
            </p:cNvPr>
            <p:cNvSpPr/>
            <p:nvPr/>
          </p:nvSpPr>
          <p:spPr>
            <a:xfrm>
              <a:off x="10764296" y="358651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2" name="Oval 251">
              <a:extLst>
                <a:ext uri="{FF2B5EF4-FFF2-40B4-BE49-F238E27FC236}">
                  <a16:creationId xmlns:a16="http://schemas.microsoft.com/office/drawing/2014/main" id="{F76770E4-C899-494D-A477-3B6A2B74F157}"/>
                </a:ext>
              </a:extLst>
            </p:cNvPr>
            <p:cNvSpPr/>
            <p:nvPr/>
          </p:nvSpPr>
          <p:spPr>
            <a:xfrm>
              <a:off x="9284021"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3" name="Oval 252">
              <a:extLst>
                <a:ext uri="{FF2B5EF4-FFF2-40B4-BE49-F238E27FC236}">
                  <a16:creationId xmlns:a16="http://schemas.microsoft.com/office/drawing/2014/main" id="{EBC98161-ADD9-445C-AEF4-6239C4A131AF}"/>
                </a:ext>
              </a:extLst>
            </p:cNvPr>
            <p:cNvSpPr/>
            <p:nvPr/>
          </p:nvSpPr>
          <p:spPr>
            <a:xfrm>
              <a:off x="9418614"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4" name="Oval 253">
              <a:extLst>
                <a:ext uri="{FF2B5EF4-FFF2-40B4-BE49-F238E27FC236}">
                  <a16:creationId xmlns:a16="http://schemas.microsoft.com/office/drawing/2014/main" id="{B620490B-DDF0-4CF5-B7D1-93EFE9F68466}"/>
                </a:ext>
              </a:extLst>
            </p:cNvPr>
            <p:cNvSpPr/>
            <p:nvPr/>
          </p:nvSpPr>
          <p:spPr>
            <a:xfrm>
              <a:off x="9553207"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5" name="Oval 254">
              <a:extLst>
                <a:ext uri="{FF2B5EF4-FFF2-40B4-BE49-F238E27FC236}">
                  <a16:creationId xmlns:a16="http://schemas.microsoft.com/office/drawing/2014/main" id="{65E1C91C-DE9F-408B-A097-503B46ED4450}"/>
                </a:ext>
              </a:extLst>
            </p:cNvPr>
            <p:cNvSpPr/>
            <p:nvPr/>
          </p:nvSpPr>
          <p:spPr>
            <a:xfrm>
              <a:off x="9687800"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6" name="Oval 255">
              <a:extLst>
                <a:ext uri="{FF2B5EF4-FFF2-40B4-BE49-F238E27FC236}">
                  <a16:creationId xmlns:a16="http://schemas.microsoft.com/office/drawing/2014/main" id="{1A66B513-50D1-424F-98CE-95611A10BC79}"/>
                </a:ext>
              </a:extLst>
            </p:cNvPr>
            <p:cNvSpPr/>
            <p:nvPr/>
          </p:nvSpPr>
          <p:spPr>
            <a:xfrm>
              <a:off x="9820885"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7" name="Oval 256">
              <a:extLst>
                <a:ext uri="{FF2B5EF4-FFF2-40B4-BE49-F238E27FC236}">
                  <a16:creationId xmlns:a16="http://schemas.microsoft.com/office/drawing/2014/main" id="{581EF90B-17F0-4554-8BDC-D7A5E34364CB}"/>
                </a:ext>
              </a:extLst>
            </p:cNvPr>
            <p:cNvSpPr/>
            <p:nvPr/>
          </p:nvSpPr>
          <p:spPr>
            <a:xfrm>
              <a:off x="9955478"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8" name="Oval 257">
              <a:extLst>
                <a:ext uri="{FF2B5EF4-FFF2-40B4-BE49-F238E27FC236}">
                  <a16:creationId xmlns:a16="http://schemas.microsoft.com/office/drawing/2014/main" id="{C4D315FE-8329-4A65-B281-B48503AFF778}"/>
                </a:ext>
              </a:extLst>
            </p:cNvPr>
            <p:cNvSpPr/>
            <p:nvPr/>
          </p:nvSpPr>
          <p:spPr>
            <a:xfrm>
              <a:off x="10090071"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9" name="Oval 258">
              <a:extLst>
                <a:ext uri="{FF2B5EF4-FFF2-40B4-BE49-F238E27FC236}">
                  <a16:creationId xmlns:a16="http://schemas.microsoft.com/office/drawing/2014/main" id="{718CC070-519A-4511-A261-B5E765F776AA}"/>
                </a:ext>
              </a:extLst>
            </p:cNvPr>
            <p:cNvSpPr/>
            <p:nvPr/>
          </p:nvSpPr>
          <p:spPr>
            <a:xfrm>
              <a:off x="10224664"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0" name="Oval 259">
              <a:extLst>
                <a:ext uri="{FF2B5EF4-FFF2-40B4-BE49-F238E27FC236}">
                  <a16:creationId xmlns:a16="http://schemas.microsoft.com/office/drawing/2014/main" id="{1E3C4EBE-12D9-4943-BA02-FA8C03CF44AC}"/>
                </a:ext>
              </a:extLst>
            </p:cNvPr>
            <p:cNvSpPr/>
            <p:nvPr/>
          </p:nvSpPr>
          <p:spPr>
            <a:xfrm>
              <a:off x="10357748"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1" name="Oval 260">
              <a:extLst>
                <a:ext uri="{FF2B5EF4-FFF2-40B4-BE49-F238E27FC236}">
                  <a16:creationId xmlns:a16="http://schemas.microsoft.com/office/drawing/2014/main" id="{7F28FFF2-21E1-4A5E-AFFC-97A7B0C6622A}"/>
                </a:ext>
              </a:extLst>
            </p:cNvPr>
            <p:cNvSpPr/>
            <p:nvPr/>
          </p:nvSpPr>
          <p:spPr>
            <a:xfrm>
              <a:off x="10492341"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2" name="Oval 261">
              <a:extLst>
                <a:ext uri="{FF2B5EF4-FFF2-40B4-BE49-F238E27FC236}">
                  <a16:creationId xmlns:a16="http://schemas.microsoft.com/office/drawing/2014/main" id="{473BACA2-7556-4F80-9E40-E07A3C7CDCB1}"/>
                </a:ext>
              </a:extLst>
            </p:cNvPr>
            <p:cNvSpPr/>
            <p:nvPr/>
          </p:nvSpPr>
          <p:spPr>
            <a:xfrm>
              <a:off x="10626934"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3" name="Oval 262">
              <a:extLst>
                <a:ext uri="{FF2B5EF4-FFF2-40B4-BE49-F238E27FC236}">
                  <a16:creationId xmlns:a16="http://schemas.microsoft.com/office/drawing/2014/main" id="{0E24C188-C13B-4656-A88C-A731C8673765}"/>
                </a:ext>
              </a:extLst>
            </p:cNvPr>
            <p:cNvSpPr/>
            <p:nvPr/>
          </p:nvSpPr>
          <p:spPr>
            <a:xfrm>
              <a:off x="9614167" y="462838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4" name="Oval 263">
              <a:extLst>
                <a:ext uri="{FF2B5EF4-FFF2-40B4-BE49-F238E27FC236}">
                  <a16:creationId xmlns:a16="http://schemas.microsoft.com/office/drawing/2014/main" id="{EBB49358-F9F7-47E3-A31C-4771674FC03D}"/>
                </a:ext>
              </a:extLst>
            </p:cNvPr>
            <p:cNvSpPr/>
            <p:nvPr/>
          </p:nvSpPr>
          <p:spPr>
            <a:xfrm>
              <a:off x="9748760" y="4628382"/>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5" name="Oval 264">
              <a:extLst>
                <a:ext uri="{FF2B5EF4-FFF2-40B4-BE49-F238E27FC236}">
                  <a16:creationId xmlns:a16="http://schemas.microsoft.com/office/drawing/2014/main" id="{7EF685E1-92C4-4383-A394-BB84097EA495}"/>
                </a:ext>
              </a:extLst>
            </p:cNvPr>
            <p:cNvSpPr/>
            <p:nvPr/>
          </p:nvSpPr>
          <p:spPr>
            <a:xfrm>
              <a:off x="9881845" y="4628382"/>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6" name="Oval 265">
              <a:extLst>
                <a:ext uri="{FF2B5EF4-FFF2-40B4-BE49-F238E27FC236}">
                  <a16:creationId xmlns:a16="http://schemas.microsoft.com/office/drawing/2014/main" id="{646DE3F6-59BF-4F21-B174-C51111A1E691}"/>
                </a:ext>
              </a:extLst>
            </p:cNvPr>
            <p:cNvSpPr/>
            <p:nvPr/>
          </p:nvSpPr>
          <p:spPr>
            <a:xfrm>
              <a:off x="10016438" y="4628382"/>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7" name="Oval 266">
              <a:extLst>
                <a:ext uri="{FF2B5EF4-FFF2-40B4-BE49-F238E27FC236}">
                  <a16:creationId xmlns:a16="http://schemas.microsoft.com/office/drawing/2014/main" id="{01CFB9C9-BD7C-4950-A134-E313E32708D8}"/>
                </a:ext>
              </a:extLst>
            </p:cNvPr>
            <p:cNvSpPr/>
            <p:nvPr/>
          </p:nvSpPr>
          <p:spPr>
            <a:xfrm>
              <a:off x="10151031" y="4628382"/>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8" name="Oval 267">
              <a:extLst>
                <a:ext uri="{FF2B5EF4-FFF2-40B4-BE49-F238E27FC236}">
                  <a16:creationId xmlns:a16="http://schemas.microsoft.com/office/drawing/2014/main" id="{CD8F69C5-CC13-4B0C-9CAA-D19D203A7D7D}"/>
                </a:ext>
              </a:extLst>
            </p:cNvPr>
            <p:cNvSpPr/>
            <p:nvPr/>
          </p:nvSpPr>
          <p:spPr>
            <a:xfrm>
              <a:off x="10285624" y="462838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9" name="Flowchart: Magnetic Disk 268">
              <a:extLst>
                <a:ext uri="{FF2B5EF4-FFF2-40B4-BE49-F238E27FC236}">
                  <a16:creationId xmlns:a16="http://schemas.microsoft.com/office/drawing/2014/main" id="{EED1C621-0FBA-4683-BCD0-D90DB179E231}"/>
                </a:ext>
              </a:extLst>
            </p:cNvPr>
            <p:cNvSpPr/>
            <p:nvPr/>
          </p:nvSpPr>
          <p:spPr>
            <a:xfrm>
              <a:off x="9168046" y="2310115"/>
              <a:ext cx="1726080" cy="2488432"/>
            </a:xfrm>
            <a:prstGeom prst="flowChartMagneticDisk">
              <a:avLst/>
            </a:pr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3" name="Rectangle 272">
              <a:extLst>
                <a:ext uri="{FF2B5EF4-FFF2-40B4-BE49-F238E27FC236}">
                  <a16:creationId xmlns:a16="http://schemas.microsoft.com/office/drawing/2014/main" id="{BFBA3929-3149-48BF-9E2D-63B2084C2466}"/>
                </a:ext>
              </a:extLst>
            </p:cNvPr>
            <p:cNvSpPr/>
            <p:nvPr/>
          </p:nvSpPr>
          <p:spPr>
            <a:xfrm>
              <a:off x="8952126" y="3045794"/>
              <a:ext cx="438912" cy="43891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4" name="Graphic 195">
              <a:extLst>
                <a:ext uri="{FF2B5EF4-FFF2-40B4-BE49-F238E27FC236}">
                  <a16:creationId xmlns:a16="http://schemas.microsoft.com/office/drawing/2014/main" id="{1F3D823F-7937-4BDA-B047-9C2C1B36073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988702" y="3082370"/>
              <a:ext cx="365760" cy="365760"/>
            </a:xfrm>
            <a:prstGeom prst="rect">
              <a:avLst/>
            </a:prstGeom>
          </p:spPr>
        </p:pic>
        <p:sp>
          <p:nvSpPr>
            <p:cNvPr id="201" name="Oval 200">
              <a:extLst>
                <a:ext uri="{FF2B5EF4-FFF2-40B4-BE49-F238E27FC236}">
                  <a16:creationId xmlns:a16="http://schemas.microsoft.com/office/drawing/2014/main" id="{20FB8BD7-1E16-43F5-9EFF-780F4436F87E}"/>
                </a:ext>
              </a:extLst>
            </p:cNvPr>
            <p:cNvSpPr/>
            <p:nvPr/>
          </p:nvSpPr>
          <p:spPr>
            <a:xfrm>
              <a:off x="9218904" y="416009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2" name="Oval 201">
              <a:extLst>
                <a:ext uri="{FF2B5EF4-FFF2-40B4-BE49-F238E27FC236}">
                  <a16:creationId xmlns:a16="http://schemas.microsoft.com/office/drawing/2014/main" id="{D8CB8FF3-3B7B-41BF-9009-8FA0E5EF47B2}"/>
                </a:ext>
              </a:extLst>
            </p:cNvPr>
            <p:cNvSpPr/>
            <p:nvPr/>
          </p:nvSpPr>
          <p:spPr>
            <a:xfrm>
              <a:off x="9353497"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3" name="Oval 202">
              <a:extLst>
                <a:ext uri="{FF2B5EF4-FFF2-40B4-BE49-F238E27FC236}">
                  <a16:creationId xmlns:a16="http://schemas.microsoft.com/office/drawing/2014/main" id="{12451730-9746-40CD-9E7A-1FF9A944B43B}"/>
                </a:ext>
              </a:extLst>
            </p:cNvPr>
            <p:cNvSpPr/>
            <p:nvPr/>
          </p:nvSpPr>
          <p:spPr>
            <a:xfrm>
              <a:off x="9488090"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4" name="Oval 203">
              <a:extLst>
                <a:ext uri="{FF2B5EF4-FFF2-40B4-BE49-F238E27FC236}">
                  <a16:creationId xmlns:a16="http://schemas.microsoft.com/office/drawing/2014/main" id="{4382BBF5-0B70-4F73-9975-9E21C104E042}"/>
                </a:ext>
              </a:extLst>
            </p:cNvPr>
            <p:cNvSpPr/>
            <p:nvPr/>
          </p:nvSpPr>
          <p:spPr>
            <a:xfrm>
              <a:off x="9622683"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5" name="Oval 204">
              <a:extLst>
                <a:ext uri="{FF2B5EF4-FFF2-40B4-BE49-F238E27FC236}">
                  <a16:creationId xmlns:a16="http://schemas.microsoft.com/office/drawing/2014/main" id="{386F2090-9C49-4006-A08C-3D2CBC09CBD6}"/>
                </a:ext>
              </a:extLst>
            </p:cNvPr>
            <p:cNvSpPr/>
            <p:nvPr/>
          </p:nvSpPr>
          <p:spPr>
            <a:xfrm>
              <a:off x="9755768" y="416009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6" name="Oval 205">
              <a:extLst>
                <a:ext uri="{FF2B5EF4-FFF2-40B4-BE49-F238E27FC236}">
                  <a16:creationId xmlns:a16="http://schemas.microsoft.com/office/drawing/2014/main" id="{526F2042-83CF-4A78-81E6-7B3C39397162}"/>
                </a:ext>
              </a:extLst>
            </p:cNvPr>
            <p:cNvSpPr/>
            <p:nvPr/>
          </p:nvSpPr>
          <p:spPr>
            <a:xfrm>
              <a:off x="9890361" y="4160098"/>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7" name="Oval 206">
              <a:extLst>
                <a:ext uri="{FF2B5EF4-FFF2-40B4-BE49-F238E27FC236}">
                  <a16:creationId xmlns:a16="http://schemas.microsoft.com/office/drawing/2014/main" id="{C2331FC1-516A-4309-A8D0-4482089997CF}"/>
                </a:ext>
              </a:extLst>
            </p:cNvPr>
            <p:cNvSpPr/>
            <p:nvPr/>
          </p:nvSpPr>
          <p:spPr>
            <a:xfrm>
              <a:off x="10024954" y="4160098"/>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8" name="Oval 207">
              <a:extLst>
                <a:ext uri="{FF2B5EF4-FFF2-40B4-BE49-F238E27FC236}">
                  <a16:creationId xmlns:a16="http://schemas.microsoft.com/office/drawing/2014/main" id="{5B30B41E-75BE-4D2E-AB73-DA4140DE1A27}"/>
                </a:ext>
              </a:extLst>
            </p:cNvPr>
            <p:cNvSpPr/>
            <p:nvPr/>
          </p:nvSpPr>
          <p:spPr>
            <a:xfrm>
              <a:off x="10159547" y="416009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9" name="Oval 208">
              <a:extLst>
                <a:ext uri="{FF2B5EF4-FFF2-40B4-BE49-F238E27FC236}">
                  <a16:creationId xmlns:a16="http://schemas.microsoft.com/office/drawing/2014/main" id="{E36C1201-0C00-4F83-AF8F-A6C82BE4F731}"/>
                </a:ext>
              </a:extLst>
            </p:cNvPr>
            <p:cNvSpPr/>
            <p:nvPr/>
          </p:nvSpPr>
          <p:spPr>
            <a:xfrm>
              <a:off x="10292631"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0" name="Oval 209">
              <a:extLst>
                <a:ext uri="{FF2B5EF4-FFF2-40B4-BE49-F238E27FC236}">
                  <a16:creationId xmlns:a16="http://schemas.microsoft.com/office/drawing/2014/main" id="{D43E9608-A1BE-41E8-B0D5-8E0057E60FAA}"/>
                </a:ext>
              </a:extLst>
            </p:cNvPr>
            <p:cNvSpPr/>
            <p:nvPr/>
          </p:nvSpPr>
          <p:spPr>
            <a:xfrm>
              <a:off x="10427224"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1" name="Oval 210">
              <a:extLst>
                <a:ext uri="{FF2B5EF4-FFF2-40B4-BE49-F238E27FC236}">
                  <a16:creationId xmlns:a16="http://schemas.microsoft.com/office/drawing/2014/main" id="{A7DA2C05-9B40-4405-A54B-024AC8C2D891}"/>
                </a:ext>
              </a:extLst>
            </p:cNvPr>
            <p:cNvSpPr/>
            <p:nvPr/>
          </p:nvSpPr>
          <p:spPr>
            <a:xfrm>
              <a:off x="10561817"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2" name="Oval 211">
              <a:extLst>
                <a:ext uri="{FF2B5EF4-FFF2-40B4-BE49-F238E27FC236}">
                  <a16:creationId xmlns:a16="http://schemas.microsoft.com/office/drawing/2014/main" id="{65B8F821-BE4D-47EE-9633-E6B57EAE881F}"/>
                </a:ext>
              </a:extLst>
            </p:cNvPr>
            <p:cNvSpPr/>
            <p:nvPr/>
          </p:nvSpPr>
          <p:spPr>
            <a:xfrm>
              <a:off x="10696410" y="416009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7" name="Title 6">
            <a:extLst>
              <a:ext uri="{FF2B5EF4-FFF2-40B4-BE49-F238E27FC236}">
                <a16:creationId xmlns:a16="http://schemas.microsoft.com/office/drawing/2014/main" id="{5D52CCCB-7872-41A2-BEDC-8A0679D52632}"/>
              </a:ext>
            </a:extLst>
          </p:cNvPr>
          <p:cNvSpPr>
            <a:spLocks noGrp="1"/>
          </p:cNvSpPr>
          <p:nvPr>
            <p:ph type="title"/>
          </p:nvPr>
        </p:nvSpPr>
        <p:spPr>
          <a:xfrm>
            <a:off x="2613271" y="295276"/>
            <a:ext cx="11889564" cy="917575"/>
          </a:xfrm>
        </p:spPr>
        <p:txBody>
          <a:bodyPr/>
          <a:lstStyle/>
          <a:p>
            <a:r>
              <a:rPr lang="en-US" dirty="0"/>
              <a:t>Automation of </a:t>
            </a:r>
            <a:r>
              <a:rPr lang="en-US" dirty="0">
                <a:gradFill>
                  <a:gsLst>
                    <a:gs pos="1250">
                      <a:schemeClr val="tx2"/>
                    </a:gs>
                    <a:gs pos="100000">
                      <a:schemeClr val="tx2"/>
                    </a:gs>
                  </a:gsLst>
                  <a:lin ang="5400000" scaled="0"/>
                </a:gradFill>
              </a:rPr>
              <a:t>scheduled</a:t>
            </a:r>
            <a:r>
              <a:rPr lang="en-US" dirty="0"/>
              <a:t> tasks</a:t>
            </a:r>
            <a:br>
              <a:rPr lang="en-US" dirty="0"/>
            </a:br>
            <a:endParaRPr lang="en-US" dirty="0"/>
          </a:p>
        </p:txBody>
      </p:sp>
    </p:spTree>
    <p:extLst>
      <p:ext uri="{BB962C8B-B14F-4D97-AF65-F5344CB8AC3E}">
        <p14:creationId xmlns:p14="http://schemas.microsoft.com/office/powerpoint/2010/main" val="2053259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erson sitting in a room&#10;&#10;Description generated with high confidence">
            <a:extLst>
              <a:ext uri="{FF2B5EF4-FFF2-40B4-BE49-F238E27FC236}">
                <a16:creationId xmlns:a16="http://schemas.microsoft.com/office/drawing/2014/main" id="{F7FD7DA6-EDF2-45F1-A165-B0C9E44A53D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0" y="0"/>
            <a:ext cx="2305865" cy="6994525"/>
          </a:xfrm>
          <a:prstGeom prst="rect">
            <a:avLst/>
          </a:prstGeom>
        </p:spPr>
      </p:pic>
      <p:sp>
        <p:nvSpPr>
          <p:cNvPr id="104" name="Rectangle 103">
            <a:extLst>
              <a:ext uri="{FF2B5EF4-FFF2-40B4-BE49-F238E27FC236}">
                <a16:creationId xmlns:a16="http://schemas.microsoft.com/office/drawing/2014/main" id="{464A6F5B-981F-4808-BE26-BA1B00A80C28}"/>
              </a:ext>
            </a:extLst>
          </p:cNvPr>
          <p:cNvSpPr/>
          <p:nvPr/>
        </p:nvSpPr>
        <p:spPr>
          <a:xfrm>
            <a:off x="-1" y="-5"/>
            <a:ext cx="2295144" cy="6995160"/>
          </a:xfrm>
          <a:prstGeom prst="rect">
            <a:avLst/>
          </a:prstGeom>
          <a:gradFill flip="none" rotWithShape="1">
            <a:gsLst>
              <a:gs pos="0">
                <a:schemeClr val="bg2">
                  <a:lumMod val="10000"/>
                  <a:alpha val="0"/>
                </a:schemeClr>
              </a:gs>
              <a:gs pos="85000">
                <a:schemeClr val="bg2">
                  <a:lumMod val="1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9EAD0A99-A663-449D-9B93-BBD29A1269B2}"/>
              </a:ext>
            </a:extLst>
          </p:cNvPr>
          <p:cNvCxnSpPr>
            <a:cxnSpLocks/>
          </p:cNvCxnSpPr>
          <p:nvPr/>
        </p:nvCxnSpPr>
        <p:spPr>
          <a:xfrm>
            <a:off x="2286000" y="0"/>
            <a:ext cx="0" cy="6994528"/>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BA49773-81AF-4838-AB4D-0ACD6E39B43A}"/>
              </a:ext>
            </a:extLst>
          </p:cNvPr>
          <p:cNvSpPr txBox="1"/>
          <p:nvPr/>
        </p:nvSpPr>
        <p:spPr>
          <a:xfrm>
            <a:off x="3861892" y="4718267"/>
            <a:ext cx="1207649" cy="523220"/>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chemeClr val="tx1"/>
                    </a:gs>
                    <a:gs pos="85000">
                      <a:schemeClr val="tx1"/>
                    </a:gs>
                  </a:gsLst>
                  <a:lin ang="16200000" scaled="1"/>
                </a:gradFill>
                <a:effectLst/>
                <a:uLnTx/>
                <a:uFillTx/>
                <a:latin typeface="Segoe UI Semilight" panose="020B0402040204020203" pitchFamily="34" charset="0"/>
                <a:cs typeface="Segoe UI Semilight" panose="020B0402040204020203" pitchFamily="34" charset="0"/>
              </a:rPr>
              <a:t>Issue created in GitHub…</a:t>
            </a:r>
          </a:p>
        </p:txBody>
      </p:sp>
      <p:sp>
        <p:nvSpPr>
          <p:cNvPr id="56" name="TextBox 55">
            <a:extLst>
              <a:ext uri="{FF2B5EF4-FFF2-40B4-BE49-F238E27FC236}">
                <a16:creationId xmlns:a16="http://schemas.microsoft.com/office/drawing/2014/main" id="{B3FC26E6-DBD6-4E96-93BA-124390EC181E}"/>
              </a:ext>
            </a:extLst>
          </p:cNvPr>
          <p:cNvSpPr txBox="1"/>
          <p:nvPr/>
        </p:nvSpPr>
        <p:spPr>
          <a:xfrm>
            <a:off x="7897231" y="4708817"/>
            <a:ext cx="1869070" cy="523220"/>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chemeClr val="tx1"/>
                    </a:gs>
                    <a:gs pos="85000">
                      <a:schemeClr val="tx1"/>
                    </a:gs>
                  </a:gsLst>
                  <a:lin ang="16200000" scaled="1"/>
                </a:gradFill>
                <a:effectLst/>
                <a:uLnTx/>
                <a:uFillTx/>
                <a:latin typeface="Segoe UI Semilight" panose="020B0402040204020203" pitchFamily="34" charset="0"/>
                <a:cs typeface="Segoe UI Semilight" panose="020B0402040204020203" pitchFamily="34" charset="0"/>
              </a:rPr>
              <a:t>…which is processed by a function…</a:t>
            </a:r>
          </a:p>
        </p:txBody>
      </p:sp>
      <p:sp>
        <p:nvSpPr>
          <p:cNvPr id="57" name="TextBox 56">
            <a:extLst>
              <a:ext uri="{FF2B5EF4-FFF2-40B4-BE49-F238E27FC236}">
                <a16:creationId xmlns:a16="http://schemas.microsoft.com/office/drawing/2014/main" id="{4EFE9C0B-8C03-4967-9119-C524594F33B3}"/>
              </a:ext>
            </a:extLst>
          </p:cNvPr>
          <p:cNvSpPr txBox="1"/>
          <p:nvPr/>
        </p:nvSpPr>
        <p:spPr>
          <a:xfrm>
            <a:off x="10368776" y="4718267"/>
            <a:ext cx="1793062" cy="523220"/>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chemeClr val="tx1"/>
                    </a:gs>
                    <a:gs pos="85000">
                      <a:schemeClr val="tx1"/>
                    </a:gs>
                  </a:gsLst>
                  <a:lin ang="16200000" scaled="1"/>
                </a:gradFill>
                <a:effectLst/>
                <a:uLnTx/>
                <a:uFillTx/>
                <a:latin typeface="Segoe UI Semilight" panose="020B0402040204020203" pitchFamily="34" charset="0"/>
                <a:cs typeface="Segoe UI Semilight" panose="020B0402040204020203" pitchFamily="34" charset="0"/>
              </a:rPr>
              <a:t>…by posting the issue details to Slack</a:t>
            </a:r>
          </a:p>
        </p:txBody>
      </p:sp>
      <p:sp>
        <p:nvSpPr>
          <p:cNvPr id="59" name="Rectangle 58">
            <a:extLst>
              <a:ext uri="{FF2B5EF4-FFF2-40B4-BE49-F238E27FC236}">
                <a16:creationId xmlns:a16="http://schemas.microsoft.com/office/drawing/2014/main" id="{17302EE3-4FDD-4471-93D2-B9D0C8D61F73}"/>
              </a:ext>
            </a:extLst>
          </p:cNvPr>
          <p:cNvSpPr/>
          <p:nvPr/>
        </p:nvSpPr>
        <p:spPr>
          <a:xfrm>
            <a:off x="3147021" y="2707720"/>
            <a:ext cx="2621471" cy="1566356"/>
          </a:xfrm>
          <a:prstGeom prst="rect">
            <a:avLst/>
          </a:pr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60" name="Straight Connector 59">
            <a:extLst>
              <a:ext uri="{FF2B5EF4-FFF2-40B4-BE49-F238E27FC236}">
                <a16:creationId xmlns:a16="http://schemas.microsoft.com/office/drawing/2014/main" id="{88D5EEDB-3FD8-4DE3-A298-4512A9ADC9A9}"/>
              </a:ext>
            </a:extLst>
          </p:cNvPr>
          <p:cNvCxnSpPr/>
          <p:nvPr/>
        </p:nvCxnSpPr>
        <p:spPr>
          <a:xfrm>
            <a:off x="2872510" y="4585440"/>
            <a:ext cx="3170006" cy="0"/>
          </a:xfrm>
          <a:prstGeom prst="line">
            <a:avLst/>
          </a:prstGeom>
          <a:ln w="57150">
            <a:solidFill>
              <a:srgbClr val="A8A9AD"/>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B9B0385F-891C-4FFE-8497-3E7926B78546}"/>
              </a:ext>
            </a:extLst>
          </p:cNvPr>
          <p:cNvGrpSpPr/>
          <p:nvPr/>
        </p:nvGrpSpPr>
        <p:grpSpPr>
          <a:xfrm>
            <a:off x="2892546" y="2447358"/>
            <a:ext cx="522119" cy="522119"/>
            <a:chOff x="4707081" y="3127173"/>
            <a:chExt cx="438912" cy="438912"/>
          </a:xfrm>
        </p:grpSpPr>
        <p:sp>
          <p:nvSpPr>
            <p:cNvPr id="102" name="Rectangle 101">
              <a:extLst>
                <a:ext uri="{FF2B5EF4-FFF2-40B4-BE49-F238E27FC236}">
                  <a16:creationId xmlns:a16="http://schemas.microsoft.com/office/drawing/2014/main" id="{C9BE67CB-6393-4013-A106-24FD230BADA2}"/>
                </a:ext>
              </a:extLst>
            </p:cNvPr>
            <p:cNvSpPr/>
            <p:nvPr/>
          </p:nvSpPr>
          <p:spPr>
            <a:xfrm>
              <a:off x="4707081" y="3127173"/>
              <a:ext cx="438912" cy="43891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3" name="Graphic 4">
              <a:extLst>
                <a:ext uri="{FF2B5EF4-FFF2-40B4-BE49-F238E27FC236}">
                  <a16:creationId xmlns:a16="http://schemas.microsoft.com/office/drawing/2014/main" id="{9C1BD983-2844-4E35-A8F6-F178E9BC542C}"/>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743657" y="3163749"/>
              <a:ext cx="365760" cy="365760"/>
            </a:xfrm>
            <a:prstGeom prst="rect">
              <a:avLst/>
            </a:prstGeom>
          </p:spPr>
        </p:pic>
      </p:grpSp>
      <p:grpSp>
        <p:nvGrpSpPr>
          <p:cNvPr id="62" name="Group 61">
            <a:extLst>
              <a:ext uri="{FF2B5EF4-FFF2-40B4-BE49-F238E27FC236}">
                <a16:creationId xmlns:a16="http://schemas.microsoft.com/office/drawing/2014/main" id="{456B29CA-5C87-4B1C-B893-D46B9EF3A955}"/>
              </a:ext>
            </a:extLst>
          </p:cNvPr>
          <p:cNvGrpSpPr/>
          <p:nvPr/>
        </p:nvGrpSpPr>
        <p:grpSpPr>
          <a:xfrm>
            <a:off x="4104239" y="3137380"/>
            <a:ext cx="707036" cy="707036"/>
            <a:chOff x="17424571" y="5002114"/>
            <a:chExt cx="535082" cy="534943"/>
          </a:xfrm>
          <a:solidFill>
            <a:srgbClr val="3955A3"/>
          </a:solidFill>
        </p:grpSpPr>
        <p:sp>
          <p:nvSpPr>
            <p:cNvPr id="99" name="Freeform 101">
              <a:extLst>
                <a:ext uri="{FF2B5EF4-FFF2-40B4-BE49-F238E27FC236}">
                  <a16:creationId xmlns:a16="http://schemas.microsoft.com/office/drawing/2014/main" id="{5F4A2A3C-8F48-4E9F-B6C0-31953A65FC2C}"/>
                </a:ext>
              </a:extLst>
            </p:cNvPr>
            <p:cNvSpPr>
              <a:spLocks noEditPoints="1"/>
            </p:cNvSpPr>
            <p:nvPr/>
          </p:nvSpPr>
          <p:spPr bwMode="black">
            <a:xfrm>
              <a:off x="17424571" y="5002114"/>
              <a:ext cx="535082" cy="534943"/>
            </a:xfrm>
            <a:custGeom>
              <a:avLst/>
              <a:gdLst>
                <a:gd name="T0" fmla="*/ 317 w 323"/>
                <a:gd name="T1" fmla="*/ 150 h 323"/>
                <a:gd name="T2" fmla="*/ 173 w 323"/>
                <a:gd name="T3" fmla="*/ 7 h 323"/>
                <a:gd name="T4" fmla="*/ 150 w 323"/>
                <a:gd name="T5" fmla="*/ 7 h 323"/>
                <a:gd name="T6" fmla="*/ 7 w 323"/>
                <a:gd name="T7" fmla="*/ 150 h 323"/>
                <a:gd name="T8" fmla="*/ 7 w 323"/>
                <a:gd name="T9" fmla="*/ 174 h 323"/>
                <a:gd name="T10" fmla="*/ 150 w 323"/>
                <a:gd name="T11" fmla="*/ 317 h 323"/>
                <a:gd name="T12" fmla="*/ 173 w 323"/>
                <a:gd name="T13" fmla="*/ 317 h 323"/>
                <a:gd name="T14" fmla="*/ 317 w 323"/>
                <a:gd name="T15" fmla="*/ 174 h 323"/>
                <a:gd name="T16" fmla="*/ 317 w 323"/>
                <a:gd name="T17" fmla="*/ 150 h 323"/>
                <a:gd name="T18" fmla="*/ 281 w 323"/>
                <a:gd name="T19" fmla="*/ 171 h 323"/>
                <a:gd name="T20" fmla="*/ 171 w 323"/>
                <a:gd name="T21" fmla="*/ 281 h 323"/>
                <a:gd name="T22" fmla="*/ 153 w 323"/>
                <a:gd name="T23" fmla="*/ 281 h 323"/>
                <a:gd name="T24" fmla="*/ 43 w 323"/>
                <a:gd name="T25" fmla="*/ 171 h 323"/>
                <a:gd name="T26" fmla="*/ 43 w 323"/>
                <a:gd name="T27" fmla="*/ 153 h 323"/>
                <a:gd name="T28" fmla="*/ 153 w 323"/>
                <a:gd name="T29" fmla="*/ 43 h 323"/>
                <a:gd name="T30" fmla="*/ 171 w 323"/>
                <a:gd name="T31" fmla="*/ 43 h 323"/>
                <a:gd name="T32" fmla="*/ 281 w 323"/>
                <a:gd name="T33" fmla="*/ 153 h 323"/>
                <a:gd name="T34" fmla="*/ 281 w 323"/>
                <a:gd name="T35" fmla="*/ 17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323">
                  <a:moveTo>
                    <a:pt x="317" y="150"/>
                  </a:moveTo>
                  <a:cubicBezTo>
                    <a:pt x="173" y="7"/>
                    <a:pt x="173" y="7"/>
                    <a:pt x="173" y="7"/>
                  </a:cubicBezTo>
                  <a:cubicBezTo>
                    <a:pt x="167" y="0"/>
                    <a:pt x="156" y="0"/>
                    <a:pt x="150" y="7"/>
                  </a:cubicBezTo>
                  <a:cubicBezTo>
                    <a:pt x="7" y="150"/>
                    <a:pt x="7" y="150"/>
                    <a:pt x="7" y="150"/>
                  </a:cubicBezTo>
                  <a:cubicBezTo>
                    <a:pt x="0" y="157"/>
                    <a:pt x="0" y="167"/>
                    <a:pt x="7" y="174"/>
                  </a:cubicBezTo>
                  <a:cubicBezTo>
                    <a:pt x="150" y="317"/>
                    <a:pt x="150" y="317"/>
                    <a:pt x="150" y="317"/>
                  </a:cubicBezTo>
                  <a:cubicBezTo>
                    <a:pt x="156" y="323"/>
                    <a:pt x="167" y="323"/>
                    <a:pt x="173" y="317"/>
                  </a:cubicBezTo>
                  <a:cubicBezTo>
                    <a:pt x="317" y="174"/>
                    <a:pt x="317" y="174"/>
                    <a:pt x="317" y="174"/>
                  </a:cubicBezTo>
                  <a:cubicBezTo>
                    <a:pt x="323" y="167"/>
                    <a:pt x="323" y="157"/>
                    <a:pt x="317" y="150"/>
                  </a:cubicBezTo>
                  <a:close/>
                  <a:moveTo>
                    <a:pt x="281" y="171"/>
                  </a:moveTo>
                  <a:cubicBezTo>
                    <a:pt x="171" y="281"/>
                    <a:pt x="171" y="281"/>
                    <a:pt x="171" y="281"/>
                  </a:cubicBezTo>
                  <a:cubicBezTo>
                    <a:pt x="166" y="286"/>
                    <a:pt x="158" y="286"/>
                    <a:pt x="153" y="281"/>
                  </a:cubicBezTo>
                  <a:cubicBezTo>
                    <a:pt x="43" y="171"/>
                    <a:pt x="43" y="171"/>
                    <a:pt x="43" y="171"/>
                  </a:cubicBezTo>
                  <a:cubicBezTo>
                    <a:pt x="38" y="166"/>
                    <a:pt x="38" y="158"/>
                    <a:pt x="43" y="153"/>
                  </a:cubicBezTo>
                  <a:cubicBezTo>
                    <a:pt x="153" y="43"/>
                    <a:pt x="153" y="43"/>
                    <a:pt x="153" y="43"/>
                  </a:cubicBezTo>
                  <a:cubicBezTo>
                    <a:pt x="158" y="38"/>
                    <a:pt x="166" y="38"/>
                    <a:pt x="171" y="43"/>
                  </a:cubicBezTo>
                  <a:cubicBezTo>
                    <a:pt x="281" y="153"/>
                    <a:pt x="281" y="153"/>
                    <a:pt x="281" y="153"/>
                  </a:cubicBezTo>
                  <a:cubicBezTo>
                    <a:pt x="286" y="158"/>
                    <a:pt x="286" y="166"/>
                    <a:pt x="281" y="171"/>
                  </a:cubicBezTo>
                  <a:close/>
                </a:path>
              </a:pathLst>
            </a:custGeom>
            <a:grpFill/>
            <a:ln>
              <a:noFill/>
            </a:ln>
          </p:spPr>
          <p:txBody>
            <a:bodyPr vert="horz" wrap="square" lIns="82305" tIns="41153" rIns="82305" bIns="4115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0" name="Freeform 102">
              <a:extLst>
                <a:ext uri="{FF2B5EF4-FFF2-40B4-BE49-F238E27FC236}">
                  <a16:creationId xmlns:a16="http://schemas.microsoft.com/office/drawing/2014/main" id="{4710560D-0D48-4F72-B726-D2CC7BFAC29E}"/>
                </a:ext>
              </a:extLst>
            </p:cNvPr>
            <p:cNvSpPr>
              <a:spLocks/>
            </p:cNvSpPr>
            <p:nvPr/>
          </p:nvSpPr>
          <p:spPr bwMode="black">
            <a:xfrm>
              <a:off x="17671422" y="5147941"/>
              <a:ext cx="59610" cy="167564"/>
            </a:xfrm>
            <a:custGeom>
              <a:avLst/>
              <a:gdLst>
                <a:gd name="T0" fmla="*/ 64 w 85"/>
                <a:gd name="T1" fmla="*/ 239 h 239"/>
                <a:gd name="T2" fmla="*/ 85 w 85"/>
                <a:gd name="T3" fmla="*/ 90 h 239"/>
                <a:gd name="T4" fmla="*/ 85 w 85"/>
                <a:gd name="T5" fmla="*/ 0 h 239"/>
                <a:gd name="T6" fmla="*/ 0 w 85"/>
                <a:gd name="T7" fmla="*/ 0 h 239"/>
                <a:gd name="T8" fmla="*/ 0 w 85"/>
                <a:gd name="T9" fmla="*/ 90 h 239"/>
                <a:gd name="T10" fmla="*/ 21 w 85"/>
                <a:gd name="T11" fmla="*/ 239 h 239"/>
                <a:gd name="T12" fmla="*/ 64 w 85"/>
                <a:gd name="T13" fmla="*/ 239 h 239"/>
              </a:gdLst>
              <a:ahLst/>
              <a:cxnLst>
                <a:cxn ang="0">
                  <a:pos x="T0" y="T1"/>
                </a:cxn>
                <a:cxn ang="0">
                  <a:pos x="T2" y="T3"/>
                </a:cxn>
                <a:cxn ang="0">
                  <a:pos x="T4" y="T5"/>
                </a:cxn>
                <a:cxn ang="0">
                  <a:pos x="T6" y="T7"/>
                </a:cxn>
                <a:cxn ang="0">
                  <a:pos x="T8" y="T9"/>
                </a:cxn>
                <a:cxn ang="0">
                  <a:pos x="T10" y="T11"/>
                </a:cxn>
                <a:cxn ang="0">
                  <a:pos x="T12" y="T13"/>
                </a:cxn>
              </a:cxnLst>
              <a:rect l="0" t="0" r="r" b="b"/>
              <a:pathLst>
                <a:path w="85" h="239">
                  <a:moveTo>
                    <a:pt x="64" y="239"/>
                  </a:moveTo>
                  <a:lnTo>
                    <a:pt x="85" y="90"/>
                  </a:lnTo>
                  <a:lnTo>
                    <a:pt x="85" y="0"/>
                  </a:lnTo>
                  <a:lnTo>
                    <a:pt x="0" y="0"/>
                  </a:lnTo>
                  <a:lnTo>
                    <a:pt x="0" y="90"/>
                  </a:lnTo>
                  <a:lnTo>
                    <a:pt x="21" y="239"/>
                  </a:lnTo>
                  <a:lnTo>
                    <a:pt x="64" y="239"/>
                  </a:lnTo>
                  <a:close/>
                </a:path>
              </a:pathLst>
            </a:custGeom>
            <a:grpFill/>
            <a:ln>
              <a:noFill/>
            </a:ln>
          </p:spPr>
          <p:txBody>
            <a:bodyPr vert="horz" wrap="square" lIns="82305" tIns="41153" rIns="82305" bIns="4115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52A75595-A704-4540-819D-4FF7634CE951}"/>
                </a:ext>
              </a:extLst>
            </p:cNvPr>
            <p:cNvSpPr>
              <a:spLocks noChangeArrowheads="1"/>
            </p:cNvSpPr>
            <p:nvPr/>
          </p:nvSpPr>
          <p:spPr bwMode="black">
            <a:xfrm>
              <a:off x="17667916" y="5333734"/>
              <a:ext cx="66623" cy="64501"/>
            </a:xfrm>
            <a:prstGeom prst="rect">
              <a:avLst/>
            </a:prstGeom>
            <a:grpFill/>
            <a:ln>
              <a:noFill/>
            </a:ln>
          </p:spPr>
          <p:txBody>
            <a:bodyPr vert="horz" wrap="square" lIns="82305" tIns="41153" rIns="82305" bIns="4115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3" name="Rectangle: Rounded Corners 62">
            <a:extLst>
              <a:ext uri="{FF2B5EF4-FFF2-40B4-BE49-F238E27FC236}">
                <a16:creationId xmlns:a16="http://schemas.microsoft.com/office/drawing/2014/main" id="{55E06E55-CB2A-4BDB-A9BE-D42B18E0C89F}"/>
              </a:ext>
            </a:extLst>
          </p:cNvPr>
          <p:cNvSpPr/>
          <p:nvPr/>
        </p:nvSpPr>
        <p:spPr>
          <a:xfrm>
            <a:off x="8122252" y="2826596"/>
            <a:ext cx="1316174" cy="1310910"/>
          </a:xfrm>
          <a:prstGeom prst="roundRect">
            <a:avLst>
              <a:gd name="adj" fmla="val 8824"/>
            </a:avLst>
          </a:prstGeom>
          <a:noFill/>
          <a:ln w="12700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65" name="Straight Arrow Connector 64">
            <a:extLst>
              <a:ext uri="{FF2B5EF4-FFF2-40B4-BE49-F238E27FC236}">
                <a16:creationId xmlns:a16="http://schemas.microsoft.com/office/drawing/2014/main" id="{763999C2-578A-4FA9-A435-DBCA1F66C145}"/>
              </a:ext>
            </a:extLst>
          </p:cNvPr>
          <p:cNvCxnSpPr>
            <a:cxnSpLocks/>
          </p:cNvCxnSpPr>
          <p:nvPr/>
        </p:nvCxnSpPr>
        <p:spPr>
          <a:xfrm>
            <a:off x="5963697" y="3490898"/>
            <a:ext cx="1980153" cy="0"/>
          </a:xfrm>
          <a:prstGeom prst="straightConnector1">
            <a:avLst/>
          </a:prstGeom>
          <a:ln w="57150">
            <a:solidFill>
              <a:srgbClr val="A8A9AD"/>
            </a:solidFill>
            <a:headEnd w="med" len="med"/>
            <a:tailEnd type="arrow" w="lg" len="med"/>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BEAD3E76-2DCD-4D63-A7CF-F25AC560BA62}"/>
              </a:ext>
            </a:extLst>
          </p:cNvPr>
          <p:cNvGrpSpPr/>
          <p:nvPr/>
        </p:nvGrpSpPr>
        <p:grpSpPr>
          <a:xfrm>
            <a:off x="8426821" y="3128532"/>
            <a:ext cx="707036" cy="707036"/>
            <a:chOff x="17424571" y="5002114"/>
            <a:chExt cx="535082" cy="534943"/>
          </a:xfrm>
          <a:solidFill>
            <a:srgbClr val="3955A3"/>
          </a:solidFill>
        </p:grpSpPr>
        <p:sp>
          <p:nvSpPr>
            <p:cNvPr id="94" name="Freeform 101">
              <a:extLst>
                <a:ext uri="{FF2B5EF4-FFF2-40B4-BE49-F238E27FC236}">
                  <a16:creationId xmlns:a16="http://schemas.microsoft.com/office/drawing/2014/main" id="{86E29C85-3611-407B-9DA1-F3E92A59F187}"/>
                </a:ext>
              </a:extLst>
            </p:cNvPr>
            <p:cNvSpPr>
              <a:spLocks noEditPoints="1"/>
            </p:cNvSpPr>
            <p:nvPr/>
          </p:nvSpPr>
          <p:spPr bwMode="black">
            <a:xfrm>
              <a:off x="17424571" y="5002114"/>
              <a:ext cx="535082" cy="534943"/>
            </a:xfrm>
            <a:custGeom>
              <a:avLst/>
              <a:gdLst>
                <a:gd name="T0" fmla="*/ 317 w 323"/>
                <a:gd name="T1" fmla="*/ 150 h 323"/>
                <a:gd name="T2" fmla="*/ 173 w 323"/>
                <a:gd name="T3" fmla="*/ 7 h 323"/>
                <a:gd name="T4" fmla="*/ 150 w 323"/>
                <a:gd name="T5" fmla="*/ 7 h 323"/>
                <a:gd name="T6" fmla="*/ 7 w 323"/>
                <a:gd name="T7" fmla="*/ 150 h 323"/>
                <a:gd name="T8" fmla="*/ 7 w 323"/>
                <a:gd name="T9" fmla="*/ 174 h 323"/>
                <a:gd name="T10" fmla="*/ 150 w 323"/>
                <a:gd name="T11" fmla="*/ 317 h 323"/>
                <a:gd name="T12" fmla="*/ 173 w 323"/>
                <a:gd name="T13" fmla="*/ 317 h 323"/>
                <a:gd name="T14" fmla="*/ 317 w 323"/>
                <a:gd name="T15" fmla="*/ 174 h 323"/>
                <a:gd name="T16" fmla="*/ 317 w 323"/>
                <a:gd name="T17" fmla="*/ 150 h 323"/>
                <a:gd name="T18" fmla="*/ 281 w 323"/>
                <a:gd name="T19" fmla="*/ 171 h 323"/>
                <a:gd name="T20" fmla="*/ 171 w 323"/>
                <a:gd name="T21" fmla="*/ 281 h 323"/>
                <a:gd name="T22" fmla="*/ 153 w 323"/>
                <a:gd name="T23" fmla="*/ 281 h 323"/>
                <a:gd name="T24" fmla="*/ 43 w 323"/>
                <a:gd name="T25" fmla="*/ 171 h 323"/>
                <a:gd name="T26" fmla="*/ 43 w 323"/>
                <a:gd name="T27" fmla="*/ 153 h 323"/>
                <a:gd name="T28" fmla="*/ 153 w 323"/>
                <a:gd name="T29" fmla="*/ 43 h 323"/>
                <a:gd name="T30" fmla="*/ 171 w 323"/>
                <a:gd name="T31" fmla="*/ 43 h 323"/>
                <a:gd name="T32" fmla="*/ 281 w 323"/>
                <a:gd name="T33" fmla="*/ 153 h 323"/>
                <a:gd name="T34" fmla="*/ 281 w 323"/>
                <a:gd name="T35" fmla="*/ 17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323">
                  <a:moveTo>
                    <a:pt x="317" y="150"/>
                  </a:moveTo>
                  <a:cubicBezTo>
                    <a:pt x="173" y="7"/>
                    <a:pt x="173" y="7"/>
                    <a:pt x="173" y="7"/>
                  </a:cubicBezTo>
                  <a:cubicBezTo>
                    <a:pt x="167" y="0"/>
                    <a:pt x="156" y="0"/>
                    <a:pt x="150" y="7"/>
                  </a:cubicBezTo>
                  <a:cubicBezTo>
                    <a:pt x="7" y="150"/>
                    <a:pt x="7" y="150"/>
                    <a:pt x="7" y="150"/>
                  </a:cubicBezTo>
                  <a:cubicBezTo>
                    <a:pt x="0" y="157"/>
                    <a:pt x="0" y="167"/>
                    <a:pt x="7" y="174"/>
                  </a:cubicBezTo>
                  <a:cubicBezTo>
                    <a:pt x="150" y="317"/>
                    <a:pt x="150" y="317"/>
                    <a:pt x="150" y="317"/>
                  </a:cubicBezTo>
                  <a:cubicBezTo>
                    <a:pt x="156" y="323"/>
                    <a:pt x="167" y="323"/>
                    <a:pt x="173" y="317"/>
                  </a:cubicBezTo>
                  <a:cubicBezTo>
                    <a:pt x="317" y="174"/>
                    <a:pt x="317" y="174"/>
                    <a:pt x="317" y="174"/>
                  </a:cubicBezTo>
                  <a:cubicBezTo>
                    <a:pt x="323" y="167"/>
                    <a:pt x="323" y="157"/>
                    <a:pt x="317" y="150"/>
                  </a:cubicBezTo>
                  <a:close/>
                  <a:moveTo>
                    <a:pt x="281" y="171"/>
                  </a:moveTo>
                  <a:cubicBezTo>
                    <a:pt x="171" y="281"/>
                    <a:pt x="171" y="281"/>
                    <a:pt x="171" y="281"/>
                  </a:cubicBezTo>
                  <a:cubicBezTo>
                    <a:pt x="166" y="286"/>
                    <a:pt x="158" y="286"/>
                    <a:pt x="153" y="281"/>
                  </a:cubicBezTo>
                  <a:cubicBezTo>
                    <a:pt x="43" y="171"/>
                    <a:pt x="43" y="171"/>
                    <a:pt x="43" y="171"/>
                  </a:cubicBezTo>
                  <a:cubicBezTo>
                    <a:pt x="38" y="166"/>
                    <a:pt x="38" y="158"/>
                    <a:pt x="43" y="153"/>
                  </a:cubicBezTo>
                  <a:cubicBezTo>
                    <a:pt x="153" y="43"/>
                    <a:pt x="153" y="43"/>
                    <a:pt x="153" y="43"/>
                  </a:cubicBezTo>
                  <a:cubicBezTo>
                    <a:pt x="158" y="38"/>
                    <a:pt x="166" y="38"/>
                    <a:pt x="171" y="43"/>
                  </a:cubicBezTo>
                  <a:cubicBezTo>
                    <a:pt x="281" y="153"/>
                    <a:pt x="281" y="153"/>
                    <a:pt x="281" y="153"/>
                  </a:cubicBezTo>
                  <a:cubicBezTo>
                    <a:pt x="286" y="158"/>
                    <a:pt x="286" y="166"/>
                    <a:pt x="281" y="171"/>
                  </a:cubicBezTo>
                  <a:close/>
                </a:path>
              </a:pathLst>
            </a:custGeom>
            <a:grpFill/>
            <a:ln>
              <a:noFill/>
            </a:ln>
          </p:spPr>
          <p:txBody>
            <a:bodyPr vert="horz" wrap="square" lIns="82305" tIns="41153" rIns="82305" bIns="4115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5" name="Freeform 102">
              <a:extLst>
                <a:ext uri="{FF2B5EF4-FFF2-40B4-BE49-F238E27FC236}">
                  <a16:creationId xmlns:a16="http://schemas.microsoft.com/office/drawing/2014/main" id="{737F640F-5CC2-404B-A86F-691B8B593502}"/>
                </a:ext>
              </a:extLst>
            </p:cNvPr>
            <p:cNvSpPr>
              <a:spLocks/>
            </p:cNvSpPr>
            <p:nvPr/>
          </p:nvSpPr>
          <p:spPr bwMode="black">
            <a:xfrm>
              <a:off x="17671422" y="5147941"/>
              <a:ext cx="59610" cy="167564"/>
            </a:xfrm>
            <a:custGeom>
              <a:avLst/>
              <a:gdLst>
                <a:gd name="T0" fmla="*/ 64 w 85"/>
                <a:gd name="T1" fmla="*/ 239 h 239"/>
                <a:gd name="T2" fmla="*/ 85 w 85"/>
                <a:gd name="T3" fmla="*/ 90 h 239"/>
                <a:gd name="T4" fmla="*/ 85 w 85"/>
                <a:gd name="T5" fmla="*/ 0 h 239"/>
                <a:gd name="T6" fmla="*/ 0 w 85"/>
                <a:gd name="T7" fmla="*/ 0 h 239"/>
                <a:gd name="T8" fmla="*/ 0 w 85"/>
                <a:gd name="T9" fmla="*/ 90 h 239"/>
                <a:gd name="T10" fmla="*/ 21 w 85"/>
                <a:gd name="T11" fmla="*/ 239 h 239"/>
                <a:gd name="T12" fmla="*/ 64 w 85"/>
                <a:gd name="T13" fmla="*/ 239 h 239"/>
              </a:gdLst>
              <a:ahLst/>
              <a:cxnLst>
                <a:cxn ang="0">
                  <a:pos x="T0" y="T1"/>
                </a:cxn>
                <a:cxn ang="0">
                  <a:pos x="T2" y="T3"/>
                </a:cxn>
                <a:cxn ang="0">
                  <a:pos x="T4" y="T5"/>
                </a:cxn>
                <a:cxn ang="0">
                  <a:pos x="T6" y="T7"/>
                </a:cxn>
                <a:cxn ang="0">
                  <a:pos x="T8" y="T9"/>
                </a:cxn>
                <a:cxn ang="0">
                  <a:pos x="T10" y="T11"/>
                </a:cxn>
                <a:cxn ang="0">
                  <a:pos x="T12" y="T13"/>
                </a:cxn>
              </a:cxnLst>
              <a:rect l="0" t="0" r="r" b="b"/>
              <a:pathLst>
                <a:path w="85" h="239">
                  <a:moveTo>
                    <a:pt x="64" y="239"/>
                  </a:moveTo>
                  <a:lnTo>
                    <a:pt x="85" y="90"/>
                  </a:lnTo>
                  <a:lnTo>
                    <a:pt x="85" y="0"/>
                  </a:lnTo>
                  <a:lnTo>
                    <a:pt x="0" y="0"/>
                  </a:lnTo>
                  <a:lnTo>
                    <a:pt x="0" y="90"/>
                  </a:lnTo>
                  <a:lnTo>
                    <a:pt x="21" y="239"/>
                  </a:lnTo>
                  <a:lnTo>
                    <a:pt x="64" y="239"/>
                  </a:lnTo>
                  <a:close/>
                </a:path>
              </a:pathLst>
            </a:custGeom>
            <a:grpFill/>
            <a:ln>
              <a:noFill/>
            </a:ln>
          </p:spPr>
          <p:txBody>
            <a:bodyPr vert="horz" wrap="square" lIns="82305" tIns="41153" rIns="82305" bIns="4115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01010BD-B3AD-435C-B040-725FA1E5D18B}"/>
                </a:ext>
              </a:extLst>
            </p:cNvPr>
            <p:cNvSpPr>
              <a:spLocks noChangeArrowheads="1"/>
            </p:cNvSpPr>
            <p:nvPr/>
          </p:nvSpPr>
          <p:spPr bwMode="black">
            <a:xfrm>
              <a:off x="17667916" y="5333734"/>
              <a:ext cx="66623" cy="64501"/>
            </a:xfrm>
            <a:prstGeom prst="rect">
              <a:avLst/>
            </a:prstGeom>
            <a:grpFill/>
            <a:ln>
              <a:noFill/>
            </a:ln>
          </p:spPr>
          <p:txBody>
            <a:bodyPr vert="horz" wrap="square" lIns="82305" tIns="41153" rIns="82305" bIns="4115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7" name="Rectangle 66">
            <a:extLst>
              <a:ext uri="{FF2B5EF4-FFF2-40B4-BE49-F238E27FC236}">
                <a16:creationId xmlns:a16="http://schemas.microsoft.com/office/drawing/2014/main" id="{4AB2D198-790F-48E6-A3AD-803F8C932CDD}"/>
              </a:ext>
            </a:extLst>
          </p:cNvPr>
          <p:cNvSpPr/>
          <p:nvPr/>
        </p:nvSpPr>
        <p:spPr>
          <a:xfrm>
            <a:off x="10375327" y="2707720"/>
            <a:ext cx="425631" cy="187771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081D453C-0B95-41B3-A7BC-BC53A84E8DC4}"/>
              </a:ext>
            </a:extLst>
          </p:cNvPr>
          <p:cNvSpPr/>
          <p:nvPr/>
        </p:nvSpPr>
        <p:spPr>
          <a:xfrm>
            <a:off x="10375327" y="2707720"/>
            <a:ext cx="1544916" cy="1877717"/>
          </a:xfrm>
          <a:prstGeom prst="rect">
            <a:avLst/>
          </a:pr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9" name="Rectangle: Rounded Corners 68">
            <a:extLst>
              <a:ext uri="{FF2B5EF4-FFF2-40B4-BE49-F238E27FC236}">
                <a16:creationId xmlns:a16="http://schemas.microsoft.com/office/drawing/2014/main" id="{5A7C1D3B-56AD-4E87-A645-7A96558AD0F5}"/>
              </a:ext>
            </a:extLst>
          </p:cNvPr>
          <p:cNvSpPr/>
          <p:nvPr/>
        </p:nvSpPr>
        <p:spPr>
          <a:xfrm>
            <a:off x="10886267" y="3574243"/>
            <a:ext cx="307024" cy="307024"/>
          </a:xfrm>
          <a:prstGeom prst="roundRect">
            <a:avLst/>
          </a:prstGeom>
          <a:solidFill>
            <a:srgbClr val="EEB6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0" name="Group 69">
            <a:extLst>
              <a:ext uri="{FF2B5EF4-FFF2-40B4-BE49-F238E27FC236}">
                <a16:creationId xmlns:a16="http://schemas.microsoft.com/office/drawing/2014/main" id="{17044074-B7DF-4728-AFD2-87A26BB30119}"/>
              </a:ext>
            </a:extLst>
          </p:cNvPr>
          <p:cNvGrpSpPr/>
          <p:nvPr/>
        </p:nvGrpSpPr>
        <p:grpSpPr>
          <a:xfrm>
            <a:off x="10886267" y="3089463"/>
            <a:ext cx="880137" cy="307024"/>
            <a:chOff x="8486845" y="3379018"/>
            <a:chExt cx="739875" cy="258096"/>
          </a:xfrm>
        </p:grpSpPr>
        <p:sp>
          <p:nvSpPr>
            <p:cNvPr id="89" name="Rectangle: Rounded Corners 88">
              <a:extLst>
                <a:ext uri="{FF2B5EF4-FFF2-40B4-BE49-F238E27FC236}">
                  <a16:creationId xmlns:a16="http://schemas.microsoft.com/office/drawing/2014/main" id="{58F54B9A-8BDA-40E6-BE45-6AAAA355BA97}"/>
                </a:ext>
              </a:extLst>
            </p:cNvPr>
            <p:cNvSpPr/>
            <p:nvPr/>
          </p:nvSpPr>
          <p:spPr>
            <a:xfrm>
              <a:off x="8486845" y="3379018"/>
              <a:ext cx="258096" cy="258096"/>
            </a:xfrm>
            <a:prstGeom prst="roundRect">
              <a:avLst/>
            </a:prstGeom>
            <a:solidFill>
              <a:srgbClr val="57C49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90" name="Group 89">
              <a:extLst>
                <a:ext uri="{FF2B5EF4-FFF2-40B4-BE49-F238E27FC236}">
                  <a16:creationId xmlns:a16="http://schemas.microsoft.com/office/drawing/2014/main" id="{575B49A9-08D2-45B5-97C0-8C3AD0D2492B}"/>
                </a:ext>
              </a:extLst>
            </p:cNvPr>
            <p:cNvGrpSpPr/>
            <p:nvPr/>
          </p:nvGrpSpPr>
          <p:grpSpPr>
            <a:xfrm>
              <a:off x="8799016" y="3429001"/>
              <a:ext cx="427704" cy="149946"/>
              <a:chOff x="8878528" y="3429001"/>
              <a:chExt cx="427704" cy="149946"/>
            </a:xfrm>
          </p:grpSpPr>
          <p:cxnSp>
            <p:nvCxnSpPr>
              <p:cNvPr id="91" name="Straight Connector 90">
                <a:extLst>
                  <a:ext uri="{FF2B5EF4-FFF2-40B4-BE49-F238E27FC236}">
                    <a16:creationId xmlns:a16="http://schemas.microsoft.com/office/drawing/2014/main" id="{634D3841-12CD-4931-99D0-7BFD480BDE4C}"/>
                  </a:ext>
                </a:extLst>
              </p:cNvPr>
              <p:cNvCxnSpPr>
                <a:cxnSpLocks/>
              </p:cNvCxnSpPr>
              <p:nvPr/>
            </p:nvCxnSpPr>
            <p:spPr>
              <a:xfrm>
                <a:off x="8878528" y="3429001"/>
                <a:ext cx="250724"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A7CDD38-7C45-4F45-855C-EE0319239C99}"/>
                  </a:ext>
                </a:extLst>
              </p:cNvPr>
              <p:cNvCxnSpPr>
                <a:cxnSpLocks/>
              </p:cNvCxnSpPr>
              <p:nvPr/>
            </p:nvCxnSpPr>
            <p:spPr>
              <a:xfrm>
                <a:off x="8878528" y="3503974"/>
                <a:ext cx="427704"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BC26945-8D99-416C-A366-FE0DE64A2D88}"/>
                  </a:ext>
                </a:extLst>
              </p:cNvPr>
              <p:cNvCxnSpPr>
                <a:cxnSpLocks/>
              </p:cNvCxnSpPr>
              <p:nvPr/>
            </p:nvCxnSpPr>
            <p:spPr>
              <a:xfrm>
                <a:off x="8878528" y="3578947"/>
                <a:ext cx="339214"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grpSp>
      </p:grpSp>
      <p:grpSp>
        <p:nvGrpSpPr>
          <p:cNvPr id="71" name="Group 70">
            <a:extLst>
              <a:ext uri="{FF2B5EF4-FFF2-40B4-BE49-F238E27FC236}">
                <a16:creationId xmlns:a16="http://schemas.microsoft.com/office/drawing/2014/main" id="{74BC5B49-0770-4A7D-844B-5CEDFAF6CC25}"/>
              </a:ext>
            </a:extLst>
          </p:cNvPr>
          <p:cNvGrpSpPr/>
          <p:nvPr/>
        </p:nvGrpSpPr>
        <p:grpSpPr>
          <a:xfrm>
            <a:off x="10886267" y="4059023"/>
            <a:ext cx="880137" cy="307024"/>
            <a:chOff x="8486845" y="4303250"/>
            <a:chExt cx="739875" cy="258096"/>
          </a:xfrm>
        </p:grpSpPr>
        <p:sp>
          <p:nvSpPr>
            <p:cNvPr id="84" name="Rectangle: Rounded Corners 83">
              <a:extLst>
                <a:ext uri="{FF2B5EF4-FFF2-40B4-BE49-F238E27FC236}">
                  <a16:creationId xmlns:a16="http://schemas.microsoft.com/office/drawing/2014/main" id="{57BF97DA-3966-4F66-AF20-40EA775A3698}"/>
                </a:ext>
              </a:extLst>
            </p:cNvPr>
            <p:cNvSpPr/>
            <p:nvPr/>
          </p:nvSpPr>
          <p:spPr>
            <a:xfrm>
              <a:off x="8486845" y="4303250"/>
              <a:ext cx="258096" cy="258096"/>
            </a:xfrm>
            <a:prstGeom prst="roundRect">
              <a:avLst/>
            </a:prstGeom>
            <a:solidFill>
              <a:srgbClr val="82D3E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85" name="Group 84">
              <a:extLst>
                <a:ext uri="{FF2B5EF4-FFF2-40B4-BE49-F238E27FC236}">
                  <a16:creationId xmlns:a16="http://schemas.microsoft.com/office/drawing/2014/main" id="{DB0D99BA-44DE-422E-B0CA-BAB99A54AC9C}"/>
                </a:ext>
              </a:extLst>
            </p:cNvPr>
            <p:cNvGrpSpPr/>
            <p:nvPr/>
          </p:nvGrpSpPr>
          <p:grpSpPr>
            <a:xfrm>
              <a:off x="8799016" y="4359782"/>
              <a:ext cx="427704" cy="149946"/>
              <a:chOff x="8878528" y="3429001"/>
              <a:chExt cx="427704" cy="149946"/>
            </a:xfrm>
          </p:grpSpPr>
          <p:cxnSp>
            <p:nvCxnSpPr>
              <p:cNvPr id="86" name="Straight Connector 85">
                <a:extLst>
                  <a:ext uri="{FF2B5EF4-FFF2-40B4-BE49-F238E27FC236}">
                    <a16:creationId xmlns:a16="http://schemas.microsoft.com/office/drawing/2014/main" id="{6500E329-8F91-4C63-8F32-C7B5B1DB5315}"/>
                  </a:ext>
                </a:extLst>
              </p:cNvPr>
              <p:cNvCxnSpPr>
                <a:cxnSpLocks/>
              </p:cNvCxnSpPr>
              <p:nvPr/>
            </p:nvCxnSpPr>
            <p:spPr>
              <a:xfrm>
                <a:off x="8878528" y="3429001"/>
                <a:ext cx="250724"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2DB6D57-2EBC-4D73-88AE-953861CFAE52}"/>
                  </a:ext>
                </a:extLst>
              </p:cNvPr>
              <p:cNvCxnSpPr>
                <a:cxnSpLocks/>
              </p:cNvCxnSpPr>
              <p:nvPr/>
            </p:nvCxnSpPr>
            <p:spPr>
              <a:xfrm>
                <a:off x="8878528" y="3503974"/>
                <a:ext cx="427704"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67FFD8F-EAE5-4AF4-99CB-71E336C1EDB5}"/>
                  </a:ext>
                </a:extLst>
              </p:cNvPr>
              <p:cNvCxnSpPr>
                <a:cxnSpLocks/>
              </p:cNvCxnSpPr>
              <p:nvPr/>
            </p:nvCxnSpPr>
            <p:spPr>
              <a:xfrm>
                <a:off x="8878528" y="3578947"/>
                <a:ext cx="339214"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grpSp>
      </p:grpSp>
      <p:grpSp>
        <p:nvGrpSpPr>
          <p:cNvPr id="72" name="Group 71">
            <a:extLst>
              <a:ext uri="{FF2B5EF4-FFF2-40B4-BE49-F238E27FC236}">
                <a16:creationId xmlns:a16="http://schemas.microsoft.com/office/drawing/2014/main" id="{B693CDD1-C805-4314-A357-C3C27BB0AFB3}"/>
              </a:ext>
            </a:extLst>
          </p:cNvPr>
          <p:cNvGrpSpPr/>
          <p:nvPr/>
        </p:nvGrpSpPr>
        <p:grpSpPr>
          <a:xfrm>
            <a:off x="11305656" y="3513559"/>
            <a:ext cx="426831" cy="426831"/>
            <a:chOff x="17424571" y="5002114"/>
            <a:chExt cx="535082" cy="534943"/>
          </a:xfrm>
          <a:solidFill>
            <a:srgbClr val="3955A3"/>
          </a:solidFill>
        </p:grpSpPr>
        <p:sp>
          <p:nvSpPr>
            <p:cNvPr id="81" name="Freeform 101">
              <a:extLst>
                <a:ext uri="{FF2B5EF4-FFF2-40B4-BE49-F238E27FC236}">
                  <a16:creationId xmlns:a16="http://schemas.microsoft.com/office/drawing/2014/main" id="{92D03BA4-8721-4395-8EB0-8AC16D625A79}"/>
                </a:ext>
              </a:extLst>
            </p:cNvPr>
            <p:cNvSpPr>
              <a:spLocks noEditPoints="1"/>
            </p:cNvSpPr>
            <p:nvPr/>
          </p:nvSpPr>
          <p:spPr bwMode="black">
            <a:xfrm>
              <a:off x="17424571" y="5002114"/>
              <a:ext cx="535082" cy="534943"/>
            </a:xfrm>
            <a:custGeom>
              <a:avLst/>
              <a:gdLst>
                <a:gd name="T0" fmla="*/ 317 w 323"/>
                <a:gd name="T1" fmla="*/ 150 h 323"/>
                <a:gd name="T2" fmla="*/ 173 w 323"/>
                <a:gd name="T3" fmla="*/ 7 h 323"/>
                <a:gd name="T4" fmla="*/ 150 w 323"/>
                <a:gd name="T5" fmla="*/ 7 h 323"/>
                <a:gd name="T6" fmla="*/ 7 w 323"/>
                <a:gd name="T7" fmla="*/ 150 h 323"/>
                <a:gd name="T8" fmla="*/ 7 w 323"/>
                <a:gd name="T9" fmla="*/ 174 h 323"/>
                <a:gd name="T10" fmla="*/ 150 w 323"/>
                <a:gd name="T11" fmla="*/ 317 h 323"/>
                <a:gd name="T12" fmla="*/ 173 w 323"/>
                <a:gd name="T13" fmla="*/ 317 h 323"/>
                <a:gd name="T14" fmla="*/ 317 w 323"/>
                <a:gd name="T15" fmla="*/ 174 h 323"/>
                <a:gd name="T16" fmla="*/ 317 w 323"/>
                <a:gd name="T17" fmla="*/ 150 h 323"/>
                <a:gd name="T18" fmla="*/ 281 w 323"/>
                <a:gd name="T19" fmla="*/ 171 h 323"/>
                <a:gd name="T20" fmla="*/ 171 w 323"/>
                <a:gd name="T21" fmla="*/ 281 h 323"/>
                <a:gd name="T22" fmla="*/ 153 w 323"/>
                <a:gd name="T23" fmla="*/ 281 h 323"/>
                <a:gd name="T24" fmla="*/ 43 w 323"/>
                <a:gd name="T25" fmla="*/ 171 h 323"/>
                <a:gd name="T26" fmla="*/ 43 w 323"/>
                <a:gd name="T27" fmla="*/ 153 h 323"/>
                <a:gd name="T28" fmla="*/ 153 w 323"/>
                <a:gd name="T29" fmla="*/ 43 h 323"/>
                <a:gd name="T30" fmla="*/ 171 w 323"/>
                <a:gd name="T31" fmla="*/ 43 h 323"/>
                <a:gd name="T32" fmla="*/ 281 w 323"/>
                <a:gd name="T33" fmla="*/ 153 h 323"/>
                <a:gd name="T34" fmla="*/ 281 w 323"/>
                <a:gd name="T35" fmla="*/ 17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323">
                  <a:moveTo>
                    <a:pt x="317" y="150"/>
                  </a:moveTo>
                  <a:cubicBezTo>
                    <a:pt x="173" y="7"/>
                    <a:pt x="173" y="7"/>
                    <a:pt x="173" y="7"/>
                  </a:cubicBezTo>
                  <a:cubicBezTo>
                    <a:pt x="167" y="0"/>
                    <a:pt x="156" y="0"/>
                    <a:pt x="150" y="7"/>
                  </a:cubicBezTo>
                  <a:cubicBezTo>
                    <a:pt x="7" y="150"/>
                    <a:pt x="7" y="150"/>
                    <a:pt x="7" y="150"/>
                  </a:cubicBezTo>
                  <a:cubicBezTo>
                    <a:pt x="0" y="157"/>
                    <a:pt x="0" y="167"/>
                    <a:pt x="7" y="174"/>
                  </a:cubicBezTo>
                  <a:cubicBezTo>
                    <a:pt x="150" y="317"/>
                    <a:pt x="150" y="317"/>
                    <a:pt x="150" y="317"/>
                  </a:cubicBezTo>
                  <a:cubicBezTo>
                    <a:pt x="156" y="323"/>
                    <a:pt x="167" y="323"/>
                    <a:pt x="173" y="317"/>
                  </a:cubicBezTo>
                  <a:cubicBezTo>
                    <a:pt x="317" y="174"/>
                    <a:pt x="317" y="174"/>
                    <a:pt x="317" y="174"/>
                  </a:cubicBezTo>
                  <a:cubicBezTo>
                    <a:pt x="323" y="167"/>
                    <a:pt x="323" y="157"/>
                    <a:pt x="317" y="150"/>
                  </a:cubicBezTo>
                  <a:close/>
                  <a:moveTo>
                    <a:pt x="281" y="171"/>
                  </a:moveTo>
                  <a:cubicBezTo>
                    <a:pt x="171" y="281"/>
                    <a:pt x="171" y="281"/>
                    <a:pt x="171" y="281"/>
                  </a:cubicBezTo>
                  <a:cubicBezTo>
                    <a:pt x="166" y="286"/>
                    <a:pt x="158" y="286"/>
                    <a:pt x="153" y="281"/>
                  </a:cubicBezTo>
                  <a:cubicBezTo>
                    <a:pt x="43" y="171"/>
                    <a:pt x="43" y="171"/>
                    <a:pt x="43" y="171"/>
                  </a:cubicBezTo>
                  <a:cubicBezTo>
                    <a:pt x="38" y="166"/>
                    <a:pt x="38" y="158"/>
                    <a:pt x="43" y="153"/>
                  </a:cubicBezTo>
                  <a:cubicBezTo>
                    <a:pt x="153" y="43"/>
                    <a:pt x="153" y="43"/>
                    <a:pt x="153" y="43"/>
                  </a:cubicBezTo>
                  <a:cubicBezTo>
                    <a:pt x="158" y="38"/>
                    <a:pt x="166" y="38"/>
                    <a:pt x="171" y="43"/>
                  </a:cubicBezTo>
                  <a:cubicBezTo>
                    <a:pt x="281" y="153"/>
                    <a:pt x="281" y="153"/>
                    <a:pt x="281" y="153"/>
                  </a:cubicBezTo>
                  <a:cubicBezTo>
                    <a:pt x="286" y="158"/>
                    <a:pt x="286" y="166"/>
                    <a:pt x="281" y="171"/>
                  </a:cubicBezTo>
                  <a:close/>
                </a:path>
              </a:pathLst>
            </a:custGeom>
            <a:grpFill/>
            <a:ln>
              <a:noFill/>
            </a:ln>
          </p:spPr>
          <p:txBody>
            <a:bodyPr vert="horz" wrap="square" lIns="82305" tIns="41153" rIns="82305" bIns="4115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2" name="Freeform 102">
              <a:extLst>
                <a:ext uri="{FF2B5EF4-FFF2-40B4-BE49-F238E27FC236}">
                  <a16:creationId xmlns:a16="http://schemas.microsoft.com/office/drawing/2014/main" id="{6A54FA13-B787-47FD-BF85-1F49EAFD111F}"/>
                </a:ext>
              </a:extLst>
            </p:cNvPr>
            <p:cNvSpPr>
              <a:spLocks/>
            </p:cNvSpPr>
            <p:nvPr/>
          </p:nvSpPr>
          <p:spPr bwMode="black">
            <a:xfrm>
              <a:off x="17671422" y="5147941"/>
              <a:ext cx="59610" cy="167564"/>
            </a:xfrm>
            <a:custGeom>
              <a:avLst/>
              <a:gdLst>
                <a:gd name="T0" fmla="*/ 64 w 85"/>
                <a:gd name="T1" fmla="*/ 239 h 239"/>
                <a:gd name="T2" fmla="*/ 85 w 85"/>
                <a:gd name="T3" fmla="*/ 90 h 239"/>
                <a:gd name="T4" fmla="*/ 85 w 85"/>
                <a:gd name="T5" fmla="*/ 0 h 239"/>
                <a:gd name="T6" fmla="*/ 0 w 85"/>
                <a:gd name="T7" fmla="*/ 0 h 239"/>
                <a:gd name="T8" fmla="*/ 0 w 85"/>
                <a:gd name="T9" fmla="*/ 90 h 239"/>
                <a:gd name="T10" fmla="*/ 21 w 85"/>
                <a:gd name="T11" fmla="*/ 239 h 239"/>
                <a:gd name="T12" fmla="*/ 64 w 85"/>
                <a:gd name="T13" fmla="*/ 239 h 239"/>
              </a:gdLst>
              <a:ahLst/>
              <a:cxnLst>
                <a:cxn ang="0">
                  <a:pos x="T0" y="T1"/>
                </a:cxn>
                <a:cxn ang="0">
                  <a:pos x="T2" y="T3"/>
                </a:cxn>
                <a:cxn ang="0">
                  <a:pos x="T4" y="T5"/>
                </a:cxn>
                <a:cxn ang="0">
                  <a:pos x="T6" y="T7"/>
                </a:cxn>
                <a:cxn ang="0">
                  <a:pos x="T8" y="T9"/>
                </a:cxn>
                <a:cxn ang="0">
                  <a:pos x="T10" y="T11"/>
                </a:cxn>
                <a:cxn ang="0">
                  <a:pos x="T12" y="T13"/>
                </a:cxn>
              </a:cxnLst>
              <a:rect l="0" t="0" r="r" b="b"/>
              <a:pathLst>
                <a:path w="85" h="239">
                  <a:moveTo>
                    <a:pt x="64" y="239"/>
                  </a:moveTo>
                  <a:lnTo>
                    <a:pt x="85" y="90"/>
                  </a:lnTo>
                  <a:lnTo>
                    <a:pt x="85" y="0"/>
                  </a:lnTo>
                  <a:lnTo>
                    <a:pt x="0" y="0"/>
                  </a:lnTo>
                  <a:lnTo>
                    <a:pt x="0" y="90"/>
                  </a:lnTo>
                  <a:lnTo>
                    <a:pt x="21" y="239"/>
                  </a:lnTo>
                  <a:lnTo>
                    <a:pt x="64" y="239"/>
                  </a:lnTo>
                  <a:close/>
                </a:path>
              </a:pathLst>
            </a:custGeom>
            <a:grpFill/>
            <a:ln>
              <a:noFill/>
            </a:ln>
          </p:spPr>
          <p:txBody>
            <a:bodyPr vert="horz" wrap="square" lIns="82305" tIns="41153" rIns="82305" bIns="4115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9F1A20D4-A529-4B75-9D53-F1980232B771}"/>
                </a:ext>
              </a:extLst>
            </p:cNvPr>
            <p:cNvSpPr>
              <a:spLocks noChangeArrowheads="1"/>
            </p:cNvSpPr>
            <p:nvPr/>
          </p:nvSpPr>
          <p:spPr bwMode="black">
            <a:xfrm>
              <a:off x="17667916" y="5333734"/>
              <a:ext cx="66623" cy="64501"/>
            </a:xfrm>
            <a:prstGeom prst="rect">
              <a:avLst/>
            </a:prstGeom>
            <a:grpFill/>
            <a:ln>
              <a:noFill/>
            </a:ln>
          </p:spPr>
          <p:txBody>
            <a:bodyPr vert="horz" wrap="square" lIns="82305" tIns="41153" rIns="82305" bIns="4115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73" name="Straight Arrow Connector 72">
            <a:extLst>
              <a:ext uri="{FF2B5EF4-FFF2-40B4-BE49-F238E27FC236}">
                <a16:creationId xmlns:a16="http://schemas.microsoft.com/office/drawing/2014/main" id="{212F3B99-DBA5-4E24-9237-79C04C33FD3A}"/>
              </a:ext>
            </a:extLst>
          </p:cNvPr>
          <p:cNvCxnSpPr>
            <a:cxnSpLocks/>
          </p:cNvCxnSpPr>
          <p:nvPr/>
        </p:nvCxnSpPr>
        <p:spPr>
          <a:xfrm>
            <a:off x="9620250" y="3490898"/>
            <a:ext cx="424612" cy="1263"/>
          </a:xfrm>
          <a:prstGeom prst="straightConnector1">
            <a:avLst/>
          </a:prstGeom>
          <a:ln w="127000">
            <a:solidFill>
              <a:srgbClr val="0078D7"/>
            </a:solidFill>
            <a:prstDash val="solid"/>
            <a:headEnd w="med" len="med"/>
            <a:tailEnd type="none" w="lg" len="med"/>
          </a:ln>
        </p:spPr>
        <p:style>
          <a:lnRef idx="1">
            <a:schemeClr val="accent1"/>
          </a:lnRef>
          <a:fillRef idx="0">
            <a:schemeClr val="accent1"/>
          </a:fillRef>
          <a:effectRef idx="0">
            <a:schemeClr val="accent1"/>
          </a:effectRef>
          <a:fontRef idx="minor">
            <a:schemeClr val="tx1"/>
          </a:fontRef>
        </p:style>
      </p:cxnSp>
      <p:pic>
        <p:nvPicPr>
          <p:cNvPr id="74" name="Picture 73">
            <a:extLst>
              <a:ext uri="{FF2B5EF4-FFF2-40B4-BE49-F238E27FC236}">
                <a16:creationId xmlns:a16="http://schemas.microsoft.com/office/drawing/2014/main" id="{DAC88230-4148-4002-9235-07E46928EF4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05438" y="2502281"/>
            <a:ext cx="1331376" cy="435099"/>
          </a:xfrm>
          <a:prstGeom prst="rect">
            <a:avLst/>
          </a:prstGeom>
        </p:spPr>
      </p:pic>
      <p:sp>
        <p:nvSpPr>
          <p:cNvPr id="75" name="Rectangle 74">
            <a:extLst>
              <a:ext uri="{FF2B5EF4-FFF2-40B4-BE49-F238E27FC236}">
                <a16:creationId xmlns:a16="http://schemas.microsoft.com/office/drawing/2014/main" id="{1304087A-235A-4984-9C79-4EC5E0A49DDB}"/>
              </a:ext>
            </a:extLst>
          </p:cNvPr>
          <p:cNvSpPr/>
          <p:nvPr/>
        </p:nvSpPr>
        <p:spPr>
          <a:xfrm>
            <a:off x="6643561" y="3200399"/>
            <a:ext cx="561975" cy="5619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6" name="Group 75">
            <a:extLst>
              <a:ext uri="{FF2B5EF4-FFF2-40B4-BE49-F238E27FC236}">
                <a16:creationId xmlns:a16="http://schemas.microsoft.com/office/drawing/2014/main" id="{9706BA27-5E4D-4E26-854B-995E69BA1102}"/>
              </a:ext>
            </a:extLst>
          </p:cNvPr>
          <p:cNvGrpSpPr/>
          <p:nvPr/>
        </p:nvGrpSpPr>
        <p:grpSpPr>
          <a:xfrm>
            <a:off x="6739452" y="2951303"/>
            <a:ext cx="370193" cy="370193"/>
            <a:chOff x="17424571" y="5002114"/>
            <a:chExt cx="535082" cy="534943"/>
          </a:xfrm>
          <a:solidFill>
            <a:srgbClr val="3955A3"/>
          </a:solidFill>
        </p:grpSpPr>
        <p:sp>
          <p:nvSpPr>
            <p:cNvPr id="78" name="Freeform 101">
              <a:extLst>
                <a:ext uri="{FF2B5EF4-FFF2-40B4-BE49-F238E27FC236}">
                  <a16:creationId xmlns:a16="http://schemas.microsoft.com/office/drawing/2014/main" id="{52715514-2FB5-430C-954B-0628A422D67A}"/>
                </a:ext>
              </a:extLst>
            </p:cNvPr>
            <p:cNvSpPr>
              <a:spLocks noEditPoints="1"/>
            </p:cNvSpPr>
            <p:nvPr/>
          </p:nvSpPr>
          <p:spPr bwMode="black">
            <a:xfrm>
              <a:off x="17424571" y="5002114"/>
              <a:ext cx="535082" cy="534943"/>
            </a:xfrm>
            <a:custGeom>
              <a:avLst/>
              <a:gdLst>
                <a:gd name="T0" fmla="*/ 317 w 323"/>
                <a:gd name="T1" fmla="*/ 150 h 323"/>
                <a:gd name="T2" fmla="*/ 173 w 323"/>
                <a:gd name="T3" fmla="*/ 7 h 323"/>
                <a:gd name="T4" fmla="*/ 150 w 323"/>
                <a:gd name="T5" fmla="*/ 7 h 323"/>
                <a:gd name="T6" fmla="*/ 7 w 323"/>
                <a:gd name="T7" fmla="*/ 150 h 323"/>
                <a:gd name="T8" fmla="*/ 7 w 323"/>
                <a:gd name="T9" fmla="*/ 174 h 323"/>
                <a:gd name="T10" fmla="*/ 150 w 323"/>
                <a:gd name="T11" fmla="*/ 317 h 323"/>
                <a:gd name="T12" fmla="*/ 173 w 323"/>
                <a:gd name="T13" fmla="*/ 317 h 323"/>
                <a:gd name="T14" fmla="*/ 317 w 323"/>
                <a:gd name="T15" fmla="*/ 174 h 323"/>
                <a:gd name="T16" fmla="*/ 317 w 323"/>
                <a:gd name="T17" fmla="*/ 150 h 323"/>
                <a:gd name="T18" fmla="*/ 281 w 323"/>
                <a:gd name="T19" fmla="*/ 171 h 323"/>
                <a:gd name="T20" fmla="*/ 171 w 323"/>
                <a:gd name="T21" fmla="*/ 281 h 323"/>
                <a:gd name="T22" fmla="*/ 153 w 323"/>
                <a:gd name="T23" fmla="*/ 281 h 323"/>
                <a:gd name="T24" fmla="*/ 43 w 323"/>
                <a:gd name="T25" fmla="*/ 171 h 323"/>
                <a:gd name="T26" fmla="*/ 43 w 323"/>
                <a:gd name="T27" fmla="*/ 153 h 323"/>
                <a:gd name="T28" fmla="*/ 153 w 323"/>
                <a:gd name="T29" fmla="*/ 43 h 323"/>
                <a:gd name="T30" fmla="*/ 171 w 323"/>
                <a:gd name="T31" fmla="*/ 43 h 323"/>
                <a:gd name="T32" fmla="*/ 281 w 323"/>
                <a:gd name="T33" fmla="*/ 153 h 323"/>
                <a:gd name="T34" fmla="*/ 281 w 323"/>
                <a:gd name="T35" fmla="*/ 17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323">
                  <a:moveTo>
                    <a:pt x="317" y="150"/>
                  </a:moveTo>
                  <a:cubicBezTo>
                    <a:pt x="173" y="7"/>
                    <a:pt x="173" y="7"/>
                    <a:pt x="173" y="7"/>
                  </a:cubicBezTo>
                  <a:cubicBezTo>
                    <a:pt x="167" y="0"/>
                    <a:pt x="156" y="0"/>
                    <a:pt x="150" y="7"/>
                  </a:cubicBezTo>
                  <a:cubicBezTo>
                    <a:pt x="7" y="150"/>
                    <a:pt x="7" y="150"/>
                    <a:pt x="7" y="150"/>
                  </a:cubicBezTo>
                  <a:cubicBezTo>
                    <a:pt x="0" y="157"/>
                    <a:pt x="0" y="167"/>
                    <a:pt x="7" y="174"/>
                  </a:cubicBezTo>
                  <a:cubicBezTo>
                    <a:pt x="150" y="317"/>
                    <a:pt x="150" y="317"/>
                    <a:pt x="150" y="317"/>
                  </a:cubicBezTo>
                  <a:cubicBezTo>
                    <a:pt x="156" y="323"/>
                    <a:pt x="167" y="323"/>
                    <a:pt x="173" y="317"/>
                  </a:cubicBezTo>
                  <a:cubicBezTo>
                    <a:pt x="317" y="174"/>
                    <a:pt x="317" y="174"/>
                    <a:pt x="317" y="174"/>
                  </a:cubicBezTo>
                  <a:cubicBezTo>
                    <a:pt x="323" y="167"/>
                    <a:pt x="323" y="157"/>
                    <a:pt x="317" y="150"/>
                  </a:cubicBezTo>
                  <a:close/>
                  <a:moveTo>
                    <a:pt x="281" y="171"/>
                  </a:moveTo>
                  <a:cubicBezTo>
                    <a:pt x="171" y="281"/>
                    <a:pt x="171" y="281"/>
                    <a:pt x="171" y="281"/>
                  </a:cubicBezTo>
                  <a:cubicBezTo>
                    <a:pt x="166" y="286"/>
                    <a:pt x="158" y="286"/>
                    <a:pt x="153" y="281"/>
                  </a:cubicBezTo>
                  <a:cubicBezTo>
                    <a:pt x="43" y="171"/>
                    <a:pt x="43" y="171"/>
                    <a:pt x="43" y="171"/>
                  </a:cubicBezTo>
                  <a:cubicBezTo>
                    <a:pt x="38" y="166"/>
                    <a:pt x="38" y="158"/>
                    <a:pt x="43" y="153"/>
                  </a:cubicBezTo>
                  <a:cubicBezTo>
                    <a:pt x="153" y="43"/>
                    <a:pt x="153" y="43"/>
                    <a:pt x="153" y="43"/>
                  </a:cubicBezTo>
                  <a:cubicBezTo>
                    <a:pt x="158" y="38"/>
                    <a:pt x="166" y="38"/>
                    <a:pt x="171" y="43"/>
                  </a:cubicBezTo>
                  <a:cubicBezTo>
                    <a:pt x="281" y="153"/>
                    <a:pt x="281" y="153"/>
                    <a:pt x="281" y="153"/>
                  </a:cubicBezTo>
                  <a:cubicBezTo>
                    <a:pt x="286" y="158"/>
                    <a:pt x="286" y="166"/>
                    <a:pt x="281" y="171"/>
                  </a:cubicBezTo>
                  <a:close/>
                </a:path>
              </a:pathLst>
            </a:custGeom>
            <a:grpFill/>
            <a:ln>
              <a:noFill/>
            </a:ln>
          </p:spPr>
          <p:txBody>
            <a:bodyPr vert="horz" wrap="square" lIns="82305" tIns="41153" rIns="82305" bIns="4115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9" name="Freeform 102">
              <a:extLst>
                <a:ext uri="{FF2B5EF4-FFF2-40B4-BE49-F238E27FC236}">
                  <a16:creationId xmlns:a16="http://schemas.microsoft.com/office/drawing/2014/main" id="{9BBE1722-7E19-4865-92EE-E92B90BF87C9}"/>
                </a:ext>
              </a:extLst>
            </p:cNvPr>
            <p:cNvSpPr>
              <a:spLocks/>
            </p:cNvSpPr>
            <p:nvPr/>
          </p:nvSpPr>
          <p:spPr bwMode="black">
            <a:xfrm>
              <a:off x="17671422" y="5147941"/>
              <a:ext cx="59610" cy="167564"/>
            </a:xfrm>
            <a:custGeom>
              <a:avLst/>
              <a:gdLst>
                <a:gd name="T0" fmla="*/ 64 w 85"/>
                <a:gd name="T1" fmla="*/ 239 h 239"/>
                <a:gd name="T2" fmla="*/ 85 w 85"/>
                <a:gd name="T3" fmla="*/ 90 h 239"/>
                <a:gd name="T4" fmla="*/ 85 w 85"/>
                <a:gd name="T5" fmla="*/ 0 h 239"/>
                <a:gd name="T6" fmla="*/ 0 w 85"/>
                <a:gd name="T7" fmla="*/ 0 h 239"/>
                <a:gd name="T8" fmla="*/ 0 w 85"/>
                <a:gd name="T9" fmla="*/ 90 h 239"/>
                <a:gd name="T10" fmla="*/ 21 w 85"/>
                <a:gd name="T11" fmla="*/ 239 h 239"/>
                <a:gd name="T12" fmla="*/ 64 w 85"/>
                <a:gd name="T13" fmla="*/ 239 h 239"/>
              </a:gdLst>
              <a:ahLst/>
              <a:cxnLst>
                <a:cxn ang="0">
                  <a:pos x="T0" y="T1"/>
                </a:cxn>
                <a:cxn ang="0">
                  <a:pos x="T2" y="T3"/>
                </a:cxn>
                <a:cxn ang="0">
                  <a:pos x="T4" y="T5"/>
                </a:cxn>
                <a:cxn ang="0">
                  <a:pos x="T6" y="T7"/>
                </a:cxn>
                <a:cxn ang="0">
                  <a:pos x="T8" y="T9"/>
                </a:cxn>
                <a:cxn ang="0">
                  <a:pos x="T10" y="T11"/>
                </a:cxn>
                <a:cxn ang="0">
                  <a:pos x="T12" y="T13"/>
                </a:cxn>
              </a:cxnLst>
              <a:rect l="0" t="0" r="r" b="b"/>
              <a:pathLst>
                <a:path w="85" h="239">
                  <a:moveTo>
                    <a:pt x="64" y="239"/>
                  </a:moveTo>
                  <a:lnTo>
                    <a:pt x="85" y="90"/>
                  </a:lnTo>
                  <a:lnTo>
                    <a:pt x="85" y="0"/>
                  </a:lnTo>
                  <a:lnTo>
                    <a:pt x="0" y="0"/>
                  </a:lnTo>
                  <a:lnTo>
                    <a:pt x="0" y="90"/>
                  </a:lnTo>
                  <a:lnTo>
                    <a:pt x="21" y="239"/>
                  </a:lnTo>
                  <a:lnTo>
                    <a:pt x="64" y="239"/>
                  </a:lnTo>
                  <a:close/>
                </a:path>
              </a:pathLst>
            </a:custGeom>
            <a:grpFill/>
            <a:ln>
              <a:noFill/>
            </a:ln>
          </p:spPr>
          <p:txBody>
            <a:bodyPr vert="horz" wrap="square" lIns="82305" tIns="41153" rIns="82305" bIns="4115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E391452A-D77F-48E2-9C6D-897101485B96}"/>
                </a:ext>
              </a:extLst>
            </p:cNvPr>
            <p:cNvSpPr>
              <a:spLocks noChangeArrowheads="1"/>
            </p:cNvSpPr>
            <p:nvPr/>
          </p:nvSpPr>
          <p:spPr bwMode="black">
            <a:xfrm>
              <a:off x="17667916" y="5333734"/>
              <a:ext cx="66623" cy="64501"/>
            </a:xfrm>
            <a:prstGeom prst="rect">
              <a:avLst/>
            </a:prstGeom>
            <a:grpFill/>
            <a:ln>
              <a:noFill/>
            </a:ln>
          </p:spPr>
          <p:txBody>
            <a:bodyPr vert="horz" wrap="square" lIns="82305" tIns="41153" rIns="82305" bIns="4115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77" name="Graphic 76">
            <a:extLst>
              <a:ext uri="{FF2B5EF4-FFF2-40B4-BE49-F238E27FC236}">
                <a16:creationId xmlns:a16="http://schemas.microsoft.com/office/drawing/2014/main" id="{4549AA5C-E837-4A3C-85C1-3B778BF75944}"/>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705092" y="3276504"/>
            <a:ext cx="438912" cy="409765"/>
          </a:xfrm>
          <a:prstGeom prst="rect">
            <a:avLst/>
          </a:prstGeom>
        </p:spPr>
      </p:pic>
      <p:grpSp>
        <p:nvGrpSpPr>
          <p:cNvPr id="105" name="Group 104">
            <a:extLst>
              <a:ext uri="{FF2B5EF4-FFF2-40B4-BE49-F238E27FC236}">
                <a16:creationId xmlns:a16="http://schemas.microsoft.com/office/drawing/2014/main" id="{5EEC5091-99CA-40DA-8E50-C81018943033}"/>
              </a:ext>
            </a:extLst>
          </p:cNvPr>
          <p:cNvGrpSpPr/>
          <p:nvPr/>
        </p:nvGrpSpPr>
        <p:grpSpPr>
          <a:xfrm>
            <a:off x="115365" y="237801"/>
            <a:ext cx="2027334" cy="2264830"/>
            <a:chOff x="115365" y="4026777"/>
            <a:chExt cx="2027334" cy="2264830"/>
          </a:xfrm>
        </p:grpSpPr>
        <p:grpSp>
          <p:nvGrpSpPr>
            <p:cNvPr id="106" name="Group 105">
              <a:extLst>
                <a:ext uri="{FF2B5EF4-FFF2-40B4-BE49-F238E27FC236}">
                  <a16:creationId xmlns:a16="http://schemas.microsoft.com/office/drawing/2014/main" id="{962062F7-A9A2-4752-99B3-8E32EA069381}"/>
                </a:ext>
              </a:extLst>
            </p:cNvPr>
            <p:cNvGrpSpPr/>
            <p:nvPr/>
          </p:nvGrpSpPr>
          <p:grpSpPr>
            <a:xfrm>
              <a:off x="186276" y="4026777"/>
              <a:ext cx="1849756" cy="582401"/>
              <a:chOff x="205662" y="237801"/>
              <a:chExt cx="1849756" cy="582401"/>
            </a:xfrm>
          </p:grpSpPr>
          <p:sp>
            <p:nvSpPr>
              <p:cNvPr id="108" name="TextBox 107">
                <a:extLst>
                  <a:ext uri="{FF2B5EF4-FFF2-40B4-BE49-F238E27FC236}">
                    <a16:creationId xmlns:a16="http://schemas.microsoft.com/office/drawing/2014/main" id="{CD78E164-A496-4E2B-957C-AE2C9436E668}"/>
                  </a:ext>
                </a:extLst>
              </p:cNvPr>
              <p:cNvSpPr txBox="1"/>
              <p:nvPr/>
            </p:nvSpPr>
            <p:spPr>
              <a:xfrm>
                <a:off x="205662" y="237801"/>
                <a:ext cx="1849756" cy="338554"/>
              </a:xfrm>
              <a:prstGeom prst="rect">
                <a:avLst/>
              </a:prstGeom>
              <a:noFill/>
            </p:spPr>
            <p:txBody>
              <a:bodyPr wrap="square" rtlCol="0">
                <a:spAutoFit/>
              </a:bodyPr>
              <a:lstStyle/>
              <a:p>
                <a:pPr algn="ctr"/>
                <a:r>
                  <a:rPr lang="en-US" sz="1600" dirty="0">
                    <a:gradFill>
                      <a:gsLst>
                        <a:gs pos="0">
                          <a:schemeClr val="bg1"/>
                        </a:gs>
                        <a:gs pos="85000">
                          <a:schemeClr val="bg1"/>
                        </a:gs>
                      </a:gsLst>
                      <a:lin ang="16200000" scaled="1"/>
                    </a:gradFill>
                    <a:latin typeface="Segoe UI Semibold" panose="020B0702040204020203" pitchFamily="34" charset="0"/>
                    <a:cs typeface="Segoe UI Semibold" panose="020B0702040204020203" pitchFamily="34" charset="0"/>
                  </a:rPr>
                  <a:t>Scenario Example</a:t>
                </a:r>
              </a:p>
            </p:txBody>
          </p:sp>
          <p:grpSp>
            <p:nvGrpSpPr>
              <p:cNvPr id="109" name="Group 108">
                <a:extLst>
                  <a:ext uri="{FF2B5EF4-FFF2-40B4-BE49-F238E27FC236}">
                    <a16:creationId xmlns:a16="http://schemas.microsoft.com/office/drawing/2014/main" id="{84A4FEDC-0EBF-42B2-BBC3-1FD466D811A7}"/>
                  </a:ext>
                </a:extLst>
              </p:cNvPr>
              <p:cNvGrpSpPr/>
              <p:nvPr/>
            </p:nvGrpSpPr>
            <p:grpSpPr>
              <a:xfrm>
                <a:off x="211574" y="512425"/>
                <a:ext cx="1812591" cy="307777"/>
                <a:chOff x="255683" y="512425"/>
                <a:chExt cx="1812591" cy="307777"/>
              </a:xfrm>
            </p:grpSpPr>
            <p:sp>
              <p:nvSpPr>
                <p:cNvPr id="110" name="TextBox 109">
                  <a:extLst>
                    <a:ext uri="{FF2B5EF4-FFF2-40B4-BE49-F238E27FC236}">
                      <a16:creationId xmlns:a16="http://schemas.microsoft.com/office/drawing/2014/main" id="{969B6839-CEE7-4C0B-A702-5F7A0B06B0B2}"/>
                    </a:ext>
                  </a:extLst>
                </p:cNvPr>
                <p:cNvSpPr txBox="1"/>
                <p:nvPr/>
              </p:nvSpPr>
              <p:spPr>
                <a:xfrm>
                  <a:off x="281024" y="512425"/>
                  <a:ext cx="1787250" cy="307777"/>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r>
                    <a:rPr lang="en-US" dirty="0">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Professional Services</a:t>
                  </a:r>
                </a:p>
              </p:txBody>
            </p:sp>
            <p:cxnSp>
              <p:nvCxnSpPr>
                <p:cNvPr id="111" name="Straight Connector 110">
                  <a:extLst>
                    <a:ext uri="{FF2B5EF4-FFF2-40B4-BE49-F238E27FC236}">
                      <a16:creationId xmlns:a16="http://schemas.microsoft.com/office/drawing/2014/main" id="{68FA3320-E77C-4D11-BD65-FCD85B9334C7}"/>
                    </a:ext>
                  </a:extLst>
                </p:cNvPr>
                <p:cNvCxnSpPr>
                  <a:cxnSpLocks/>
                </p:cNvCxnSpPr>
                <p:nvPr/>
              </p:nvCxnSpPr>
              <p:spPr>
                <a:xfrm>
                  <a:off x="255683" y="666313"/>
                  <a:ext cx="10423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0AF636BB-C478-494A-9094-186722BBEB55}"/>
                    </a:ext>
                  </a:extLst>
                </p:cNvPr>
                <p:cNvCxnSpPr>
                  <a:cxnSpLocks/>
                </p:cNvCxnSpPr>
                <p:nvPr/>
              </p:nvCxnSpPr>
              <p:spPr>
                <a:xfrm>
                  <a:off x="1967690" y="666313"/>
                  <a:ext cx="10058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07" name="TextBox 106">
              <a:extLst>
                <a:ext uri="{FF2B5EF4-FFF2-40B4-BE49-F238E27FC236}">
                  <a16:creationId xmlns:a16="http://schemas.microsoft.com/office/drawing/2014/main" id="{3829D43F-6794-4AFA-B069-379855BF7A21}"/>
                </a:ext>
              </a:extLst>
            </p:cNvPr>
            <p:cNvSpPr txBox="1"/>
            <p:nvPr/>
          </p:nvSpPr>
          <p:spPr>
            <a:xfrm>
              <a:off x="115365" y="4691169"/>
              <a:ext cx="2027334" cy="1600438"/>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algn="l"/>
              <a:r>
                <a:rPr lang="en-US" dirty="0">
                  <a:gradFill>
                    <a:gsLst>
                      <a:gs pos="0">
                        <a:schemeClr val="bg1"/>
                      </a:gs>
                      <a:gs pos="85000">
                        <a:schemeClr val="bg1"/>
                      </a:gs>
                    </a:gsLst>
                    <a:lin ang="16200000" scaled="1"/>
                  </a:gradFill>
                  <a:latin typeface="Segoe UI Semilight" panose="020B0402040204020203" pitchFamily="34" charset="0"/>
                  <a:cs typeface="Segoe UI Semilight" panose="020B0402040204020203" pitchFamily="34" charset="0"/>
                </a:rPr>
                <a:t>A SaaS solution provides extensibility through webhooks, which can be implemented through Functions, to automate certain workflows.</a:t>
              </a:r>
            </a:p>
          </p:txBody>
        </p:sp>
      </p:grpSp>
      <p:sp>
        <p:nvSpPr>
          <p:cNvPr id="113" name="TextBox 112">
            <a:extLst>
              <a:ext uri="{FF2B5EF4-FFF2-40B4-BE49-F238E27FC236}">
                <a16:creationId xmlns:a16="http://schemas.microsoft.com/office/drawing/2014/main" id="{DB5A1B47-6E9D-41BC-ADD7-4297C6703BBC}"/>
              </a:ext>
            </a:extLst>
          </p:cNvPr>
          <p:cNvSpPr txBox="1"/>
          <p:nvPr/>
        </p:nvSpPr>
        <p:spPr>
          <a:xfrm>
            <a:off x="5836396" y="4718267"/>
            <a:ext cx="2178424" cy="523220"/>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chemeClr val="tx1"/>
                    </a:gs>
                    <a:gs pos="85000">
                      <a:schemeClr val="tx1"/>
                    </a:gs>
                  </a:gsLst>
                  <a:lin ang="16200000" scaled="1"/>
                </a:gradFill>
                <a:effectLst/>
                <a:uLnTx/>
                <a:uFillTx/>
                <a:latin typeface="Segoe UI Semilight" panose="020B0402040204020203" pitchFamily="34" charset="0"/>
                <a:cs typeface="Segoe UI Semilight" panose="020B0402040204020203" pitchFamily="34" charset="0"/>
              </a:rPr>
              <a:t>…</a:t>
            </a:r>
            <a:r>
              <a:rPr lang="en-US"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which triggers a </a:t>
            </a:r>
            <a:r>
              <a:rPr kumimoji="0" lang="en-US" sz="1400" b="0" i="0" u="none" strike="noStrike" kern="1200" cap="none" spc="0" normalizeH="0" baseline="0" noProof="0" dirty="0">
                <a:ln>
                  <a:noFill/>
                </a:ln>
                <a:gradFill>
                  <a:gsLst>
                    <a:gs pos="0">
                      <a:schemeClr val="tx1"/>
                    </a:gs>
                    <a:gs pos="85000">
                      <a:schemeClr val="tx1"/>
                    </a:gs>
                  </a:gsLst>
                  <a:lin ang="16200000" scaled="1"/>
                </a:gradFill>
                <a:effectLst/>
                <a:uLnTx/>
                <a:uFillTx/>
                <a:latin typeface="Segoe UI Semilight" panose="020B0402040204020203" pitchFamily="34" charset="0"/>
                <a:cs typeface="Segoe UI Semilight" panose="020B0402040204020203" pitchFamily="34" charset="0"/>
              </a:rPr>
              <a:t>webhook call</a:t>
            </a:r>
          </a:p>
        </p:txBody>
      </p:sp>
      <p:sp>
        <p:nvSpPr>
          <p:cNvPr id="114" name="Isosceles Triangle 113">
            <a:extLst>
              <a:ext uri="{FF2B5EF4-FFF2-40B4-BE49-F238E27FC236}">
                <a16:creationId xmlns:a16="http://schemas.microsoft.com/office/drawing/2014/main" id="{CDDA5C2E-E74B-46F3-A347-D542B488B758}"/>
              </a:ext>
            </a:extLst>
          </p:cNvPr>
          <p:cNvSpPr/>
          <p:nvPr/>
        </p:nvSpPr>
        <p:spPr>
          <a:xfrm rot="5400000">
            <a:off x="9967345" y="3364643"/>
            <a:ext cx="346570" cy="255036"/>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5" name="Group 114">
            <a:extLst>
              <a:ext uri="{FF2B5EF4-FFF2-40B4-BE49-F238E27FC236}">
                <a16:creationId xmlns:a16="http://schemas.microsoft.com/office/drawing/2014/main" id="{5173E138-F65A-403F-B6C7-87A780BE3489}"/>
              </a:ext>
            </a:extLst>
          </p:cNvPr>
          <p:cNvGrpSpPr/>
          <p:nvPr/>
        </p:nvGrpSpPr>
        <p:grpSpPr>
          <a:xfrm>
            <a:off x="7827967" y="2533793"/>
            <a:ext cx="591862" cy="587828"/>
            <a:chOff x="10257340" y="1680054"/>
            <a:chExt cx="394878" cy="392187"/>
          </a:xfrm>
        </p:grpSpPr>
        <p:sp>
          <p:nvSpPr>
            <p:cNvPr id="116" name="Rectangle 115">
              <a:extLst>
                <a:ext uri="{FF2B5EF4-FFF2-40B4-BE49-F238E27FC236}">
                  <a16:creationId xmlns:a16="http://schemas.microsoft.com/office/drawing/2014/main" id="{C9873BC8-6F64-40F6-8516-C5572255E517}"/>
                </a:ext>
              </a:extLst>
            </p:cNvPr>
            <p:cNvSpPr/>
            <p:nvPr/>
          </p:nvSpPr>
          <p:spPr>
            <a:xfrm>
              <a:off x="10257340" y="1680054"/>
              <a:ext cx="394878" cy="39218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117" name="Picture 116" descr="Image result for azure functions logo png">
              <a:extLst>
                <a:ext uri="{FF2B5EF4-FFF2-40B4-BE49-F238E27FC236}">
                  <a16:creationId xmlns:a16="http://schemas.microsoft.com/office/drawing/2014/main" id="{C1655C6A-E8AD-41D9-8B7A-8209B17A0A8A}"/>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AC42F3C4-091B-40BD-A0C0-81467387EBC6}"/>
              </a:ext>
            </a:extLst>
          </p:cNvPr>
          <p:cNvSpPr>
            <a:spLocks noGrp="1"/>
          </p:cNvSpPr>
          <p:nvPr>
            <p:ph type="title"/>
          </p:nvPr>
        </p:nvSpPr>
        <p:spPr>
          <a:xfrm>
            <a:off x="2613271" y="295276"/>
            <a:ext cx="11889564" cy="917575"/>
          </a:xfrm>
        </p:spPr>
        <p:txBody>
          <a:bodyPr/>
          <a:lstStyle/>
          <a:p>
            <a:r>
              <a:rPr lang="en-US" dirty="0">
                <a:gradFill>
                  <a:gsLst>
                    <a:gs pos="1250">
                      <a:schemeClr val="tx2"/>
                    </a:gs>
                    <a:gs pos="100000">
                      <a:schemeClr val="tx2"/>
                    </a:gs>
                  </a:gsLst>
                  <a:lin ang="5400000" scaled="0"/>
                </a:gradFill>
              </a:rPr>
              <a:t>Extending SaaS </a:t>
            </a:r>
            <a:r>
              <a:rPr lang="en-US" dirty="0"/>
              <a:t>applications</a:t>
            </a:r>
          </a:p>
        </p:txBody>
      </p:sp>
    </p:spTree>
    <p:extLst>
      <p:ext uri="{BB962C8B-B14F-4D97-AF65-F5344CB8AC3E}">
        <p14:creationId xmlns:p14="http://schemas.microsoft.com/office/powerpoint/2010/main" val="115094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descr="A group of people sitting at a desk&#10;&#10;Description generated with very high confidence">
            <a:extLst>
              <a:ext uri="{FF2B5EF4-FFF2-40B4-BE49-F238E27FC236}">
                <a16:creationId xmlns:a16="http://schemas.microsoft.com/office/drawing/2014/main" id="{04EE6B9B-0275-4F97-A18C-17EFDBE0ADC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4057652"/>
            <a:ext cx="12436475" cy="2936873"/>
          </a:xfrm>
          <a:custGeom>
            <a:avLst/>
            <a:gdLst>
              <a:gd name="connsiteX0" fmla="*/ 6275387 w 12436475"/>
              <a:gd name="connsiteY0" fmla="*/ 0 h 2936873"/>
              <a:gd name="connsiteX1" fmla="*/ 12152756 w 12436475"/>
              <a:gd name="connsiteY1" fmla="*/ 1775897 h 2936873"/>
              <a:gd name="connsiteX2" fmla="*/ 12436475 w 12436475"/>
              <a:gd name="connsiteY2" fmla="*/ 1977012 h 2936873"/>
              <a:gd name="connsiteX3" fmla="*/ 12436475 w 12436475"/>
              <a:gd name="connsiteY3" fmla="*/ 2936873 h 2936873"/>
              <a:gd name="connsiteX4" fmla="*/ 0 w 12436475"/>
              <a:gd name="connsiteY4" fmla="*/ 2936873 h 2936873"/>
              <a:gd name="connsiteX5" fmla="*/ 0 w 12436475"/>
              <a:gd name="connsiteY5" fmla="*/ 2058033 h 2936873"/>
              <a:gd name="connsiteX6" fmla="*/ 398018 w 12436475"/>
              <a:gd name="connsiteY6" fmla="*/ 1775897 h 2936873"/>
              <a:gd name="connsiteX7" fmla="*/ 6275387 w 12436475"/>
              <a:gd name="connsiteY7" fmla="*/ 0 h 293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36475" h="2936873">
                <a:moveTo>
                  <a:pt x="6275387" y="0"/>
                </a:moveTo>
                <a:cubicBezTo>
                  <a:pt x="8449252" y="0"/>
                  <a:pt x="10470376" y="653966"/>
                  <a:pt x="12152756" y="1775897"/>
                </a:cubicBezTo>
                <a:lnTo>
                  <a:pt x="12436475" y="1977012"/>
                </a:lnTo>
                <a:lnTo>
                  <a:pt x="12436475" y="2936873"/>
                </a:lnTo>
                <a:lnTo>
                  <a:pt x="0" y="2936873"/>
                </a:lnTo>
                <a:lnTo>
                  <a:pt x="0" y="2058033"/>
                </a:lnTo>
                <a:lnTo>
                  <a:pt x="398018" y="1775897"/>
                </a:lnTo>
                <a:cubicBezTo>
                  <a:pt x="2080399" y="653966"/>
                  <a:pt x="4101522" y="0"/>
                  <a:pt x="6275387" y="0"/>
                </a:cubicBezTo>
                <a:close/>
              </a:path>
            </a:pathLst>
          </a:custGeom>
        </p:spPr>
      </p:pic>
      <p:grpSp>
        <p:nvGrpSpPr>
          <p:cNvPr id="13" name="Group 12">
            <a:extLst>
              <a:ext uri="{FF2B5EF4-FFF2-40B4-BE49-F238E27FC236}">
                <a16:creationId xmlns:a16="http://schemas.microsoft.com/office/drawing/2014/main" id="{9764AA84-4803-41FA-9F6F-9A03AD3ECF58}"/>
              </a:ext>
            </a:extLst>
          </p:cNvPr>
          <p:cNvGrpSpPr/>
          <p:nvPr/>
        </p:nvGrpSpPr>
        <p:grpSpPr>
          <a:xfrm>
            <a:off x="188353" y="2766003"/>
            <a:ext cx="2111099" cy="1808922"/>
            <a:chOff x="806911" y="2747825"/>
            <a:chExt cx="2539634" cy="1808922"/>
          </a:xfrm>
        </p:grpSpPr>
        <p:sp>
          <p:nvSpPr>
            <p:cNvPr id="14" name="TextBox 13">
              <a:extLst>
                <a:ext uri="{FF2B5EF4-FFF2-40B4-BE49-F238E27FC236}">
                  <a16:creationId xmlns:a16="http://schemas.microsoft.com/office/drawing/2014/main" id="{5165570B-704C-4B1A-B3AF-0240578A20A9}"/>
                </a:ext>
              </a:extLst>
            </p:cNvPr>
            <p:cNvSpPr txBox="1"/>
            <p:nvPr/>
          </p:nvSpPr>
          <p:spPr>
            <a:xfrm>
              <a:off x="806911" y="2747825"/>
              <a:ext cx="2420526" cy="338554"/>
            </a:xfrm>
            <a:prstGeom prst="rect">
              <a:avLst/>
            </a:prstGeom>
            <a:noFill/>
          </p:spPr>
          <p:txBody>
            <a:bodyPr wrap="none" rtlCol="0">
              <a:spAutoFit/>
            </a:bodyPr>
            <a:lstStyle/>
            <a:p>
              <a:r>
                <a:rPr lang="en-US" sz="1600" dirty="0">
                  <a:gradFill>
                    <a:gsLst>
                      <a:gs pos="0">
                        <a:srgbClr val="004D8A"/>
                      </a:gs>
                      <a:gs pos="85000">
                        <a:srgbClr val="004D8A"/>
                      </a:gs>
                    </a:gsLst>
                    <a:lin ang="16200000" scaled="1"/>
                  </a:gradFill>
                  <a:latin typeface="Segoe UI Semibold" panose="020B0702040204020203" pitchFamily="34" charset="0"/>
                  <a:cs typeface="Segoe UI Semibold" panose="020B0702040204020203" pitchFamily="34" charset="0"/>
                </a:rPr>
                <a:t>Intuitive experience</a:t>
              </a:r>
            </a:p>
          </p:txBody>
        </p:sp>
        <p:sp>
          <p:nvSpPr>
            <p:cNvPr id="15" name="TextBox 14">
              <a:extLst>
                <a:ext uri="{FF2B5EF4-FFF2-40B4-BE49-F238E27FC236}">
                  <a16:creationId xmlns:a16="http://schemas.microsoft.com/office/drawing/2014/main" id="{C470FA69-B978-4AF4-AA0E-6F012EBB5945}"/>
                </a:ext>
              </a:extLst>
            </p:cNvPr>
            <p:cNvSpPr txBox="1"/>
            <p:nvPr/>
          </p:nvSpPr>
          <p:spPr>
            <a:xfrm>
              <a:off x="806911" y="2987087"/>
              <a:ext cx="2539634" cy="1569660"/>
            </a:xfrm>
            <a:prstGeom prst="rect">
              <a:avLst/>
            </a:prstGeom>
            <a:noFill/>
          </p:spPr>
          <p:txBody>
            <a:bodyPr wrap="square" rtlCol="0">
              <a:spAutoFit/>
            </a:bodyPr>
            <a:lstStyle/>
            <a:p>
              <a:r>
                <a:rPr lang="en-US" sz="16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Easy-to-use, familiar tools like the Azure portal and Visual Studio help you </a:t>
              </a:r>
              <a:br>
                <a:rPr lang="en-US" sz="16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sz="16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get running on serverless fast</a:t>
              </a:r>
            </a:p>
          </p:txBody>
        </p:sp>
      </p:grpSp>
      <p:sp>
        <p:nvSpPr>
          <p:cNvPr id="28" name="Freeform: Shape 27">
            <a:extLst>
              <a:ext uri="{FF2B5EF4-FFF2-40B4-BE49-F238E27FC236}">
                <a16:creationId xmlns:a16="http://schemas.microsoft.com/office/drawing/2014/main" id="{5A0CC0C7-2EE6-403F-87DB-D86522A57AD6}"/>
              </a:ext>
            </a:extLst>
          </p:cNvPr>
          <p:cNvSpPr/>
          <p:nvPr/>
        </p:nvSpPr>
        <p:spPr>
          <a:xfrm rot="16200000">
            <a:off x="5025803" y="-1359525"/>
            <a:ext cx="2384869" cy="13211981"/>
          </a:xfrm>
          <a:custGeom>
            <a:avLst/>
            <a:gdLst>
              <a:gd name="connsiteX0" fmla="*/ 0 w 5510464"/>
              <a:gd name="connsiteY0" fmla="*/ 0 h 6994525"/>
              <a:gd name="connsiteX1" fmla="*/ 4258352 w 5510464"/>
              <a:gd name="connsiteY1" fmla="*/ 0 h 6994525"/>
              <a:gd name="connsiteX2" fmla="*/ 4415730 w 5510464"/>
              <a:gd name="connsiteY2" fmla="*/ 200265 h 6994525"/>
              <a:gd name="connsiteX3" fmla="*/ 4634440 w 5510464"/>
              <a:gd name="connsiteY3" fmla="*/ 517819 h 6994525"/>
              <a:gd name="connsiteX4" fmla="*/ 4676770 w 5510464"/>
              <a:gd name="connsiteY4" fmla="*/ 583848 h 6994525"/>
              <a:gd name="connsiteX5" fmla="*/ 4865018 w 5510464"/>
              <a:gd name="connsiteY5" fmla="*/ 908989 h 6994525"/>
              <a:gd name="connsiteX6" fmla="*/ 4948724 w 5510464"/>
              <a:gd name="connsiteY6" fmla="*/ 1072424 h 6994525"/>
              <a:gd name="connsiteX7" fmla="*/ 4970132 w 5510464"/>
              <a:gd name="connsiteY7" fmla="*/ 1115016 h 6994525"/>
              <a:gd name="connsiteX8" fmla="*/ 5071322 w 5510464"/>
              <a:gd name="connsiteY8" fmla="*/ 1338842 h 6994525"/>
              <a:gd name="connsiteX9" fmla="*/ 5096750 w 5510464"/>
              <a:gd name="connsiteY9" fmla="*/ 1401353 h 6994525"/>
              <a:gd name="connsiteX10" fmla="*/ 5163044 w 5510464"/>
              <a:gd name="connsiteY10" fmla="*/ 1569491 h 6994525"/>
              <a:gd name="connsiteX11" fmla="*/ 5192688 w 5510464"/>
              <a:gd name="connsiteY11" fmla="*/ 1651633 h 6994525"/>
              <a:gd name="connsiteX12" fmla="*/ 5245982 w 5510464"/>
              <a:gd name="connsiteY12" fmla="*/ 1809141 h 6994525"/>
              <a:gd name="connsiteX13" fmla="*/ 5272450 w 5510464"/>
              <a:gd name="connsiteY13" fmla="*/ 1892871 h 6994525"/>
              <a:gd name="connsiteX14" fmla="*/ 5322314 w 5510464"/>
              <a:gd name="connsiteY14" fmla="*/ 2068469 h 6994525"/>
              <a:gd name="connsiteX15" fmla="*/ 5340348 w 5510464"/>
              <a:gd name="connsiteY15" fmla="*/ 2134702 h 6994525"/>
              <a:gd name="connsiteX16" fmla="*/ 5396790 w 5510464"/>
              <a:gd name="connsiteY16" fmla="*/ 2379255 h 6994525"/>
              <a:gd name="connsiteX17" fmla="*/ 5405742 w 5510464"/>
              <a:gd name="connsiteY17" fmla="*/ 2427203 h 6994525"/>
              <a:gd name="connsiteX18" fmla="*/ 5441746 w 5510464"/>
              <a:gd name="connsiteY18" fmla="*/ 2628812 h 6994525"/>
              <a:gd name="connsiteX19" fmla="*/ 5454100 w 5510464"/>
              <a:gd name="connsiteY19" fmla="*/ 2714177 h 6994525"/>
              <a:gd name="connsiteX20" fmla="*/ 5475844 w 5510464"/>
              <a:gd name="connsiteY20" fmla="*/ 2885296 h 6994525"/>
              <a:gd name="connsiteX21" fmla="*/ 5485280 w 5510464"/>
              <a:gd name="connsiteY21" fmla="*/ 2976796 h 6994525"/>
              <a:gd name="connsiteX22" fmla="*/ 5498834 w 5510464"/>
              <a:gd name="connsiteY22" fmla="*/ 3155042 h 6994525"/>
              <a:gd name="connsiteX23" fmla="*/ 5503874 w 5510464"/>
              <a:gd name="connsiteY23" fmla="*/ 3236654 h 6994525"/>
              <a:gd name="connsiteX24" fmla="*/ 5510464 w 5510464"/>
              <a:gd name="connsiteY24" fmla="*/ 3497263 h 6994525"/>
              <a:gd name="connsiteX25" fmla="*/ 5503874 w 5510464"/>
              <a:gd name="connsiteY25" fmla="*/ 3757872 h 6994525"/>
              <a:gd name="connsiteX26" fmla="*/ 5498834 w 5510464"/>
              <a:gd name="connsiteY26" fmla="*/ 3839486 h 6994525"/>
              <a:gd name="connsiteX27" fmla="*/ 5485280 w 5510464"/>
              <a:gd name="connsiteY27" fmla="*/ 4017730 h 6994525"/>
              <a:gd name="connsiteX28" fmla="*/ 5475844 w 5510464"/>
              <a:gd name="connsiteY28" fmla="*/ 4109231 h 6994525"/>
              <a:gd name="connsiteX29" fmla="*/ 5454100 w 5510464"/>
              <a:gd name="connsiteY29" fmla="*/ 4280349 h 6994525"/>
              <a:gd name="connsiteX30" fmla="*/ 5441746 w 5510464"/>
              <a:gd name="connsiteY30" fmla="*/ 4365714 h 6994525"/>
              <a:gd name="connsiteX31" fmla="*/ 5405742 w 5510464"/>
              <a:gd name="connsiteY31" fmla="*/ 4567327 h 6994525"/>
              <a:gd name="connsiteX32" fmla="*/ 5396790 w 5510464"/>
              <a:gd name="connsiteY32" fmla="*/ 4615270 h 6994525"/>
              <a:gd name="connsiteX33" fmla="*/ 5340346 w 5510464"/>
              <a:gd name="connsiteY33" fmla="*/ 4859826 h 6994525"/>
              <a:gd name="connsiteX34" fmla="*/ 5322318 w 5510464"/>
              <a:gd name="connsiteY34" fmla="*/ 4926050 h 6994525"/>
              <a:gd name="connsiteX35" fmla="*/ 5272450 w 5510464"/>
              <a:gd name="connsiteY35" fmla="*/ 5101658 h 6994525"/>
              <a:gd name="connsiteX36" fmla="*/ 5245984 w 5510464"/>
              <a:gd name="connsiteY36" fmla="*/ 5185383 h 6994525"/>
              <a:gd name="connsiteX37" fmla="*/ 5192688 w 5510464"/>
              <a:gd name="connsiteY37" fmla="*/ 5342895 h 6994525"/>
              <a:gd name="connsiteX38" fmla="*/ 5163044 w 5510464"/>
              <a:gd name="connsiteY38" fmla="*/ 5425034 h 6994525"/>
              <a:gd name="connsiteX39" fmla="*/ 5096746 w 5510464"/>
              <a:gd name="connsiteY39" fmla="*/ 5593178 h 6994525"/>
              <a:gd name="connsiteX40" fmla="*/ 5071322 w 5510464"/>
              <a:gd name="connsiteY40" fmla="*/ 5655683 h 6994525"/>
              <a:gd name="connsiteX41" fmla="*/ 4970130 w 5510464"/>
              <a:gd name="connsiteY41" fmla="*/ 5879515 h 6994525"/>
              <a:gd name="connsiteX42" fmla="*/ 4948738 w 5510464"/>
              <a:gd name="connsiteY42" fmla="*/ 5922076 h 6994525"/>
              <a:gd name="connsiteX43" fmla="*/ 4865014 w 5510464"/>
              <a:gd name="connsiteY43" fmla="*/ 6085542 h 6994525"/>
              <a:gd name="connsiteX44" fmla="*/ 4676774 w 5510464"/>
              <a:gd name="connsiteY44" fmla="*/ 6410673 h 6994525"/>
              <a:gd name="connsiteX45" fmla="*/ 4634432 w 5510464"/>
              <a:gd name="connsiteY45" fmla="*/ 6476717 h 6994525"/>
              <a:gd name="connsiteX46" fmla="*/ 4415740 w 5510464"/>
              <a:gd name="connsiteY46" fmla="*/ 6794249 h 6994525"/>
              <a:gd name="connsiteX47" fmla="*/ 4415730 w 5510464"/>
              <a:gd name="connsiteY47" fmla="*/ 6794261 h 6994525"/>
              <a:gd name="connsiteX48" fmla="*/ 4303874 w 5510464"/>
              <a:gd name="connsiteY48" fmla="*/ 6936601 h 6994525"/>
              <a:gd name="connsiteX49" fmla="*/ 4258354 w 5510464"/>
              <a:gd name="connsiteY49" fmla="*/ 6994525 h 6994525"/>
              <a:gd name="connsiteX50" fmla="*/ 0 w 5510464"/>
              <a:gd name="connsiteY50" fmla="*/ 6994525 h 6994525"/>
              <a:gd name="connsiteX0" fmla="*/ 0 w 5510464"/>
              <a:gd name="connsiteY0" fmla="*/ 6994525 h 6994525"/>
              <a:gd name="connsiteX1" fmla="*/ 4258352 w 5510464"/>
              <a:gd name="connsiteY1" fmla="*/ 0 h 6994525"/>
              <a:gd name="connsiteX2" fmla="*/ 4415730 w 5510464"/>
              <a:gd name="connsiteY2" fmla="*/ 200265 h 6994525"/>
              <a:gd name="connsiteX3" fmla="*/ 4634440 w 5510464"/>
              <a:gd name="connsiteY3" fmla="*/ 517819 h 6994525"/>
              <a:gd name="connsiteX4" fmla="*/ 4676770 w 5510464"/>
              <a:gd name="connsiteY4" fmla="*/ 583848 h 6994525"/>
              <a:gd name="connsiteX5" fmla="*/ 4865018 w 5510464"/>
              <a:gd name="connsiteY5" fmla="*/ 908989 h 6994525"/>
              <a:gd name="connsiteX6" fmla="*/ 4948724 w 5510464"/>
              <a:gd name="connsiteY6" fmla="*/ 1072424 h 6994525"/>
              <a:gd name="connsiteX7" fmla="*/ 4970132 w 5510464"/>
              <a:gd name="connsiteY7" fmla="*/ 1115016 h 6994525"/>
              <a:gd name="connsiteX8" fmla="*/ 5071322 w 5510464"/>
              <a:gd name="connsiteY8" fmla="*/ 1338842 h 6994525"/>
              <a:gd name="connsiteX9" fmla="*/ 5096750 w 5510464"/>
              <a:gd name="connsiteY9" fmla="*/ 1401353 h 6994525"/>
              <a:gd name="connsiteX10" fmla="*/ 5163044 w 5510464"/>
              <a:gd name="connsiteY10" fmla="*/ 1569491 h 6994525"/>
              <a:gd name="connsiteX11" fmla="*/ 5192688 w 5510464"/>
              <a:gd name="connsiteY11" fmla="*/ 1651633 h 6994525"/>
              <a:gd name="connsiteX12" fmla="*/ 5245982 w 5510464"/>
              <a:gd name="connsiteY12" fmla="*/ 1809141 h 6994525"/>
              <a:gd name="connsiteX13" fmla="*/ 5272450 w 5510464"/>
              <a:gd name="connsiteY13" fmla="*/ 1892871 h 6994525"/>
              <a:gd name="connsiteX14" fmla="*/ 5322314 w 5510464"/>
              <a:gd name="connsiteY14" fmla="*/ 2068469 h 6994525"/>
              <a:gd name="connsiteX15" fmla="*/ 5340348 w 5510464"/>
              <a:gd name="connsiteY15" fmla="*/ 2134702 h 6994525"/>
              <a:gd name="connsiteX16" fmla="*/ 5396790 w 5510464"/>
              <a:gd name="connsiteY16" fmla="*/ 2379255 h 6994525"/>
              <a:gd name="connsiteX17" fmla="*/ 5405742 w 5510464"/>
              <a:gd name="connsiteY17" fmla="*/ 2427203 h 6994525"/>
              <a:gd name="connsiteX18" fmla="*/ 5441746 w 5510464"/>
              <a:gd name="connsiteY18" fmla="*/ 2628812 h 6994525"/>
              <a:gd name="connsiteX19" fmla="*/ 5454100 w 5510464"/>
              <a:gd name="connsiteY19" fmla="*/ 2714177 h 6994525"/>
              <a:gd name="connsiteX20" fmla="*/ 5475844 w 5510464"/>
              <a:gd name="connsiteY20" fmla="*/ 2885296 h 6994525"/>
              <a:gd name="connsiteX21" fmla="*/ 5485280 w 5510464"/>
              <a:gd name="connsiteY21" fmla="*/ 2976796 h 6994525"/>
              <a:gd name="connsiteX22" fmla="*/ 5498834 w 5510464"/>
              <a:gd name="connsiteY22" fmla="*/ 3155042 h 6994525"/>
              <a:gd name="connsiteX23" fmla="*/ 5503874 w 5510464"/>
              <a:gd name="connsiteY23" fmla="*/ 3236654 h 6994525"/>
              <a:gd name="connsiteX24" fmla="*/ 5510464 w 5510464"/>
              <a:gd name="connsiteY24" fmla="*/ 3497263 h 6994525"/>
              <a:gd name="connsiteX25" fmla="*/ 5503874 w 5510464"/>
              <a:gd name="connsiteY25" fmla="*/ 3757872 h 6994525"/>
              <a:gd name="connsiteX26" fmla="*/ 5498834 w 5510464"/>
              <a:gd name="connsiteY26" fmla="*/ 3839486 h 6994525"/>
              <a:gd name="connsiteX27" fmla="*/ 5485280 w 5510464"/>
              <a:gd name="connsiteY27" fmla="*/ 4017730 h 6994525"/>
              <a:gd name="connsiteX28" fmla="*/ 5475844 w 5510464"/>
              <a:gd name="connsiteY28" fmla="*/ 4109231 h 6994525"/>
              <a:gd name="connsiteX29" fmla="*/ 5454100 w 5510464"/>
              <a:gd name="connsiteY29" fmla="*/ 4280349 h 6994525"/>
              <a:gd name="connsiteX30" fmla="*/ 5441746 w 5510464"/>
              <a:gd name="connsiteY30" fmla="*/ 4365714 h 6994525"/>
              <a:gd name="connsiteX31" fmla="*/ 5405742 w 5510464"/>
              <a:gd name="connsiteY31" fmla="*/ 4567327 h 6994525"/>
              <a:gd name="connsiteX32" fmla="*/ 5396790 w 5510464"/>
              <a:gd name="connsiteY32" fmla="*/ 4615270 h 6994525"/>
              <a:gd name="connsiteX33" fmla="*/ 5340346 w 5510464"/>
              <a:gd name="connsiteY33" fmla="*/ 4859826 h 6994525"/>
              <a:gd name="connsiteX34" fmla="*/ 5322318 w 5510464"/>
              <a:gd name="connsiteY34" fmla="*/ 4926050 h 6994525"/>
              <a:gd name="connsiteX35" fmla="*/ 5272450 w 5510464"/>
              <a:gd name="connsiteY35" fmla="*/ 5101658 h 6994525"/>
              <a:gd name="connsiteX36" fmla="*/ 5245984 w 5510464"/>
              <a:gd name="connsiteY36" fmla="*/ 5185383 h 6994525"/>
              <a:gd name="connsiteX37" fmla="*/ 5192688 w 5510464"/>
              <a:gd name="connsiteY37" fmla="*/ 5342895 h 6994525"/>
              <a:gd name="connsiteX38" fmla="*/ 5163044 w 5510464"/>
              <a:gd name="connsiteY38" fmla="*/ 5425034 h 6994525"/>
              <a:gd name="connsiteX39" fmla="*/ 5096746 w 5510464"/>
              <a:gd name="connsiteY39" fmla="*/ 5593178 h 6994525"/>
              <a:gd name="connsiteX40" fmla="*/ 5071322 w 5510464"/>
              <a:gd name="connsiteY40" fmla="*/ 5655683 h 6994525"/>
              <a:gd name="connsiteX41" fmla="*/ 4970130 w 5510464"/>
              <a:gd name="connsiteY41" fmla="*/ 5879515 h 6994525"/>
              <a:gd name="connsiteX42" fmla="*/ 4948738 w 5510464"/>
              <a:gd name="connsiteY42" fmla="*/ 5922076 h 6994525"/>
              <a:gd name="connsiteX43" fmla="*/ 4865014 w 5510464"/>
              <a:gd name="connsiteY43" fmla="*/ 6085542 h 6994525"/>
              <a:gd name="connsiteX44" fmla="*/ 4676774 w 5510464"/>
              <a:gd name="connsiteY44" fmla="*/ 6410673 h 6994525"/>
              <a:gd name="connsiteX45" fmla="*/ 4634432 w 5510464"/>
              <a:gd name="connsiteY45" fmla="*/ 6476717 h 6994525"/>
              <a:gd name="connsiteX46" fmla="*/ 4415740 w 5510464"/>
              <a:gd name="connsiteY46" fmla="*/ 6794249 h 6994525"/>
              <a:gd name="connsiteX47" fmla="*/ 4415730 w 5510464"/>
              <a:gd name="connsiteY47" fmla="*/ 6794261 h 6994525"/>
              <a:gd name="connsiteX48" fmla="*/ 4303874 w 5510464"/>
              <a:gd name="connsiteY48" fmla="*/ 6936601 h 6994525"/>
              <a:gd name="connsiteX49" fmla="*/ 4258354 w 5510464"/>
              <a:gd name="connsiteY49" fmla="*/ 6994525 h 6994525"/>
              <a:gd name="connsiteX50" fmla="*/ 0 w 5510464"/>
              <a:gd name="connsiteY50" fmla="*/ 6994525 h 6994525"/>
              <a:gd name="connsiteX0" fmla="*/ 2 w 1252112"/>
              <a:gd name="connsiteY0" fmla="*/ 6994525 h 6994525"/>
              <a:gd name="connsiteX1" fmla="*/ 0 w 1252112"/>
              <a:gd name="connsiteY1" fmla="*/ 0 h 6994525"/>
              <a:gd name="connsiteX2" fmla="*/ 157378 w 1252112"/>
              <a:gd name="connsiteY2" fmla="*/ 200265 h 6994525"/>
              <a:gd name="connsiteX3" fmla="*/ 376088 w 1252112"/>
              <a:gd name="connsiteY3" fmla="*/ 517819 h 6994525"/>
              <a:gd name="connsiteX4" fmla="*/ 418418 w 1252112"/>
              <a:gd name="connsiteY4" fmla="*/ 583848 h 6994525"/>
              <a:gd name="connsiteX5" fmla="*/ 606666 w 1252112"/>
              <a:gd name="connsiteY5" fmla="*/ 908989 h 6994525"/>
              <a:gd name="connsiteX6" fmla="*/ 690372 w 1252112"/>
              <a:gd name="connsiteY6" fmla="*/ 1072424 h 6994525"/>
              <a:gd name="connsiteX7" fmla="*/ 711780 w 1252112"/>
              <a:gd name="connsiteY7" fmla="*/ 1115016 h 6994525"/>
              <a:gd name="connsiteX8" fmla="*/ 812970 w 1252112"/>
              <a:gd name="connsiteY8" fmla="*/ 1338842 h 6994525"/>
              <a:gd name="connsiteX9" fmla="*/ 838398 w 1252112"/>
              <a:gd name="connsiteY9" fmla="*/ 1401353 h 6994525"/>
              <a:gd name="connsiteX10" fmla="*/ 904692 w 1252112"/>
              <a:gd name="connsiteY10" fmla="*/ 1569491 h 6994525"/>
              <a:gd name="connsiteX11" fmla="*/ 934336 w 1252112"/>
              <a:gd name="connsiteY11" fmla="*/ 1651633 h 6994525"/>
              <a:gd name="connsiteX12" fmla="*/ 987630 w 1252112"/>
              <a:gd name="connsiteY12" fmla="*/ 1809141 h 6994525"/>
              <a:gd name="connsiteX13" fmla="*/ 1014098 w 1252112"/>
              <a:gd name="connsiteY13" fmla="*/ 1892871 h 6994525"/>
              <a:gd name="connsiteX14" fmla="*/ 1063962 w 1252112"/>
              <a:gd name="connsiteY14" fmla="*/ 2068469 h 6994525"/>
              <a:gd name="connsiteX15" fmla="*/ 1081996 w 1252112"/>
              <a:gd name="connsiteY15" fmla="*/ 2134702 h 6994525"/>
              <a:gd name="connsiteX16" fmla="*/ 1138438 w 1252112"/>
              <a:gd name="connsiteY16" fmla="*/ 2379255 h 6994525"/>
              <a:gd name="connsiteX17" fmla="*/ 1147390 w 1252112"/>
              <a:gd name="connsiteY17" fmla="*/ 2427203 h 6994525"/>
              <a:gd name="connsiteX18" fmla="*/ 1183394 w 1252112"/>
              <a:gd name="connsiteY18" fmla="*/ 2628812 h 6994525"/>
              <a:gd name="connsiteX19" fmla="*/ 1195748 w 1252112"/>
              <a:gd name="connsiteY19" fmla="*/ 2714177 h 6994525"/>
              <a:gd name="connsiteX20" fmla="*/ 1217492 w 1252112"/>
              <a:gd name="connsiteY20" fmla="*/ 2885296 h 6994525"/>
              <a:gd name="connsiteX21" fmla="*/ 1226928 w 1252112"/>
              <a:gd name="connsiteY21" fmla="*/ 2976796 h 6994525"/>
              <a:gd name="connsiteX22" fmla="*/ 1240482 w 1252112"/>
              <a:gd name="connsiteY22" fmla="*/ 3155042 h 6994525"/>
              <a:gd name="connsiteX23" fmla="*/ 1245522 w 1252112"/>
              <a:gd name="connsiteY23" fmla="*/ 3236654 h 6994525"/>
              <a:gd name="connsiteX24" fmla="*/ 1252112 w 1252112"/>
              <a:gd name="connsiteY24" fmla="*/ 3497263 h 6994525"/>
              <a:gd name="connsiteX25" fmla="*/ 1245522 w 1252112"/>
              <a:gd name="connsiteY25" fmla="*/ 3757872 h 6994525"/>
              <a:gd name="connsiteX26" fmla="*/ 1240482 w 1252112"/>
              <a:gd name="connsiteY26" fmla="*/ 3839486 h 6994525"/>
              <a:gd name="connsiteX27" fmla="*/ 1226928 w 1252112"/>
              <a:gd name="connsiteY27" fmla="*/ 4017730 h 6994525"/>
              <a:gd name="connsiteX28" fmla="*/ 1217492 w 1252112"/>
              <a:gd name="connsiteY28" fmla="*/ 4109231 h 6994525"/>
              <a:gd name="connsiteX29" fmla="*/ 1195748 w 1252112"/>
              <a:gd name="connsiteY29" fmla="*/ 4280349 h 6994525"/>
              <a:gd name="connsiteX30" fmla="*/ 1183394 w 1252112"/>
              <a:gd name="connsiteY30" fmla="*/ 4365714 h 6994525"/>
              <a:gd name="connsiteX31" fmla="*/ 1147390 w 1252112"/>
              <a:gd name="connsiteY31" fmla="*/ 4567327 h 6994525"/>
              <a:gd name="connsiteX32" fmla="*/ 1138438 w 1252112"/>
              <a:gd name="connsiteY32" fmla="*/ 4615270 h 6994525"/>
              <a:gd name="connsiteX33" fmla="*/ 1081994 w 1252112"/>
              <a:gd name="connsiteY33" fmla="*/ 4859826 h 6994525"/>
              <a:gd name="connsiteX34" fmla="*/ 1063966 w 1252112"/>
              <a:gd name="connsiteY34" fmla="*/ 4926050 h 6994525"/>
              <a:gd name="connsiteX35" fmla="*/ 1014098 w 1252112"/>
              <a:gd name="connsiteY35" fmla="*/ 5101658 h 6994525"/>
              <a:gd name="connsiteX36" fmla="*/ 987632 w 1252112"/>
              <a:gd name="connsiteY36" fmla="*/ 5185383 h 6994525"/>
              <a:gd name="connsiteX37" fmla="*/ 934336 w 1252112"/>
              <a:gd name="connsiteY37" fmla="*/ 5342895 h 6994525"/>
              <a:gd name="connsiteX38" fmla="*/ 904692 w 1252112"/>
              <a:gd name="connsiteY38" fmla="*/ 5425034 h 6994525"/>
              <a:gd name="connsiteX39" fmla="*/ 838394 w 1252112"/>
              <a:gd name="connsiteY39" fmla="*/ 5593178 h 6994525"/>
              <a:gd name="connsiteX40" fmla="*/ 812970 w 1252112"/>
              <a:gd name="connsiteY40" fmla="*/ 5655683 h 6994525"/>
              <a:gd name="connsiteX41" fmla="*/ 711778 w 1252112"/>
              <a:gd name="connsiteY41" fmla="*/ 5879515 h 6994525"/>
              <a:gd name="connsiteX42" fmla="*/ 690386 w 1252112"/>
              <a:gd name="connsiteY42" fmla="*/ 5922076 h 6994525"/>
              <a:gd name="connsiteX43" fmla="*/ 606662 w 1252112"/>
              <a:gd name="connsiteY43" fmla="*/ 6085542 h 6994525"/>
              <a:gd name="connsiteX44" fmla="*/ 418422 w 1252112"/>
              <a:gd name="connsiteY44" fmla="*/ 6410673 h 6994525"/>
              <a:gd name="connsiteX45" fmla="*/ 376080 w 1252112"/>
              <a:gd name="connsiteY45" fmla="*/ 6476717 h 6994525"/>
              <a:gd name="connsiteX46" fmla="*/ 157388 w 1252112"/>
              <a:gd name="connsiteY46" fmla="*/ 6794249 h 6994525"/>
              <a:gd name="connsiteX47" fmla="*/ 157378 w 1252112"/>
              <a:gd name="connsiteY47" fmla="*/ 6794261 h 6994525"/>
              <a:gd name="connsiteX48" fmla="*/ 45522 w 1252112"/>
              <a:gd name="connsiteY48" fmla="*/ 6936601 h 6994525"/>
              <a:gd name="connsiteX49" fmla="*/ 2 w 1252112"/>
              <a:gd name="connsiteY49" fmla="*/ 6994525 h 6994525"/>
              <a:gd name="connsiteX0" fmla="*/ 0 w 1252112"/>
              <a:gd name="connsiteY0" fmla="*/ 0 h 7082414"/>
              <a:gd name="connsiteX1" fmla="*/ 157378 w 1252112"/>
              <a:gd name="connsiteY1" fmla="*/ 200265 h 7082414"/>
              <a:gd name="connsiteX2" fmla="*/ 376088 w 1252112"/>
              <a:gd name="connsiteY2" fmla="*/ 517819 h 7082414"/>
              <a:gd name="connsiteX3" fmla="*/ 418418 w 1252112"/>
              <a:gd name="connsiteY3" fmla="*/ 583848 h 7082414"/>
              <a:gd name="connsiteX4" fmla="*/ 606666 w 1252112"/>
              <a:gd name="connsiteY4" fmla="*/ 908989 h 7082414"/>
              <a:gd name="connsiteX5" fmla="*/ 690372 w 1252112"/>
              <a:gd name="connsiteY5" fmla="*/ 1072424 h 7082414"/>
              <a:gd name="connsiteX6" fmla="*/ 711780 w 1252112"/>
              <a:gd name="connsiteY6" fmla="*/ 1115016 h 7082414"/>
              <a:gd name="connsiteX7" fmla="*/ 812970 w 1252112"/>
              <a:gd name="connsiteY7" fmla="*/ 1338842 h 7082414"/>
              <a:gd name="connsiteX8" fmla="*/ 838398 w 1252112"/>
              <a:gd name="connsiteY8" fmla="*/ 1401353 h 7082414"/>
              <a:gd name="connsiteX9" fmla="*/ 904692 w 1252112"/>
              <a:gd name="connsiteY9" fmla="*/ 1569491 h 7082414"/>
              <a:gd name="connsiteX10" fmla="*/ 934336 w 1252112"/>
              <a:gd name="connsiteY10" fmla="*/ 1651633 h 7082414"/>
              <a:gd name="connsiteX11" fmla="*/ 987630 w 1252112"/>
              <a:gd name="connsiteY11" fmla="*/ 1809141 h 7082414"/>
              <a:gd name="connsiteX12" fmla="*/ 1014098 w 1252112"/>
              <a:gd name="connsiteY12" fmla="*/ 1892871 h 7082414"/>
              <a:gd name="connsiteX13" fmla="*/ 1063962 w 1252112"/>
              <a:gd name="connsiteY13" fmla="*/ 2068469 h 7082414"/>
              <a:gd name="connsiteX14" fmla="*/ 1081996 w 1252112"/>
              <a:gd name="connsiteY14" fmla="*/ 2134702 h 7082414"/>
              <a:gd name="connsiteX15" fmla="*/ 1138438 w 1252112"/>
              <a:gd name="connsiteY15" fmla="*/ 2379255 h 7082414"/>
              <a:gd name="connsiteX16" fmla="*/ 1147390 w 1252112"/>
              <a:gd name="connsiteY16" fmla="*/ 2427203 h 7082414"/>
              <a:gd name="connsiteX17" fmla="*/ 1183394 w 1252112"/>
              <a:gd name="connsiteY17" fmla="*/ 2628812 h 7082414"/>
              <a:gd name="connsiteX18" fmla="*/ 1195748 w 1252112"/>
              <a:gd name="connsiteY18" fmla="*/ 2714177 h 7082414"/>
              <a:gd name="connsiteX19" fmla="*/ 1217492 w 1252112"/>
              <a:gd name="connsiteY19" fmla="*/ 2885296 h 7082414"/>
              <a:gd name="connsiteX20" fmla="*/ 1226928 w 1252112"/>
              <a:gd name="connsiteY20" fmla="*/ 2976796 h 7082414"/>
              <a:gd name="connsiteX21" fmla="*/ 1240482 w 1252112"/>
              <a:gd name="connsiteY21" fmla="*/ 3155042 h 7082414"/>
              <a:gd name="connsiteX22" fmla="*/ 1245522 w 1252112"/>
              <a:gd name="connsiteY22" fmla="*/ 3236654 h 7082414"/>
              <a:gd name="connsiteX23" fmla="*/ 1252112 w 1252112"/>
              <a:gd name="connsiteY23" fmla="*/ 3497263 h 7082414"/>
              <a:gd name="connsiteX24" fmla="*/ 1245522 w 1252112"/>
              <a:gd name="connsiteY24" fmla="*/ 3757872 h 7082414"/>
              <a:gd name="connsiteX25" fmla="*/ 1240482 w 1252112"/>
              <a:gd name="connsiteY25" fmla="*/ 3839486 h 7082414"/>
              <a:gd name="connsiteX26" fmla="*/ 1226928 w 1252112"/>
              <a:gd name="connsiteY26" fmla="*/ 4017730 h 7082414"/>
              <a:gd name="connsiteX27" fmla="*/ 1217492 w 1252112"/>
              <a:gd name="connsiteY27" fmla="*/ 4109231 h 7082414"/>
              <a:gd name="connsiteX28" fmla="*/ 1195748 w 1252112"/>
              <a:gd name="connsiteY28" fmla="*/ 4280349 h 7082414"/>
              <a:gd name="connsiteX29" fmla="*/ 1183394 w 1252112"/>
              <a:gd name="connsiteY29" fmla="*/ 4365714 h 7082414"/>
              <a:gd name="connsiteX30" fmla="*/ 1147390 w 1252112"/>
              <a:gd name="connsiteY30" fmla="*/ 4567327 h 7082414"/>
              <a:gd name="connsiteX31" fmla="*/ 1138438 w 1252112"/>
              <a:gd name="connsiteY31" fmla="*/ 4615270 h 7082414"/>
              <a:gd name="connsiteX32" fmla="*/ 1081994 w 1252112"/>
              <a:gd name="connsiteY32" fmla="*/ 4859826 h 7082414"/>
              <a:gd name="connsiteX33" fmla="*/ 1063966 w 1252112"/>
              <a:gd name="connsiteY33" fmla="*/ 4926050 h 7082414"/>
              <a:gd name="connsiteX34" fmla="*/ 1014098 w 1252112"/>
              <a:gd name="connsiteY34" fmla="*/ 5101658 h 7082414"/>
              <a:gd name="connsiteX35" fmla="*/ 987632 w 1252112"/>
              <a:gd name="connsiteY35" fmla="*/ 5185383 h 7082414"/>
              <a:gd name="connsiteX36" fmla="*/ 934336 w 1252112"/>
              <a:gd name="connsiteY36" fmla="*/ 5342895 h 7082414"/>
              <a:gd name="connsiteX37" fmla="*/ 904692 w 1252112"/>
              <a:gd name="connsiteY37" fmla="*/ 5425034 h 7082414"/>
              <a:gd name="connsiteX38" fmla="*/ 838394 w 1252112"/>
              <a:gd name="connsiteY38" fmla="*/ 5593178 h 7082414"/>
              <a:gd name="connsiteX39" fmla="*/ 812970 w 1252112"/>
              <a:gd name="connsiteY39" fmla="*/ 5655683 h 7082414"/>
              <a:gd name="connsiteX40" fmla="*/ 711778 w 1252112"/>
              <a:gd name="connsiteY40" fmla="*/ 5879515 h 7082414"/>
              <a:gd name="connsiteX41" fmla="*/ 690386 w 1252112"/>
              <a:gd name="connsiteY41" fmla="*/ 5922076 h 7082414"/>
              <a:gd name="connsiteX42" fmla="*/ 606662 w 1252112"/>
              <a:gd name="connsiteY42" fmla="*/ 6085542 h 7082414"/>
              <a:gd name="connsiteX43" fmla="*/ 418422 w 1252112"/>
              <a:gd name="connsiteY43" fmla="*/ 6410673 h 7082414"/>
              <a:gd name="connsiteX44" fmla="*/ 376080 w 1252112"/>
              <a:gd name="connsiteY44" fmla="*/ 6476717 h 7082414"/>
              <a:gd name="connsiteX45" fmla="*/ 157388 w 1252112"/>
              <a:gd name="connsiteY45" fmla="*/ 6794249 h 7082414"/>
              <a:gd name="connsiteX46" fmla="*/ 157378 w 1252112"/>
              <a:gd name="connsiteY46" fmla="*/ 6794261 h 7082414"/>
              <a:gd name="connsiteX47" fmla="*/ 45522 w 1252112"/>
              <a:gd name="connsiteY47" fmla="*/ 6936601 h 7082414"/>
              <a:gd name="connsiteX48" fmla="*/ 87891 w 1252112"/>
              <a:gd name="connsiteY48" fmla="*/ 7082414 h 7082414"/>
              <a:gd name="connsiteX0" fmla="*/ 0 w 1252112"/>
              <a:gd name="connsiteY0" fmla="*/ 0 h 6936601"/>
              <a:gd name="connsiteX1" fmla="*/ 157378 w 1252112"/>
              <a:gd name="connsiteY1" fmla="*/ 200265 h 6936601"/>
              <a:gd name="connsiteX2" fmla="*/ 376088 w 1252112"/>
              <a:gd name="connsiteY2" fmla="*/ 517819 h 6936601"/>
              <a:gd name="connsiteX3" fmla="*/ 418418 w 1252112"/>
              <a:gd name="connsiteY3" fmla="*/ 583848 h 6936601"/>
              <a:gd name="connsiteX4" fmla="*/ 606666 w 1252112"/>
              <a:gd name="connsiteY4" fmla="*/ 908989 h 6936601"/>
              <a:gd name="connsiteX5" fmla="*/ 690372 w 1252112"/>
              <a:gd name="connsiteY5" fmla="*/ 1072424 h 6936601"/>
              <a:gd name="connsiteX6" fmla="*/ 711780 w 1252112"/>
              <a:gd name="connsiteY6" fmla="*/ 1115016 h 6936601"/>
              <a:gd name="connsiteX7" fmla="*/ 812970 w 1252112"/>
              <a:gd name="connsiteY7" fmla="*/ 1338842 h 6936601"/>
              <a:gd name="connsiteX8" fmla="*/ 838398 w 1252112"/>
              <a:gd name="connsiteY8" fmla="*/ 1401353 h 6936601"/>
              <a:gd name="connsiteX9" fmla="*/ 904692 w 1252112"/>
              <a:gd name="connsiteY9" fmla="*/ 1569491 h 6936601"/>
              <a:gd name="connsiteX10" fmla="*/ 934336 w 1252112"/>
              <a:gd name="connsiteY10" fmla="*/ 1651633 h 6936601"/>
              <a:gd name="connsiteX11" fmla="*/ 987630 w 1252112"/>
              <a:gd name="connsiteY11" fmla="*/ 1809141 h 6936601"/>
              <a:gd name="connsiteX12" fmla="*/ 1014098 w 1252112"/>
              <a:gd name="connsiteY12" fmla="*/ 1892871 h 6936601"/>
              <a:gd name="connsiteX13" fmla="*/ 1063962 w 1252112"/>
              <a:gd name="connsiteY13" fmla="*/ 2068469 h 6936601"/>
              <a:gd name="connsiteX14" fmla="*/ 1081996 w 1252112"/>
              <a:gd name="connsiteY14" fmla="*/ 2134702 h 6936601"/>
              <a:gd name="connsiteX15" fmla="*/ 1138438 w 1252112"/>
              <a:gd name="connsiteY15" fmla="*/ 2379255 h 6936601"/>
              <a:gd name="connsiteX16" fmla="*/ 1147390 w 1252112"/>
              <a:gd name="connsiteY16" fmla="*/ 2427203 h 6936601"/>
              <a:gd name="connsiteX17" fmla="*/ 1183394 w 1252112"/>
              <a:gd name="connsiteY17" fmla="*/ 2628812 h 6936601"/>
              <a:gd name="connsiteX18" fmla="*/ 1195748 w 1252112"/>
              <a:gd name="connsiteY18" fmla="*/ 2714177 h 6936601"/>
              <a:gd name="connsiteX19" fmla="*/ 1217492 w 1252112"/>
              <a:gd name="connsiteY19" fmla="*/ 2885296 h 6936601"/>
              <a:gd name="connsiteX20" fmla="*/ 1226928 w 1252112"/>
              <a:gd name="connsiteY20" fmla="*/ 2976796 h 6936601"/>
              <a:gd name="connsiteX21" fmla="*/ 1240482 w 1252112"/>
              <a:gd name="connsiteY21" fmla="*/ 3155042 h 6936601"/>
              <a:gd name="connsiteX22" fmla="*/ 1245522 w 1252112"/>
              <a:gd name="connsiteY22" fmla="*/ 3236654 h 6936601"/>
              <a:gd name="connsiteX23" fmla="*/ 1252112 w 1252112"/>
              <a:gd name="connsiteY23" fmla="*/ 3497263 h 6936601"/>
              <a:gd name="connsiteX24" fmla="*/ 1245522 w 1252112"/>
              <a:gd name="connsiteY24" fmla="*/ 3757872 h 6936601"/>
              <a:gd name="connsiteX25" fmla="*/ 1240482 w 1252112"/>
              <a:gd name="connsiteY25" fmla="*/ 3839486 h 6936601"/>
              <a:gd name="connsiteX26" fmla="*/ 1226928 w 1252112"/>
              <a:gd name="connsiteY26" fmla="*/ 4017730 h 6936601"/>
              <a:gd name="connsiteX27" fmla="*/ 1217492 w 1252112"/>
              <a:gd name="connsiteY27" fmla="*/ 4109231 h 6936601"/>
              <a:gd name="connsiteX28" fmla="*/ 1195748 w 1252112"/>
              <a:gd name="connsiteY28" fmla="*/ 4280349 h 6936601"/>
              <a:gd name="connsiteX29" fmla="*/ 1183394 w 1252112"/>
              <a:gd name="connsiteY29" fmla="*/ 4365714 h 6936601"/>
              <a:gd name="connsiteX30" fmla="*/ 1147390 w 1252112"/>
              <a:gd name="connsiteY30" fmla="*/ 4567327 h 6936601"/>
              <a:gd name="connsiteX31" fmla="*/ 1138438 w 1252112"/>
              <a:gd name="connsiteY31" fmla="*/ 4615270 h 6936601"/>
              <a:gd name="connsiteX32" fmla="*/ 1081994 w 1252112"/>
              <a:gd name="connsiteY32" fmla="*/ 4859826 h 6936601"/>
              <a:gd name="connsiteX33" fmla="*/ 1063966 w 1252112"/>
              <a:gd name="connsiteY33" fmla="*/ 4926050 h 6936601"/>
              <a:gd name="connsiteX34" fmla="*/ 1014098 w 1252112"/>
              <a:gd name="connsiteY34" fmla="*/ 5101658 h 6936601"/>
              <a:gd name="connsiteX35" fmla="*/ 987632 w 1252112"/>
              <a:gd name="connsiteY35" fmla="*/ 5185383 h 6936601"/>
              <a:gd name="connsiteX36" fmla="*/ 934336 w 1252112"/>
              <a:gd name="connsiteY36" fmla="*/ 5342895 h 6936601"/>
              <a:gd name="connsiteX37" fmla="*/ 904692 w 1252112"/>
              <a:gd name="connsiteY37" fmla="*/ 5425034 h 6936601"/>
              <a:gd name="connsiteX38" fmla="*/ 838394 w 1252112"/>
              <a:gd name="connsiteY38" fmla="*/ 5593178 h 6936601"/>
              <a:gd name="connsiteX39" fmla="*/ 812970 w 1252112"/>
              <a:gd name="connsiteY39" fmla="*/ 5655683 h 6936601"/>
              <a:gd name="connsiteX40" fmla="*/ 711778 w 1252112"/>
              <a:gd name="connsiteY40" fmla="*/ 5879515 h 6936601"/>
              <a:gd name="connsiteX41" fmla="*/ 690386 w 1252112"/>
              <a:gd name="connsiteY41" fmla="*/ 5922076 h 6936601"/>
              <a:gd name="connsiteX42" fmla="*/ 606662 w 1252112"/>
              <a:gd name="connsiteY42" fmla="*/ 6085542 h 6936601"/>
              <a:gd name="connsiteX43" fmla="*/ 418422 w 1252112"/>
              <a:gd name="connsiteY43" fmla="*/ 6410673 h 6936601"/>
              <a:gd name="connsiteX44" fmla="*/ 376080 w 1252112"/>
              <a:gd name="connsiteY44" fmla="*/ 6476717 h 6936601"/>
              <a:gd name="connsiteX45" fmla="*/ 157388 w 1252112"/>
              <a:gd name="connsiteY45" fmla="*/ 6794249 h 6936601"/>
              <a:gd name="connsiteX46" fmla="*/ 157378 w 1252112"/>
              <a:gd name="connsiteY46" fmla="*/ 6794261 h 6936601"/>
              <a:gd name="connsiteX47" fmla="*/ 45522 w 1252112"/>
              <a:gd name="connsiteY47" fmla="*/ 6936601 h 693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52112" h="6936601">
                <a:moveTo>
                  <a:pt x="0" y="0"/>
                </a:moveTo>
                <a:lnTo>
                  <a:pt x="157378" y="200265"/>
                </a:lnTo>
                <a:lnTo>
                  <a:pt x="376088" y="517819"/>
                </a:lnTo>
                <a:lnTo>
                  <a:pt x="418418" y="583848"/>
                </a:lnTo>
                <a:lnTo>
                  <a:pt x="606666" y="908989"/>
                </a:lnTo>
                <a:lnTo>
                  <a:pt x="690372" y="1072424"/>
                </a:lnTo>
                <a:lnTo>
                  <a:pt x="711780" y="1115016"/>
                </a:lnTo>
                <a:lnTo>
                  <a:pt x="812970" y="1338842"/>
                </a:lnTo>
                <a:lnTo>
                  <a:pt x="838398" y="1401353"/>
                </a:lnTo>
                <a:lnTo>
                  <a:pt x="904692" y="1569491"/>
                </a:lnTo>
                <a:lnTo>
                  <a:pt x="934336" y="1651633"/>
                </a:lnTo>
                <a:lnTo>
                  <a:pt x="987630" y="1809141"/>
                </a:lnTo>
                <a:lnTo>
                  <a:pt x="1014098" y="1892871"/>
                </a:lnTo>
                <a:lnTo>
                  <a:pt x="1063962" y="2068469"/>
                </a:lnTo>
                <a:lnTo>
                  <a:pt x="1081996" y="2134702"/>
                </a:lnTo>
                <a:lnTo>
                  <a:pt x="1138438" y="2379255"/>
                </a:lnTo>
                <a:lnTo>
                  <a:pt x="1147390" y="2427203"/>
                </a:lnTo>
                <a:lnTo>
                  <a:pt x="1183394" y="2628812"/>
                </a:lnTo>
                <a:lnTo>
                  <a:pt x="1195748" y="2714177"/>
                </a:lnTo>
                <a:lnTo>
                  <a:pt x="1217492" y="2885296"/>
                </a:lnTo>
                <a:lnTo>
                  <a:pt x="1226928" y="2976796"/>
                </a:lnTo>
                <a:lnTo>
                  <a:pt x="1240482" y="3155042"/>
                </a:lnTo>
                <a:lnTo>
                  <a:pt x="1245522" y="3236654"/>
                </a:lnTo>
                <a:lnTo>
                  <a:pt x="1252112" y="3497263"/>
                </a:lnTo>
                <a:lnTo>
                  <a:pt x="1245522" y="3757872"/>
                </a:lnTo>
                <a:lnTo>
                  <a:pt x="1240482" y="3839486"/>
                </a:lnTo>
                <a:lnTo>
                  <a:pt x="1226928" y="4017730"/>
                </a:lnTo>
                <a:lnTo>
                  <a:pt x="1217492" y="4109231"/>
                </a:lnTo>
                <a:lnTo>
                  <a:pt x="1195748" y="4280349"/>
                </a:lnTo>
                <a:lnTo>
                  <a:pt x="1183394" y="4365714"/>
                </a:lnTo>
                <a:lnTo>
                  <a:pt x="1147390" y="4567327"/>
                </a:lnTo>
                <a:lnTo>
                  <a:pt x="1138438" y="4615270"/>
                </a:lnTo>
                <a:lnTo>
                  <a:pt x="1081994" y="4859826"/>
                </a:lnTo>
                <a:lnTo>
                  <a:pt x="1063966" y="4926050"/>
                </a:lnTo>
                <a:lnTo>
                  <a:pt x="1014098" y="5101658"/>
                </a:lnTo>
                <a:lnTo>
                  <a:pt x="987632" y="5185383"/>
                </a:lnTo>
                <a:lnTo>
                  <a:pt x="934336" y="5342895"/>
                </a:lnTo>
                <a:lnTo>
                  <a:pt x="904692" y="5425034"/>
                </a:lnTo>
                <a:lnTo>
                  <a:pt x="838394" y="5593178"/>
                </a:lnTo>
                <a:lnTo>
                  <a:pt x="812970" y="5655683"/>
                </a:lnTo>
                <a:lnTo>
                  <a:pt x="711778" y="5879515"/>
                </a:lnTo>
                <a:lnTo>
                  <a:pt x="690386" y="5922076"/>
                </a:lnTo>
                <a:lnTo>
                  <a:pt x="606662" y="6085542"/>
                </a:lnTo>
                <a:lnTo>
                  <a:pt x="418422" y="6410673"/>
                </a:lnTo>
                <a:lnTo>
                  <a:pt x="376080" y="6476717"/>
                </a:lnTo>
                <a:lnTo>
                  <a:pt x="157388" y="6794249"/>
                </a:lnTo>
                <a:cubicBezTo>
                  <a:pt x="157385" y="6794253"/>
                  <a:pt x="157381" y="6794257"/>
                  <a:pt x="157378" y="6794261"/>
                </a:cubicBezTo>
                <a:lnTo>
                  <a:pt x="45522" y="6936601"/>
                </a:lnTo>
              </a:path>
            </a:pathLst>
          </a:custGeom>
          <a:noFill/>
          <a:ln w="1270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19B13EFF-B63C-4C2C-9061-C1515F2122CD}"/>
              </a:ext>
            </a:extLst>
          </p:cNvPr>
          <p:cNvSpPr/>
          <p:nvPr/>
        </p:nvSpPr>
        <p:spPr>
          <a:xfrm>
            <a:off x="3468657" y="3855712"/>
            <a:ext cx="914400" cy="914400"/>
          </a:xfrm>
          <a:prstGeom prst="ellipse">
            <a:avLst/>
          </a:prstGeom>
          <a:solidFill>
            <a:srgbClr val="F2F2F2"/>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F5EF1CA1-C38E-4B3C-AAD4-1C458D6868D5}"/>
              </a:ext>
            </a:extLst>
          </p:cNvPr>
          <p:cNvSpPr/>
          <p:nvPr/>
        </p:nvSpPr>
        <p:spPr>
          <a:xfrm>
            <a:off x="5761037" y="3604699"/>
            <a:ext cx="914400" cy="914400"/>
          </a:xfrm>
          <a:prstGeom prst="ellipse">
            <a:avLst/>
          </a:prstGeom>
          <a:solidFill>
            <a:srgbClr val="F2F2F2"/>
          </a:solidFill>
          <a:ln w="38100">
            <a:solidFill>
              <a:srgbClr val="199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89ED5A92-4E76-4627-B9BB-4B2F88DED641}"/>
              </a:ext>
            </a:extLst>
          </p:cNvPr>
          <p:cNvSpPr/>
          <p:nvPr/>
        </p:nvSpPr>
        <p:spPr>
          <a:xfrm>
            <a:off x="8053419" y="3855712"/>
            <a:ext cx="914400" cy="914400"/>
          </a:xfrm>
          <a:prstGeom prst="ellipse">
            <a:avLst/>
          </a:prstGeom>
          <a:solidFill>
            <a:srgbClr val="F2F2F2"/>
          </a:solidFill>
          <a:ln w="38100">
            <a:solidFill>
              <a:srgbClr val="A37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CB2DFAB7-3932-4A1C-A21E-2A4FBE30D850}"/>
              </a:ext>
            </a:extLst>
          </p:cNvPr>
          <p:cNvSpPr/>
          <p:nvPr/>
        </p:nvSpPr>
        <p:spPr>
          <a:xfrm>
            <a:off x="10345800" y="4631159"/>
            <a:ext cx="914400" cy="914400"/>
          </a:xfrm>
          <a:prstGeom prst="ellipse">
            <a:avLst/>
          </a:prstGeom>
          <a:solidFill>
            <a:srgbClr val="F2F2F2"/>
          </a:solidFill>
          <a:ln w="38100">
            <a:solidFill>
              <a:srgbClr val="D78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74ECDD64-A3E5-4D89-B4D4-870177B632B3}"/>
              </a:ext>
            </a:extLst>
          </p:cNvPr>
          <p:cNvGrpSpPr/>
          <p:nvPr/>
        </p:nvGrpSpPr>
        <p:grpSpPr>
          <a:xfrm>
            <a:off x="2673816" y="1909873"/>
            <a:ext cx="2111099" cy="1808922"/>
            <a:chOff x="806911" y="2747825"/>
            <a:chExt cx="2539634" cy="1808922"/>
          </a:xfrm>
        </p:grpSpPr>
        <p:sp>
          <p:nvSpPr>
            <p:cNvPr id="41" name="TextBox 40">
              <a:extLst>
                <a:ext uri="{FF2B5EF4-FFF2-40B4-BE49-F238E27FC236}">
                  <a16:creationId xmlns:a16="http://schemas.microsoft.com/office/drawing/2014/main" id="{6CF6DF87-C553-489B-948D-64DD468290D8}"/>
                </a:ext>
              </a:extLst>
            </p:cNvPr>
            <p:cNvSpPr txBox="1"/>
            <p:nvPr/>
          </p:nvSpPr>
          <p:spPr>
            <a:xfrm>
              <a:off x="806911" y="2747825"/>
              <a:ext cx="2430169" cy="338554"/>
            </a:xfrm>
            <a:prstGeom prst="rect">
              <a:avLst/>
            </a:prstGeom>
            <a:noFill/>
          </p:spPr>
          <p:txBody>
            <a:bodyPr wrap="none" rtlCol="0">
              <a:spAutoFit/>
            </a:bodyPr>
            <a:lstStyle/>
            <a:p>
              <a:r>
                <a:rPr lang="en-US" sz="1600" dirty="0">
                  <a:gradFill>
                    <a:gsLst>
                      <a:gs pos="0">
                        <a:srgbClr val="0078D7"/>
                      </a:gs>
                      <a:gs pos="85000">
                        <a:srgbClr val="0078D7"/>
                      </a:gs>
                    </a:gsLst>
                    <a:lin ang="16200000" scaled="1"/>
                  </a:gradFill>
                  <a:latin typeface="Segoe UI Semibold" panose="020B0702040204020203" pitchFamily="34" charset="0"/>
                  <a:cs typeface="Segoe UI Semibold" panose="020B0702040204020203" pitchFamily="34" charset="0"/>
                </a:rPr>
                <a:t>Flexible run options</a:t>
              </a:r>
            </a:p>
          </p:txBody>
        </p:sp>
        <p:sp>
          <p:nvSpPr>
            <p:cNvPr id="42" name="TextBox 41">
              <a:extLst>
                <a:ext uri="{FF2B5EF4-FFF2-40B4-BE49-F238E27FC236}">
                  <a16:creationId xmlns:a16="http://schemas.microsoft.com/office/drawing/2014/main" id="{DC127749-D88D-4CB1-AA86-98411637A712}"/>
                </a:ext>
              </a:extLst>
            </p:cNvPr>
            <p:cNvSpPr txBox="1"/>
            <p:nvPr/>
          </p:nvSpPr>
          <p:spPr>
            <a:xfrm>
              <a:off x="806911" y="2987087"/>
              <a:ext cx="2539634" cy="1569660"/>
            </a:xfrm>
            <a:prstGeom prst="rect">
              <a:avLst/>
            </a:prstGeom>
            <a:noFill/>
          </p:spPr>
          <p:txBody>
            <a:bodyPr wrap="square" rtlCol="0">
              <a:spAutoFit/>
            </a:bodyPr>
            <a:lstStyle/>
            <a:p>
              <a:r>
                <a:rPr lang="en-US" sz="16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With so many plan options, you can choose the level </a:t>
              </a:r>
              <a:br>
                <a:rPr lang="en-US" sz="16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sz="16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of access that’s best for your company and customers</a:t>
              </a:r>
            </a:p>
          </p:txBody>
        </p:sp>
      </p:grpSp>
      <p:grpSp>
        <p:nvGrpSpPr>
          <p:cNvPr id="43" name="Group 42">
            <a:extLst>
              <a:ext uri="{FF2B5EF4-FFF2-40B4-BE49-F238E27FC236}">
                <a16:creationId xmlns:a16="http://schemas.microsoft.com/office/drawing/2014/main" id="{97360609-F5E8-427A-A970-0E0293A70949}"/>
              </a:ext>
            </a:extLst>
          </p:cNvPr>
          <p:cNvGrpSpPr/>
          <p:nvPr/>
        </p:nvGrpSpPr>
        <p:grpSpPr>
          <a:xfrm>
            <a:off x="5159280" y="1658860"/>
            <a:ext cx="2111099" cy="1808922"/>
            <a:chOff x="806911" y="2747825"/>
            <a:chExt cx="2539634" cy="1808922"/>
          </a:xfrm>
        </p:grpSpPr>
        <p:sp>
          <p:nvSpPr>
            <p:cNvPr id="44" name="TextBox 43">
              <a:extLst>
                <a:ext uri="{FF2B5EF4-FFF2-40B4-BE49-F238E27FC236}">
                  <a16:creationId xmlns:a16="http://schemas.microsoft.com/office/drawing/2014/main" id="{05845CC1-495A-47D2-87F6-E48B1024FEA1}"/>
                </a:ext>
              </a:extLst>
            </p:cNvPr>
            <p:cNvSpPr txBox="1"/>
            <p:nvPr/>
          </p:nvSpPr>
          <p:spPr>
            <a:xfrm>
              <a:off x="806911" y="2747825"/>
              <a:ext cx="1876255" cy="338554"/>
            </a:xfrm>
            <a:prstGeom prst="rect">
              <a:avLst/>
            </a:prstGeom>
            <a:noFill/>
          </p:spPr>
          <p:txBody>
            <a:bodyPr wrap="none" rtlCol="0">
              <a:spAutoFit/>
            </a:bodyPr>
            <a:lstStyle/>
            <a:p>
              <a:r>
                <a:rPr lang="en-US" sz="1600" dirty="0">
                  <a:gradFill>
                    <a:gsLst>
                      <a:gs pos="0">
                        <a:srgbClr val="199AFF"/>
                      </a:gs>
                      <a:gs pos="85000">
                        <a:srgbClr val="199AFF"/>
                      </a:gs>
                    </a:gsLst>
                    <a:lin ang="16200000" scaled="1"/>
                  </a:gradFill>
                  <a:latin typeface="Segoe UI Semibold" panose="020B0702040204020203" pitchFamily="34" charset="0"/>
                  <a:cs typeface="Segoe UI Semibold" panose="020B0702040204020203" pitchFamily="34" charset="0"/>
                </a:rPr>
                <a:t>Feature variety</a:t>
              </a:r>
            </a:p>
          </p:txBody>
        </p:sp>
        <p:sp>
          <p:nvSpPr>
            <p:cNvPr id="45" name="TextBox 44">
              <a:extLst>
                <a:ext uri="{FF2B5EF4-FFF2-40B4-BE49-F238E27FC236}">
                  <a16:creationId xmlns:a16="http://schemas.microsoft.com/office/drawing/2014/main" id="{4983D134-DB63-4955-9258-4E3928AE09EC}"/>
                </a:ext>
              </a:extLst>
            </p:cNvPr>
            <p:cNvSpPr txBox="1"/>
            <p:nvPr/>
          </p:nvSpPr>
          <p:spPr>
            <a:xfrm>
              <a:off x="806911" y="2987087"/>
              <a:ext cx="2539634" cy="1569660"/>
            </a:xfrm>
            <a:prstGeom prst="rect">
              <a:avLst/>
            </a:prstGeom>
            <a:noFill/>
          </p:spPr>
          <p:txBody>
            <a:bodyPr wrap="square" rtlCol="0">
              <a:spAutoFit/>
            </a:bodyPr>
            <a:lstStyle/>
            <a:p>
              <a:r>
                <a:rPr lang="en-US" sz="16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A host of features, from bindings to </a:t>
              </a:r>
              <a:br>
                <a:rPr lang="en-US" sz="16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sz="16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code editors, gives you the tools needed to quickly create the best apps</a:t>
              </a:r>
            </a:p>
          </p:txBody>
        </p:sp>
      </p:grpSp>
      <p:grpSp>
        <p:nvGrpSpPr>
          <p:cNvPr id="46" name="Group 45">
            <a:extLst>
              <a:ext uri="{FF2B5EF4-FFF2-40B4-BE49-F238E27FC236}">
                <a16:creationId xmlns:a16="http://schemas.microsoft.com/office/drawing/2014/main" id="{F67AAB3C-D1C9-4008-9A02-1DA5ADA65500}"/>
              </a:ext>
            </a:extLst>
          </p:cNvPr>
          <p:cNvGrpSpPr/>
          <p:nvPr/>
        </p:nvGrpSpPr>
        <p:grpSpPr>
          <a:xfrm>
            <a:off x="7644743" y="1905392"/>
            <a:ext cx="2111099" cy="1562701"/>
            <a:chOff x="806911" y="2747825"/>
            <a:chExt cx="2539634" cy="1562701"/>
          </a:xfrm>
        </p:grpSpPr>
        <p:sp>
          <p:nvSpPr>
            <p:cNvPr id="47" name="TextBox 46">
              <a:extLst>
                <a:ext uri="{FF2B5EF4-FFF2-40B4-BE49-F238E27FC236}">
                  <a16:creationId xmlns:a16="http://schemas.microsoft.com/office/drawing/2014/main" id="{D0FCF448-0973-4F9C-A483-F5A7CBEBFA54}"/>
                </a:ext>
              </a:extLst>
            </p:cNvPr>
            <p:cNvSpPr txBox="1"/>
            <p:nvPr/>
          </p:nvSpPr>
          <p:spPr>
            <a:xfrm>
              <a:off x="806911" y="2747825"/>
              <a:ext cx="2252757" cy="338554"/>
            </a:xfrm>
            <a:prstGeom prst="rect">
              <a:avLst/>
            </a:prstGeom>
            <a:noFill/>
          </p:spPr>
          <p:txBody>
            <a:bodyPr wrap="none" rtlCol="0">
              <a:spAutoFit/>
            </a:bodyPr>
            <a:lstStyle/>
            <a:p>
              <a:r>
                <a:rPr lang="en-US" sz="1600" dirty="0">
                  <a:gradFill>
                    <a:gsLst>
                      <a:gs pos="0">
                        <a:srgbClr val="A37939"/>
                      </a:gs>
                      <a:gs pos="85000">
                        <a:srgbClr val="A37939"/>
                      </a:gs>
                    </a:gsLst>
                    <a:lin ang="16200000" scaled="1"/>
                  </a:gradFill>
                  <a:latin typeface="Segoe UI Semibold" panose="020B0702040204020203" pitchFamily="34" charset="0"/>
                  <a:cs typeface="Segoe UI Semibold" panose="020B0702040204020203" pitchFamily="34" charset="0"/>
                </a:rPr>
                <a:t>Durable Functions</a:t>
              </a:r>
            </a:p>
          </p:txBody>
        </p:sp>
        <p:sp>
          <p:nvSpPr>
            <p:cNvPr id="48" name="TextBox 47">
              <a:extLst>
                <a:ext uri="{FF2B5EF4-FFF2-40B4-BE49-F238E27FC236}">
                  <a16:creationId xmlns:a16="http://schemas.microsoft.com/office/drawing/2014/main" id="{45587EC1-4BED-43EC-9B41-C058784A079C}"/>
                </a:ext>
              </a:extLst>
            </p:cNvPr>
            <p:cNvSpPr txBox="1"/>
            <p:nvPr/>
          </p:nvSpPr>
          <p:spPr>
            <a:xfrm>
              <a:off x="806911" y="2987087"/>
              <a:ext cx="2539634" cy="1323439"/>
            </a:xfrm>
            <a:prstGeom prst="rect">
              <a:avLst/>
            </a:prstGeom>
            <a:noFill/>
          </p:spPr>
          <p:txBody>
            <a:bodyPr wrap="square" rtlCol="0">
              <a:spAutoFit/>
            </a:bodyPr>
            <a:lstStyle/>
            <a:p>
              <a:r>
                <a:rPr lang="en-US" sz="16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With this extension Azure Functions help you simplify complex, stateful orchestration problems</a:t>
              </a:r>
            </a:p>
          </p:txBody>
        </p:sp>
      </p:grpSp>
      <p:grpSp>
        <p:nvGrpSpPr>
          <p:cNvPr id="49" name="Group 48">
            <a:extLst>
              <a:ext uri="{FF2B5EF4-FFF2-40B4-BE49-F238E27FC236}">
                <a16:creationId xmlns:a16="http://schemas.microsoft.com/office/drawing/2014/main" id="{CB0C4149-BE4A-42EA-ADCF-50AD3C92C7BD}"/>
              </a:ext>
            </a:extLst>
          </p:cNvPr>
          <p:cNvGrpSpPr/>
          <p:nvPr/>
        </p:nvGrpSpPr>
        <p:grpSpPr>
          <a:xfrm>
            <a:off x="10130207" y="2689803"/>
            <a:ext cx="2111099" cy="1808922"/>
            <a:chOff x="806911" y="2747825"/>
            <a:chExt cx="2539634" cy="1808922"/>
          </a:xfrm>
        </p:grpSpPr>
        <p:sp>
          <p:nvSpPr>
            <p:cNvPr id="50" name="TextBox 49">
              <a:extLst>
                <a:ext uri="{FF2B5EF4-FFF2-40B4-BE49-F238E27FC236}">
                  <a16:creationId xmlns:a16="http://schemas.microsoft.com/office/drawing/2014/main" id="{529E374E-68FF-4FB8-AF2E-46952EFAFB57}"/>
                </a:ext>
              </a:extLst>
            </p:cNvPr>
            <p:cNvSpPr txBox="1"/>
            <p:nvPr/>
          </p:nvSpPr>
          <p:spPr>
            <a:xfrm>
              <a:off x="806911" y="2747825"/>
              <a:ext cx="2309605" cy="338554"/>
            </a:xfrm>
            <a:prstGeom prst="rect">
              <a:avLst/>
            </a:prstGeom>
            <a:noFill/>
          </p:spPr>
          <p:txBody>
            <a:bodyPr wrap="none" rtlCol="0">
              <a:spAutoFit/>
            </a:bodyPr>
            <a:lstStyle/>
            <a:p>
              <a:r>
                <a:rPr lang="en-US" sz="1600" dirty="0">
                  <a:gradFill>
                    <a:gsLst>
                      <a:gs pos="0">
                        <a:srgbClr val="D78200"/>
                      </a:gs>
                      <a:gs pos="85000">
                        <a:srgbClr val="D78200"/>
                      </a:gs>
                    </a:gsLst>
                    <a:lin ang="16200000" scaled="1"/>
                  </a:gradFill>
                  <a:latin typeface="Segoe UI Semibold" panose="020B0702040204020203" pitchFamily="34" charset="0"/>
                  <a:cs typeface="Segoe UI Semibold" panose="020B0702040204020203" pitchFamily="34" charset="0"/>
                </a:rPr>
                <a:t>Consolidated tools</a:t>
              </a:r>
            </a:p>
          </p:txBody>
        </p:sp>
        <p:sp>
          <p:nvSpPr>
            <p:cNvPr id="51" name="TextBox 50">
              <a:extLst>
                <a:ext uri="{FF2B5EF4-FFF2-40B4-BE49-F238E27FC236}">
                  <a16:creationId xmlns:a16="http://schemas.microsoft.com/office/drawing/2014/main" id="{8487FB29-60BA-491F-A469-84992704F98D}"/>
                </a:ext>
              </a:extLst>
            </p:cNvPr>
            <p:cNvSpPr txBox="1"/>
            <p:nvPr/>
          </p:nvSpPr>
          <p:spPr>
            <a:xfrm>
              <a:off x="806911" y="2987087"/>
              <a:ext cx="2539634" cy="1569660"/>
            </a:xfrm>
            <a:prstGeom prst="rect">
              <a:avLst/>
            </a:prstGeom>
            <a:noFill/>
          </p:spPr>
          <p:txBody>
            <a:bodyPr wrap="square" rtlCol="0">
              <a:spAutoFit/>
            </a:bodyPr>
            <a:lstStyle/>
            <a:p>
              <a:r>
                <a:rPr lang="en-US" sz="16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Thanks to so many built-in solutions, </a:t>
              </a:r>
              <a:br>
                <a:rPr lang="en-US" sz="16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sz="16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you can do more in Functions than AWS, which often requires external tools</a:t>
              </a:r>
            </a:p>
          </p:txBody>
        </p:sp>
      </p:grpSp>
      <p:grpSp>
        <p:nvGrpSpPr>
          <p:cNvPr id="69" name="Group 68">
            <a:extLst>
              <a:ext uri="{FF2B5EF4-FFF2-40B4-BE49-F238E27FC236}">
                <a16:creationId xmlns:a16="http://schemas.microsoft.com/office/drawing/2014/main" id="{C175BD4D-719C-4CC7-A87D-01F82E7DA04A}"/>
              </a:ext>
            </a:extLst>
          </p:cNvPr>
          <p:cNvGrpSpPr/>
          <p:nvPr/>
        </p:nvGrpSpPr>
        <p:grpSpPr>
          <a:xfrm>
            <a:off x="1176276" y="4631159"/>
            <a:ext cx="914400" cy="914400"/>
            <a:chOff x="1176276" y="4631159"/>
            <a:chExt cx="914400" cy="914400"/>
          </a:xfrm>
        </p:grpSpPr>
        <p:sp>
          <p:nvSpPr>
            <p:cNvPr id="29" name="Oval 28">
              <a:extLst>
                <a:ext uri="{FF2B5EF4-FFF2-40B4-BE49-F238E27FC236}">
                  <a16:creationId xmlns:a16="http://schemas.microsoft.com/office/drawing/2014/main" id="{E14665F4-78DB-42BA-8A51-6E5446687AB7}"/>
                </a:ext>
              </a:extLst>
            </p:cNvPr>
            <p:cNvSpPr/>
            <p:nvPr/>
          </p:nvSpPr>
          <p:spPr>
            <a:xfrm>
              <a:off x="1176276" y="4631159"/>
              <a:ext cx="914400" cy="914400"/>
            </a:xfrm>
            <a:prstGeom prst="ellipse">
              <a:avLst/>
            </a:prstGeom>
            <a:solidFill>
              <a:srgbClr val="F2F2F2"/>
            </a:solidFill>
            <a:ln w="38100">
              <a:solidFill>
                <a:srgbClr val="004D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Freeform 44">
              <a:extLst>
                <a:ext uri="{FF2B5EF4-FFF2-40B4-BE49-F238E27FC236}">
                  <a16:creationId xmlns:a16="http://schemas.microsoft.com/office/drawing/2014/main" id="{0B87C896-54BE-41B4-984F-D51306E3B4E4}"/>
                </a:ext>
              </a:extLst>
            </p:cNvPr>
            <p:cNvSpPr>
              <a:spLocks noChangeAspect="1"/>
            </p:cNvSpPr>
            <p:nvPr/>
          </p:nvSpPr>
          <p:spPr bwMode="black">
            <a:xfrm>
              <a:off x="1534847" y="4916489"/>
              <a:ext cx="197258" cy="34374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rgbClr val="004D8A"/>
            </a:solidFill>
            <a:ln>
              <a:noFill/>
            </a:ln>
          </p:spPr>
          <p:txBody>
            <a:bodyPr vert="horz" wrap="square" lIns="68574" tIns="34287" rIns="68574" bIns="34287" numCol="1" anchor="t" anchorCtr="0" compatLnSpc="1">
              <a:prstTxWarp prst="textNoShape">
                <a:avLst/>
              </a:prstTxWarp>
              <a:noAutofit/>
            </a:bodyPr>
            <a:lstStyle/>
            <a:p>
              <a:endParaRPr lang="en-US" sz="1350" dirty="0"/>
            </a:p>
          </p:txBody>
        </p:sp>
      </p:grpSp>
      <p:pic>
        <p:nvPicPr>
          <p:cNvPr id="73" name="Picture 72">
            <a:extLst>
              <a:ext uri="{FF2B5EF4-FFF2-40B4-BE49-F238E27FC236}">
                <a16:creationId xmlns:a16="http://schemas.microsoft.com/office/drawing/2014/main" id="{45300E95-B8E8-4B3E-8877-C4933C4D7138}"/>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3750047" y="4130032"/>
            <a:ext cx="351621" cy="365760"/>
          </a:xfrm>
          <a:custGeom>
            <a:avLst/>
            <a:gdLst>
              <a:gd name="connsiteX0" fmla="*/ 0 w 3487214"/>
              <a:gd name="connsiteY0" fmla="*/ 0 h 3627434"/>
              <a:gd name="connsiteX1" fmla="*/ 3487214 w 3487214"/>
              <a:gd name="connsiteY1" fmla="*/ 0 h 3627434"/>
              <a:gd name="connsiteX2" fmla="*/ 3487214 w 3487214"/>
              <a:gd name="connsiteY2" fmla="*/ 3627434 h 3627434"/>
              <a:gd name="connsiteX3" fmla="*/ 2768849 w 3487214"/>
              <a:gd name="connsiteY3" fmla="*/ 3627434 h 3627434"/>
              <a:gd name="connsiteX4" fmla="*/ 2782911 w 3487214"/>
              <a:gd name="connsiteY4" fmla="*/ 3483656 h 3627434"/>
              <a:gd name="connsiteX5" fmla="*/ 947806 w 3487214"/>
              <a:gd name="connsiteY5" fmla="*/ 3304177 h 3627434"/>
              <a:gd name="connsiteX6" fmla="*/ 916190 w 3487214"/>
              <a:gd name="connsiteY6" fmla="*/ 3627434 h 3627434"/>
              <a:gd name="connsiteX7" fmla="*/ 0 w 3487214"/>
              <a:gd name="connsiteY7" fmla="*/ 3627434 h 362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7214" h="3627434">
                <a:moveTo>
                  <a:pt x="0" y="0"/>
                </a:moveTo>
                <a:lnTo>
                  <a:pt x="3487214" y="0"/>
                </a:lnTo>
                <a:lnTo>
                  <a:pt x="3487214" y="3627434"/>
                </a:lnTo>
                <a:lnTo>
                  <a:pt x="2768849" y="3627434"/>
                </a:lnTo>
                <a:lnTo>
                  <a:pt x="2782911" y="3483656"/>
                </a:lnTo>
                <a:lnTo>
                  <a:pt x="947806" y="3304177"/>
                </a:lnTo>
                <a:lnTo>
                  <a:pt x="916190" y="3627434"/>
                </a:lnTo>
                <a:lnTo>
                  <a:pt x="0" y="3627434"/>
                </a:lnTo>
                <a:close/>
              </a:path>
            </a:pathLst>
          </a:custGeom>
        </p:spPr>
      </p:pic>
      <p:sp>
        <p:nvSpPr>
          <p:cNvPr id="74" name="Freeform 17">
            <a:extLst>
              <a:ext uri="{FF2B5EF4-FFF2-40B4-BE49-F238E27FC236}">
                <a16:creationId xmlns:a16="http://schemas.microsoft.com/office/drawing/2014/main" id="{9D8EA433-80CF-4452-A98F-7ADC3402B3E1}"/>
              </a:ext>
            </a:extLst>
          </p:cNvPr>
          <p:cNvSpPr>
            <a:spLocks noChangeAspect="1" noEditPoints="1"/>
          </p:cNvSpPr>
          <p:nvPr/>
        </p:nvSpPr>
        <p:spPr bwMode="black">
          <a:xfrm>
            <a:off x="6046802" y="3890266"/>
            <a:ext cx="342871" cy="343266"/>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rgbClr val="199A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6" name="Freeform 43">
            <a:extLst>
              <a:ext uri="{FF2B5EF4-FFF2-40B4-BE49-F238E27FC236}">
                <a16:creationId xmlns:a16="http://schemas.microsoft.com/office/drawing/2014/main" id="{60CBAA50-7051-4016-B26A-BB7AA65E3C05}"/>
              </a:ext>
            </a:extLst>
          </p:cNvPr>
          <p:cNvSpPr>
            <a:spLocks noChangeAspect="1" noEditPoints="1"/>
          </p:cNvSpPr>
          <p:nvPr/>
        </p:nvSpPr>
        <p:spPr bwMode="black">
          <a:xfrm>
            <a:off x="10657464" y="4914623"/>
            <a:ext cx="371754" cy="347472"/>
          </a:xfrm>
          <a:custGeom>
            <a:avLst/>
            <a:gdLst>
              <a:gd name="T0" fmla="*/ 106 w 800"/>
              <a:gd name="T1" fmla="*/ 178 h 748"/>
              <a:gd name="T2" fmla="*/ 204 w 800"/>
              <a:gd name="T3" fmla="*/ 88 h 748"/>
              <a:gd name="T4" fmla="*/ 495 w 800"/>
              <a:gd name="T5" fmla="*/ 588 h 748"/>
              <a:gd name="T6" fmla="*/ 398 w 800"/>
              <a:gd name="T7" fmla="*/ 677 h 748"/>
              <a:gd name="T8" fmla="*/ 148 w 800"/>
              <a:gd name="T9" fmla="*/ 300 h 748"/>
              <a:gd name="T10" fmla="*/ 84 w 800"/>
              <a:gd name="T11" fmla="*/ 138 h 748"/>
              <a:gd name="T12" fmla="*/ 49 w 800"/>
              <a:gd name="T13" fmla="*/ 220 h 748"/>
              <a:gd name="T14" fmla="*/ 0 w 800"/>
              <a:gd name="T15" fmla="*/ 499 h 748"/>
              <a:gd name="T16" fmla="*/ 148 w 800"/>
              <a:gd name="T17" fmla="*/ 300 h 748"/>
              <a:gd name="T18" fmla="*/ 263 w 800"/>
              <a:gd name="T19" fmla="*/ 719 h 748"/>
              <a:gd name="T20" fmla="*/ 257 w 800"/>
              <a:gd name="T21" fmla="*/ 657 h 748"/>
              <a:gd name="T22" fmla="*/ 169 w 800"/>
              <a:gd name="T23" fmla="*/ 732 h 748"/>
              <a:gd name="T24" fmla="*/ 229 w 800"/>
              <a:gd name="T25" fmla="*/ 661 h 748"/>
              <a:gd name="T26" fmla="*/ 169 w 800"/>
              <a:gd name="T27" fmla="*/ 732 h 748"/>
              <a:gd name="T28" fmla="*/ 144 w 800"/>
              <a:gd name="T29" fmla="*/ 735 h 748"/>
              <a:gd name="T30" fmla="*/ 138 w 800"/>
              <a:gd name="T31" fmla="*/ 674 h 748"/>
              <a:gd name="T32" fmla="*/ 51 w 800"/>
              <a:gd name="T33" fmla="*/ 748 h 748"/>
              <a:gd name="T34" fmla="*/ 111 w 800"/>
              <a:gd name="T35" fmla="*/ 678 h 748"/>
              <a:gd name="T36" fmla="*/ 51 w 800"/>
              <a:gd name="T37" fmla="*/ 748 h 748"/>
              <a:gd name="T38" fmla="*/ 28 w 800"/>
              <a:gd name="T39" fmla="*/ 716 h 748"/>
              <a:gd name="T40" fmla="*/ 47 w 800"/>
              <a:gd name="T41" fmla="*/ 741 h 748"/>
              <a:gd name="T42" fmla="*/ 351 w 800"/>
              <a:gd name="T43" fmla="*/ 696 h 748"/>
              <a:gd name="T44" fmla="*/ 328 w 800"/>
              <a:gd name="T45" fmla="*/ 659 h 748"/>
              <a:gd name="T46" fmla="*/ 277 w 800"/>
              <a:gd name="T47" fmla="*/ 706 h 748"/>
              <a:gd name="T48" fmla="*/ 457 w 800"/>
              <a:gd name="T49" fmla="*/ 471 h 748"/>
              <a:gd name="T50" fmla="*/ 505 w 800"/>
              <a:gd name="T51" fmla="*/ 567 h 748"/>
              <a:gd name="T52" fmla="*/ 509 w 800"/>
              <a:gd name="T53" fmla="*/ 568 h 748"/>
              <a:gd name="T54" fmla="*/ 516 w 800"/>
              <a:gd name="T55" fmla="*/ 556 h 748"/>
              <a:gd name="T56" fmla="*/ 667 w 800"/>
              <a:gd name="T57" fmla="*/ 326 h 748"/>
              <a:gd name="T58" fmla="*/ 794 w 800"/>
              <a:gd name="T59" fmla="*/ 166 h 748"/>
              <a:gd name="T60" fmla="*/ 715 w 800"/>
              <a:gd name="T61" fmla="*/ 260 h 748"/>
              <a:gd name="T62" fmla="*/ 775 w 800"/>
              <a:gd name="T63" fmla="*/ 124 h 748"/>
              <a:gd name="T64" fmla="*/ 682 w 800"/>
              <a:gd name="T65" fmla="*/ 241 h 748"/>
              <a:gd name="T66" fmla="*/ 742 w 800"/>
              <a:gd name="T67" fmla="*/ 104 h 748"/>
              <a:gd name="T68" fmla="*/ 650 w 800"/>
              <a:gd name="T69" fmla="*/ 221 h 748"/>
              <a:gd name="T70" fmla="*/ 709 w 800"/>
              <a:gd name="T71" fmla="*/ 85 h 748"/>
              <a:gd name="T72" fmla="*/ 589 w 800"/>
              <a:gd name="T73" fmla="*/ 248 h 748"/>
              <a:gd name="T74" fmla="*/ 615 w 800"/>
              <a:gd name="T75" fmla="*/ 294 h 748"/>
              <a:gd name="T76" fmla="*/ 520 w 800"/>
              <a:gd name="T77" fmla="*/ 247 h 748"/>
              <a:gd name="T78" fmla="*/ 490 w 800"/>
              <a:gd name="T79" fmla="*/ 1 h 748"/>
              <a:gd name="T80" fmla="*/ 460 w 800"/>
              <a:gd name="T81" fmla="*/ 24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00" h="748">
                <a:moveTo>
                  <a:pt x="350" y="661"/>
                </a:moveTo>
                <a:cubicBezTo>
                  <a:pt x="106" y="178"/>
                  <a:pt x="106" y="178"/>
                  <a:pt x="106" y="178"/>
                </a:cubicBezTo>
                <a:cubicBezTo>
                  <a:pt x="98" y="160"/>
                  <a:pt x="105" y="138"/>
                  <a:pt x="122" y="130"/>
                </a:cubicBezTo>
                <a:cubicBezTo>
                  <a:pt x="204" y="88"/>
                  <a:pt x="204" y="88"/>
                  <a:pt x="204" y="88"/>
                </a:cubicBezTo>
                <a:cubicBezTo>
                  <a:pt x="222" y="80"/>
                  <a:pt x="244" y="87"/>
                  <a:pt x="252" y="104"/>
                </a:cubicBezTo>
                <a:cubicBezTo>
                  <a:pt x="495" y="588"/>
                  <a:pt x="495" y="588"/>
                  <a:pt x="495" y="588"/>
                </a:cubicBezTo>
                <a:cubicBezTo>
                  <a:pt x="504" y="605"/>
                  <a:pt x="497" y="627"/>
                  <a:pt x="479" y="636"/>
                </a:cubicBezTo>
                <a:cubicBezTo>
                  <a:pt x="398" y="677"/>
                  <a:pt x="398" y="677"/>
                  <a:pt x="398" y="677"/>
                </a:cubicBezTo>
                <a:cubicBezTo>
                  <a:pt x="380" y="686"/>
                  <a:pt x="358" y="679"/>
                  <a:pt x="350" y="661"/>
                </a:cubicBezTo>
                <a:close/>
                <a:moveTo>
                  <a:pt x="148" y="300"/>
                </a:moveTo>
                <a:cubicBezTo>
                  <a:pt x="83" y="171"/>
                  <a:pt x="83" y="171"/>
                  <a:pt x="83" y="171"/>
                </a:cubicBezTo>
                <a:cubicBezTo>
                  <a:pt x="78" y="161"/>
                  <a:pt x="79" y="148"/>
                  <a:pt x="84" y="138"/>
                </a:cubicBezTo>
                <a:cubicBezTo>
                  <a:pt x="67" y="134"/>
                  <a:pt x="67" y="134"/>
                  <a:pt x="67" y="134"/>
                </a:cubicBezTo>
                <a:cubicBezTo>
                  <a:pt x="49" y="220"/>
                  <a:pt x="49" y="220"/>
                  <a:pt x="49" y="220"/>
                </a:cubicBezTo>
                <a:cubicBezTo>
                  <a:pt x="63" y="223"/>
                  <a:pt x="63" y="223"/>
                  <a:pt x="63" y="223"/>
                </a:cubicBezTo>
                <a:cubicBezTo>
                  <a:pt x="49" y="325"/>
                  <a:pt x="0" y="388"/>
                  <a:pt x="0" y="499"/>
                </a:cubicBezTo>
                <a:cubicBezTo>
                  <a:pt x="18" y="529"/>
                  <a:pt x="26" y="622"/>
                  <a:pt x="14" y="672"/>
                </a:cubicBezTo>
                <a:cubicBezTo>
                  <a:pt x="85" y="555"/>
                  <a:pt x="129" y="431"/>
                  <a:pt x="148" y="300"/>
                </a:cubicBezTo>
                <a:close/>
                <a:moveTo>
                  <a:pt x="230" y="723"/>
                </a:moveTo>
                <a:cubicBezTo>
                  <a:pt x="263" y="719"/>
                  <a:pt x="263" y="719"/>
                  <a:pt x="263" y="719"/>
                </a:cubicBezTo>
                <a:cubicBezTo>
                  <a:pt x="290" y="653"/>
                  <a:pt x="290" y="653"/>
                  <a:pt x="290" y="653"/>
                </a:cubicBezTo>
                <a:cubicBezTo>
                  <a:pt x="257" y="657"/>
                  <a:pt x="257" y="657"/>
                  <a:pt x="257" y="657"/>
                </a:cubicBezTo>
                <a:cubicBezTo>
                  <a:pt x="230" y="723"/>
                  <a:pt x="230" y="723"/>
                  <a:pt x="230" y="723"/>
                </a:cubicBezTo>
                <a:close/>
                <a:moveTo>
                  <a:pt x="169" y="732"/>
                </a:moveTo>
                <a:cubicBezTo>
                  <a:pt x="202" y="727"/>
                  <a:pt x="202" y="727"/>
                  <a:pt x="202" y="727"/>
                </a:cubicBezTo>
                <a:cubicBezTo>
                  <a:pt x="229" y="661"/>
                  <a:pt x="229" y="661"/>
                  <a:pt x="229" y="661"/>
                </a:cubicBezTo>
                <a:cubicBezTo>
                  <a:pt x="196" y="666"/>
                  <a:pt x="196" y="666"/>
                  <a:pt x="196" y="666"/>
                </a:cubicBezTo>
                <a:cubicBezTo>
                  <a:pt x="169" y="732"/>
                  <a:pt x="169" y="732"/>
                  <a:pt x="169" y="732"/>
                </a:cubicBezTo>
                <a:close/>
                <a:moveTo>
                  <a:pt x="111" y="740"/>
                </a:moveTo>
                <a:cubicBezTo>
                  <a:pt x="144" y="735"/>
                  <a:pt x="144" y="735"/>
                  <a:pt x="144" y="735"/>
                </a:cubicBezTo>
                <a:cubicBezTo>
                  <a:pt x="171" y="669"/>
                  <a:pt x="171" y="669"/>
                  <a:pt x="171" y="669"/>
                </a:cubicBezTo>
                <a:cubicBezTo>
                  <a:pt x="138" y="674"/>
                  <a:pt x="138" y="674"/>
                  <a:pt x="138" y="674"/>
                </a:cubicBezTo>
                <a:cubicBezTo>
                  <a:pt x="111" y="740"/>
                  <a:pt x="111" y="740"/>
                  <a:pt x="111" y="740"/>
                </a:cubicBezTo>
                <a:close/>
                <a:moveTo>
                  <a:pt x="51" y="748"/>
                </a:moveTo>
                <a:cubicBezTo>
                  <a:pt x="84" y="744"/>
                  <a:pt x="84" y="744"/>
                  <a:pt x="84" y="744"/>
                </a:cubicBezTo>
                <a:cubicBezTo>
                  <a:pt x="111" y="678"/>
                  <a:pt x="111" y="678"/>
                  <a:pt x="111" y="678"/>
                </a:cubicBezTo>
                <a:cubicBezTo>
                  <a:pt x="78" y="682"/>
                  <a:pt x="78" y="682"/>
                  <a:pt x="78" y="682"/>
                </a:cubicBezTo>
                <a:cubicBezTo>
                  <a:pt x="51" y="748"/>
                  <a:pt x="51" y="748"/>
                  <a:pt x="51" y="748"/>
                </a:cubicBezTo>
                <a:close/>
                <a:moveTo>
                  <a:pt x="47" y="741"/>
                </a:moveTo>
                <a:cubicBezTo>
                  <a:pt x="28" y="716"/>
                  <a:pt x="28" y="716"/>
                  <a:pt x="28" y="716"/>
                </a:cubicBezTo>
                <a:cubicBezTo>
                  <a:pt x="60" y="711"/>
                  <a:pt x="60" y="711"/>
                  <a:pt x="60" y="711"/>
                </a:cubicBezTo>
                <a:cubicBezTo>
                  <a:pt x="47" y="741"/>
                  <a:pt x="47" y="741"/>
                  <a:pt x="47" y="741"/>
                </a:cubicBezTo>
                <a:close/>
                <a:moveTo>
                  <a:pt x="277" y="706"/>
                </a:moveTo>
                <a:cubicBezTo>
                  <a:pt x="351" y="696"/>
                  <a:pt x="351" y="696"/>
                  <a:pt x="351" y="696"/>
                </a:cubicBezTo>
                <a:cubicBezTo>
                  <a:pt x="347" y="693"/>
                  <a:pt x="343" y="689"/>
                  <a:pt x="341" y="684"/>
                </a:cubicBezTo>
                <a:cubicBezTo>
                  <a:pt x="328" y="659"/>
                  <a:pt x="328" y="659"/>
                  <a:pt x="328" y="659"/>
                </a:cubicBezTo>
                <a:cubicBezTo>
                  <a:pt x="295" y="664"/>
                  <a:pt x="295" y="664"/>
                  <a:pt x="295" y="664"/>
                </a:cubicBezTo>
                <a:cubicBezTo>
                  <a:pt x="277" y="706"/>
                  <a:pt x="277" y="706"/>
                  <a:pt x="277" y="706"/>
                </a:cubicBezTo>
                <a:close/>
                <a:moveTo>
                  <a:pt x="460" y="249"/>
                </a:moveTo>
                <a:cubicBezTo>
                  <a:pt x="457" y="471"/>
                  <a:pt x="457" y="471"/>
                  <a:pt x="457" y="471"/>
                </a:cubicBezTo>
                <a:cubicBezTo>
                  <a:pt x="481" y="518"/>
                  <a:pt x="481" y="518"/>
                  <a:pt x="481" y="518"/>
                </a:cubicBezTo>
                <a:cubicBezTo>
                  <a:pt x="505" y="567"/>
                  <a:pt x="505" y="567"/>
                  <a:pt x="505" y="567"/>
                </a:cubicBezTo>
                <a:cubicBezTo>
                  <a:pt x="507" y="571"/>
                  <a:pt x="507" y="571"/>
                  <a:pt x="507" y="571"/>
                </a:cubicBezTo>
                <a:cubicBezTo>
                  <a:pt x="509" y="568"/>
                  <a:pt x="509" y="568"/>
                  <a:pt x="509" y="568"/>
                </a:cubicBezTo>
                <a:cubicBezTo>
                  <a:pt x="516" y="568"/>
                  <a:pt x="516" y="568"/>
                  <a:pt x="516" y="568"/>
                </a:cubicBezTo>
                <a:cubicBezTo>
                  <a:pt x="516" y="556"/>
                  <a:pt x="516" y="556"/>
                  <a:pt x="516" y="556"/>
                </a:cubicBezTo>
                <a:cubicBezTo>
                  <a:pt x="658" y="320"/>
                  <a:pt x="658" y="320"/>
                  <a:pt x="658" y="320"/>
                </a:cubicBezTo>
                <a:cubicBezTo>
                  <a:pt x="667" y="326"/>
                  <a:pt x="667" y="326"/>
                  <a:pt x="667" y="326"/>
                </a:cubicBezTo>
                <a:cubicBezTo>
                  <a:pt x="680" y="333"/>
                  <a:pt x="696" y="329"/>
                  <a:pt x="703" y="317"/>
                </a:cubicBezTo>
                <a:cubicBezTo>
                  <a:pt x="794" y="166"/>
                  <a:pt x="794" y="166"/>
                  <a:pt x="794" y="166"/>
                </a:cubicBezTo>
                <a:cubicBezTo>
                  <a:pt x="800" y="156"/>
                  <a:pt x="798" y="143"/>
                  <a:pt x="790" y="134"/>
                </a:cubicBezTo>
                <a:cubicBezTo>
                  <a:pt x="715" y="260"/>
                  <a:pt x="715" y="260"/>
                  <a:pt x="715" y="260"/>
                </a:cubicBezTo>
                <a:cubicBezTo>
                  <a:pt x="699" y="250"/>
                  <a:pt x="699" y="250"/>
                  <a:pt x="699" y="250"/>
                </a:cubicBezTo>
                <a:cubicBezTo>
                  <a:pt x="775" y="124"/>
                  <a:pt x="775" y="124"/>
                  <a:pt x="775" y="124"/>
                </a:cubicBezTo>
                <a:cubicBezTo>
                  <a:pt x="758" y="114"/>
                  <a:pt x="758" y="114"/>
                  <a:pt x="758" y="114"/>
                </a:cubicBezTo>
                <a:cubicBezTo>
                  <a:pt x="682" y="241"/>
                  <a:pt x="682" y="241"/>
                  <a:pt x="682" y="241"/>
                </a:cubicBezTo>
                <a:cubicBezTo>
                  <a:pt x="666" y="231"/>
                  <a:pt x="666" y="231"/>
                  <a:pt x="666" y="231"/>
                </a:cubicBezTo>
                <a:cubicBezTo>
                  <a:pt x="742" y="104"/>
                  <a:pt x="742" y="104"/>
                  <a:pt x="742" y="104"/>
                </a:cubicBezTo>
                <a:cubicBezTo>
                  <a:pt x="725" y="94"/>
                  <a:pt x="725" y="94"/>
                  <a:pt x="725" y="94"/>
                </a:cubicBezTo>
                <a:cubicBezTo>
                  <a:pt x="650" y="221"/>
                  <a:pt x="650" y="221"/>
                  <a:pt x="650" y="221"/>
                </a:cubicBezTo>
                <a:cubicBezTo>
                  <a:pt x="633" y="211"/>
                  <a:pt x="633" y="211"/>
                  <a:pt x="633" y="211"/>
                </a:cubicBezTo>
                <a:cubicBezTo>
                  <a:pt x="709" y="85"/>
                  <a:pt x="709" y="85"/>
                  <a:pt x="709" y="85"/>
                </a:cubicBezTo>
                <a:cubicBezTo>
                  <a:pt x="697" y="82"/>
                  <a:pt x="685" y="87"/>
                  <a:pt x="679" y="97"/>
                </a:cubicBezTo>
                <a:cubicBezTo>
                  <a:pt x="589" y="248"/>
                  <a:pt x="589" y="248"/>
                  <a:pt x="589" y="248"/>
                </a:cubicBezTo>
                <a:cubicBezTo>
                  <a:pt x="581" y="261"/>
                  <a:pt x="585" y="277"/>
                  <a:pt x="598" y="284"/>
                </a:cubicBezTo>
                <a:cubicBezTo>
                  <a:pt x="615" y="294"/>
                  <a:pt x="615" y="294"/>
                  <a:pt x="615" y="294"/>
                </a:cubicBezTo>
                <a:cubicBezTo>
                  <a:pt x="518" y="456"/>
                  <a:pt x="518" y="456"/>
                  <a:pt x="518" y="456"/>
                </a:cubicBezTo>
                <a:cubicBezTo>
                  <a:pt x="520" y="247"/>
                  <a:pt x="520" y="247"/>
                  <a:pt x="520" y="247"/>
                </a:cubicBezTo>
                <a:cubicBezTo>
                  <a:pt x="556" y="229"/>
                  <a:pt x="582" y="183"/>
                  <a:pt x="583" y="129"/>
                </a:cubicBezTo>
                <a:cubicBezTo>
                  <a:pt x="584" y="59"/>
                  <a:pt x="542" y="2"/>
                  <a:pt x="490" y="1"/>
                </a:cubicBezTo>
                <a:cubicBezTo>
                  <a:pt x="437" y="0"/>
                  <a:pt x="394" y="57"/>
                  <a:pt x="393" y="127"/>
                </a:cubicBezTo>
                <a:cubicBezTo>
                  <a:pt x="392" y="184"/>
                  <a:pt x="420" y="233"/>
                  <a:pt x="460" y="249"/>
                </a:cubicBezTo>
                <a:close/>
              </a:path>
            </a:pathLst>
          </a:custGeom>
          <a:solidFill>
            <a:srgbClr val="D78200"/>
          </a:solidFill>
          <a:ln>
            <a:noFill/>
          </a:ln>
        </p:spPr>
        <p:txBody>
          <a:bodyPr vert="horz" wrap="square" lIns="82305" tIns="41153" rIns="82305" bIns="41153" numCol="1" anchor="t" anchorCtr="0" compatLnSpc="1">
            <a:prstTxWarp prst="textNoShape">
              <a:avLst/>
            </a:prstTxWarp>
          </a:bodyPr>
          <a:lstStyle/>
          <a:p>
            <a:endParaRPr lang="en-US" sz="1600" dirty="0">
              <a:latin typeface="Segoe Pro" pitchFamily="34" charset="0"/>
            </a:endParaRPr>
          </a:p>
        </p:txBody>
      </p:sp>
      <p:pic>
        <p:nvPicPr>
          <p:cNvPr id="2" name="Picture 1">
            <a:extLst>
              <a:ext uri="{FF2B5EF4-FFF2-40B4-BE49-F238E27FC236}">
                <a16:creationId xmlns:a16="http://schemas.microsoft.com/office/drawing/2014/main" id="{2CA99865-4950-4493-BD6E-4D4AF4E98B1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379627" y="4152754"/>
            <a:ext cx="320040" cy="320317"/>
          </a:xfrm>
          <a:prstGeom prst="rect">
            <a:avLst/>
          </a:prstGeom>
        </p:spPr>
      </p:pic>
      <p:sp>
        <p:nvSpPr>
          <p:cNvPr id="3" name="Title 2">
            <a:extLst>
              <a:ext uri="{FF2B5EF4-FFF2-40B4-BE49-F238E27FC236}">
                <a16:creationId xmlns:a16="http://schemas.microsoft.com/office/drawing/2014/main" id="{4191ED19-A8F4-4FB3-A5DF-8111CA796143}"/>
              </a:ext>
            </a:extLst>
          </p:cNvPr>
          <p:cNvSpPr>
            <a:spLocks noGrp="1"/>
          </p:cNvSpPr>
          <p:nvPr>
            <p:ph type="title"/>
          </p:nvPr>
        </p:nvSpPr>
        <p:spPr/>
        <p:txBody>
          <a:bodyPr/>
          <a:lstStyle/>
          <a:p>
            <a:r>
              <a:rPr lang="en-US" dirty="0"/>
              <a:t>What makes Functions unique?</a:t>
            </a:r>
          </a:p>
        </p:txBody>
      </p:sp>
    </p:spTree>
    <p:extLst>
      <p:ext uri="{BB962C8B-B14F-4D97-AF65-F5344CB8AC3E}">
        <p14:creationId xmlns:p14="http://schemas.microsoft.com/office/powerpoint/2010/main" val="2285754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F624E2E-01D0-4AAF-99B2-D4DBCB7521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14703" y="1694067"/>
            <a:ext cx="4407068" cy="4407068"/>
          </a:xfrm>
          <a:prstGeom prst="rect">
            <a:avLst/>
          </a:prstGeom>
        </p:spPr>
      </p:pic>
      <p:sp>
        <p:nvSpPr>
          <p:cNvPr id="3" name="Title 2">
            <a:extLst>
              <a:ext uri="{FF2B5EF4-FFF2-40B4-BE49-F238E27FC236}">
                <a16:creationId xmlns:a16="http://schemas.microsoft.com/office/drawing/2014/main" id="{3C6F1FD6-9A5F-45E4-90C3-75F3C3197F0D}"/>
              </a:ext>
            </a:extLst>
          </p:cNvPr>
          <p:cNvSpPr>
            <a:spLocks noGrp="1"/>
          </p:cNvSpPr>
          <p:nvPr>
            <p:ph type="title"/>
          </p:nvPr>
        </p:nvSpPr>
        <p:spPr>
          <a:xfrm>
            <a:off x="274639" y="295276"/>
            <a:ext cx="11889564" cy="1093686"/>
          </a:xfrm>
        </p:spPr>
        <p:txBody>
          <a:bodyPr/>
          <a:lstStyle/>
          <a:p>
            <a:pPr algn="ctr"/>
            <a:r>
              <a:rPr lang="en-US" sz="4800" dirty="0">
                <a:solidFill>
                  <a:srgbClr val="F2F2F2"/>
                </a:solidFill>
                <a:latin typeface="Segoe UI Semilight" panose="020B0402040204020203" pitchFamily="34" charset="0"/>
                <a:cs typeface="Segoe UI Semilight" panose="020B0402040204020203" pitchFamily="34" charset="0"/>
              </a:rPr>
              <a:t>Azure Functions is an </a:t>
            </a:r>
            <a:r>
              <a:rPr lang="en-US" sz="4800" dirty="0">
                <a:solidFill>
                  <a:srgbClr val="F2F2F2"/>
                </a:solidFill>
                <a:latin typeface="Segoe UI Semibold" panose="020B0702040204020203" pitchFamily="34" charset="0"/>
                <a:cs typeface="Segoe UI Semibold" panose="020B0702040204020203" pitchFamily="34" charset="0"/>
              </a:rPr>
              <a:t>open-source</a:t>
            </a:r>
            <a:r>
              <a:rPr lang="en-US" sz="4800" dirty="0">
                <a:solidFill>
                  <a:srgbClr val="F2F2F2"/>
                </a:solidFill>
                <a:latin typeface="Segoe UI Semilight" panose="020B0402040204020203" pitchFamily="34" charset="0"/>
                <a:cs typeface="Segoe UI Semilight" panose="020B0402040204020203" pitchFamily="34" charset="0"/>
              </a:rPr>
              <a:t> project</a:t>
            </a:r>
            <a:br>
              <a:rPr lang="en-US" sz="4800" dirty="0">
                <a:solidFill>
                  <a:srgbClr val="F2F2F2"/>
                </a:solidFill>
                <a:latin typeface="Segoe UI Semilight" panose="020B0402040204020203" pitchFamily="34" charset="0"/>
                <a:cs typeface="Segoe UI Semilight" panose="020B0402040204020203" pitchFamily="34" charset="0"/>
              </a:rPr>
            </a:br>
            <a:r>
              <a:rPr lang="en-US" sz="2400" dirty="0">
                <a:solidFill>
                  <a:srgbClr val="F2F2F2"/>
                </a:solidFill>
                <a:latin typeface="Segoe UI Semilight" panose="020B0402040204020203" pitchFamily="34" charset="0"/>
                <a:cs typeface="Segoe UI Semilight" panose="020B0402040204020203" pitchFamily="34" charset="0"/>
              </a:rPr>
              <a:t>Functions runtime and all extensions are fully open source</a:t>
            </a:r>
            <a:endParaRPr lang="en-US" dirty="0">
              <a:solidFill>
                <a:srgbClr val="F2F2F2"/>
              </a:solidFill>
            </a:endParaRPr>
          </a:p>
        </p:txBody>
      </p:sp>
      <p:sp>
        <p:nvSpPr>
          <p:cNvPr id="4" name="Title 2">
            <a:extLst>
              <a:ext uri="{FF2B5EF4-FFF2-40B4-BE49-F238E27FC236}">
                <a16:creationId xmlns:a16="http://schemas.microsoft.com/office/drawing/2014/main" id="{A8993B57-DB3D-4D06-91FF-6C926E44C653}"/>
              </a:ext>
            </a:extLst>
          </p:cNvPr>
          <p:cNvSpPr txBox="1">
            <a:spLocks/>
          </p:cNvSpPr>
          <p:nvPr/>
        </p:nvSpPr>
        <p:spPr>
          <a:xfrm>
            <a:off x="273455" y="6230593"/>
            <a:ext cx="11889564" cy="763931"/>
          </a:xfrm>
          <a:prstGeom prst="rect">
            <a:avLst/>
          </a:prstGeom>
        </p:spPr>
        <p:txBody>
          <a:bodyPr vert="horz" wrap="square" lIns="146304" tIns="91440" rIns="146304" bIns="91440" rtlCol="0" anchor="ctr" anchorCtr="0">
            <a:noAutofit/>
          </a:bodyPr>
          <a:lst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384"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102" normalizeH="0" baseline="0" noProof="0" dirty="0">
                <a:ln w="3175">
                  <a:noFill/>
                </a:ln>
                <a:solidFill>
                  <a:srgbClr val="F2F2F2"/>
                </a:solidFill>
                <a:effectLst/>
                <a:uLnTx/>
                <a:uFillTx/>
                <a:latin typeface="Segoe UI Semilight" panose="020B0402040204020203" pitchFamily="34" charset="0"/>
                <a:ea typeface="+mn-ea"/>
                <a:cs typeface="Segoe UI Semilight" panose="020B0402040204020203" pitchFamily="34" charset="0"/>
              </a:rPr>
              <a:t>https://github.com/Azure/Azure-Functions</a:t>
            </a:r>
            <a:endParaRPr kumimoji="0" lang="en-US" sz="6000" b="0" i="0" u="none" strike="noStrike" kern="1200" cap="none" spc="-102" normalizeH="0" baseline="0" noProof="0" dirty="0">
              <a:ln w="3175">
                <a:noFill/>
              </a:ln>
              <a:solidFill>
                <a:srgbClr val="F2F2F2"/>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583535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373446-CCFC-40B0-80A8-4B4E6E4E8B01}"/>
              </a:ext>
            </a:extLst>
          </p:cNvPr>
          <p:cNvSpPr txBox="1"/>
          <p:nvPr/>
        </p:nvSpPr>
        <p:spPr>
          <a:xfrm>
            <a:off x="914603" y="1636451"/>
            <a:ext cx="1435008" cy="338554"/>
          </a:xfrm>
          <a:prstGeom prst="rect">
            <a:avLst/>
          </a:prstGeom>
          <a:noFill/>
        </p:spPr>
        <p:txBody>
          <a:bodyPr wrap="none" rtlCol="0">
            <a:spAutoFit/>
          </a:bodyPr>
          <a:lstStyle/>
          <a:p>
            <a:r>
              <a:rPr lang="en-US" sz="1600" dirty="0">
                <a:gradFill>
                  <a:gsLst>
                    <a:gs pos="0">
                      <a:schemeClr val="tx1"/>
                    </a:gs>
                    <a:gs pos="85000">
                      <a:schemeClr val="tx1"/>
                    </a:gs>
                  </a:gsLst>
                  <a:lin ang="16200000" scaled="1"/>
                </a:gradFill>
                <a:latin typeface="Segoe UI Semibold" panose="020B0702040204020203" pitchFamily="34" charset="0"/>
                <a:cs typeface="Segoe UI Semibold" panose="020B0702040204020203" pitchFamily="34" charset="0"/>
              </a:rPr>
              <a:t>Development</a:t>
            </a:r>
          </a:p>
        </p:txBody>
      </p:sp>
      <p:sp>
        <p:nvSpPr>
          <p:cNvPr id="6" name="TextBox 5">
            <a:extLst>
              <a:ext uri="{FF2B5EF4-FFF2-40B4-BE49-F238E27FC236}">
                <a16:creationId xmlns:a16="http://schemas.microsoft.com/office/drawing/2014/main" id="{58F1B57A-DB8D-420B-94CA-45F089D8135D}"/>
              </a:ext>
            </a:extLst>
          </p:cNvPr>
          <p:cNvSpPr txBox="1"/>
          <p:nvPr/>
        </p:nvSpPr>
        <p:spPr>
          <a:xfrm>
            <a:off x="7181004" y="1636451"/>
            <a:ext cx="987771" cy="338554"/>
          </a:xfrm>
          <a:prstGeom prst="rect">
            <a:avLst/>
          </a:prstGeom>
          <a:noFill/>
        </p:spPr>
        <p:txBody>
          <a:bodyPr wrap="none" rtlCol="0">
            <a:spAutoFit/>
          </a:bodyPr>
          <a:lstStyle/>
          <a:p>
            <a:r>
              <a:rPr lang="en-US" sz="1600" dirty="0">
                <a:gradFill>
                  <a:gsLst>
                    <a:gs pos="0">
                      <a:schemeClr val="tx2"/>
                    </a:gs>
                    <a:gs pos="85000">
                      <a:schemeClr val="tx2"/>
                    </a:gs>
                  </a:gsLst>
                  <a:lin ang="16200000" scaled="1"/>
                </a:gradFill>
                <a:latin typeface="Segoe UI Semibold" panose="020B0702040204020203" pitchFamily="34" charset="0"/>
                <a:cs typeface="Segoe UI Semibold" panose="020B0702040204020203" pitchFamily="34" charset="0"/>
              </a:rPr>
              <a:t>Platform</a:t>
            </a:r>
          </a:p>
        </p:txBody>
      </p:sp>
      <p:grpSp>
        <p:nvGrpSpPr>
          <p:cNvPr id="22" name="Group 21">
            <a:extLst>
              <a:ext uri="{FF2B5EF4-FFF2-40B4-BE49-F238E27FC236}">
                <a16:creationId xmlns:a16="http://schemas.microsoft.com/office/drawing/2014/main" id="{031E8AEF-7049-4649-B4CA-150EB55CC6F3}"/>
              </a:ext>
            </a:extLst>
          </p:cNvPr>
          <p:cNvGrpSpPr/>
          <p:nvPr/>
        </p:nvGrpSpPr>
        <p:grpSpPr>
          <a:xfrm>
            <a:off x="472683" y="3663367"/>
            <a:ext cx="2367288" cy="758739"/>
            <a:chOff x="601720" y="3946072"/>
            <a:chExt cx="2367288" cy="758739"/>
          </a:xfrm>
        </p:grpSpPr>
        <p:sp>
          <p:nvSpPr>
            <p:cNvPr id="9" name="Rectangle 8">
              <a:extLst>
                <a:ext uri="{FF2B5EF4-FFF2-40B4-BE49-F238E27FC236}">
                  <a16:creationId xmlns:a16="http://schemas.microsoft.com/office/drawing/2014/main" id="{2DD8068F-94B8-48F5-8767-5F358FFF3DB6}"/>
                </a:ext>
              </a:extLst>
            </p:cNvPr>
            <p:cNvSpPr/>
            <p:nvPr/>
          </p:nvSpPr>
          <p:spPr bwMode="auto">
            <a:xfrm>
              <a:off x="601720" y="3946072"/>
              <a:ext cx="2367288" cy="75873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610" tIns="146220" rIns="182776" bIns="146220" numCol="1" spcCol="0" rtlCol="0" fromWordArt="0" anchor="ctr" anchorCtr="0" forceAA="0" compatLnSpc="1">
              <a:prstTxWarp prst="textNoShape">
                <a:avLst/>
              </a:prstTxWarp>
              <a:noAutofit/>
            </a:bodyPr>
            <a:lstStyle/>
            <a:p>
              <a:pPr marL="0" marR="0" lvl="0" indent="0" algn="l" defTabSz="93176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cs typeface="Segoe UI" panose="020B0502040204020203" pitchFamily="34" charset="0"/>
                </a:rPr>
                <a:t>Local development</a:t>
              </a:r>
            </a:p>
          </p:txBody>
        </p:sp>
        <p:sp>
          <p:nvSpPr>
            <p:cNvPr id="14" name="Freeform 33">
              <a:extLst>
                <a:ext uri="{FF2B5EF4-FFF2-40B4-BE49-F238E27FC236}">
                  <a16:creationId xmlns:a16="http://schemas.microsoft.com/office/drawing/2014/main" id="{62B5A517-0113-4BE7-872C-9FD89634BCCF}"/>
                </a:ext>
              </a:extLst>
            </p:cNvPr>
            <p:cNvSpPr>
              <a:spLocks noEditPoints="1"/>
            </p:cNvSpPr>
            <p:nvPr/>
          </p:nvSpPr>
          <p:spPr bwMode="auto">
            <a:xfrm>
              <a:off x="829420" y="4159583"/>
              <a:ext cx="367846" cy="331718"/>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91388" tIns="45694" rIns="91388" bIns="45694" numCol="1" anchor="t" anchorCtr="0" compatLnSpc="1">
              <a:prstTxWarp prst="textNoShape">
                <a:avLst/>
              </a:prstTxWarp>
            </a:bodyPr>
            <a:lstStyle/>
            <a:p>
              <a:pPr marL="0" marR="0" lvl="0" indent="0" algn="l" defTabSz="9319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23" name="Group 22">
            <a:extLst>
              <a:ext uri="{FF2B5EF4-FFF2-40B4-BE49-F238E27FC236}">
                <a16:creationId xmlns:a16="http://schemas.microsoft.com/office/drawing/2014/main" id="{652E750D-C1B5-4279-B95A-4342C835F6B9}"/>
              </a:ext>
            </a:extLst>
          </p:cNvPr>
          <p:cNvGrpSpPr/>
          <p:nvPr/>
        </p:nvGrpSpPr>
        <p:grpSpPr>
          <a:xfrm>
            <a:off x="472683" y="4463638"/>
            <a:ext cx="2367288" cy="758739"/>
            <a:chOff x="601720" y="4726013"/>
            <a:chExt cx="2367288" cy="758739"/>
          </a:xfrm>
        </p:grpSpPr>
        <p:sp>
          <p:nvSpPr>
            <p:cNvPr id="10" name="Rectangle 9">
              <a:extLst>
                <a:ext uri="{FF2B5EF4-FFF2-40B4-BE49-F238E27FC236}">
                  <a16:creationId xmlns:a16="http://schemas.microsoft.com/office/drawing/2014/main" id="{75130140-86BE-48B1-85AA-B56283B0A77F}"/>
                </a:ext>
              </a:extLst>
            </p:cNvPr>
            <p:cNvSpPr/>
            <p:nvPr/>
          </p:nvSpPr>
          <p:spPr bwMode="auto">
            <a:xfrm>
              <a:off x="601720" y="4726013"/>
              <a:ext cx="2367288" cy="75873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610" tIns="146220" rIns="182776" bIns="146220" numCol="1" spcCol="0" rtlCol="0" fromWordArt="0" anchor="ctr" anchorCtr="0" forceAA="0" compatLnSpc="1">
              <a:prstTxWarp prst="textNoShape">
                <a:avLst/>
              </a:prstTxWarp>
              <a:noAutofit/>
            </a:bodyPr>
            <a:lstStyle/>
            <a:p>
              <a:pPr marL="0" marR="0" lvl="0" indent="0" algn="l" defTabSz="93176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cs typeface="Segoe UI" panose="020B0502040204020203" pitchFamily="34" charset="0"/>
                </a:rPr>
                <a:t>Monitoring</a:t>
              </a:r>
            </a:p>
          </p:txBody>
        </p:sp>
        <p:sp>
          <p:nvSpPr>
            <p:cNvPr id="15" name="Freeform 41">
              <a:extLst>
                <a:ext uri="{FF2B5EF4-FFF2-40B4-BE49-F238E27FC236}">
                  <a16:creationId xmlns:a16="http://schemas.microsoft.com/office/drawing/2014/main" id="{C9EE7FDE-5236-4B75-A4B4-0FA2B65E2F46}"/>
                </a:ext>
              </a:extLst>
            </p:cNvPr>
            <p:cNvSpPr>
              <a:spLocks noEditPoints="1"/>
            </p:cNvSpPr>
            <p:nvPr/>
          </p:nvSpPr>
          <p:spPr bwMode="auto">
            <a:xfrm>
              <a:off x="806921" y="4879959"/>
              <a:ext cx="412843" cy="441308"/>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91388" tIns="45694" rIns="91388" bIns="45694" numCol="1" anchor="t" anchorCtr="0" compatLnSpc="1">
              <a:prstTxWarp prst="textNoShape">
                <a:avLst/>
              </a:prstTxWarp>
            </a:bodyPr>
            <a:lstStyle/>
            <a:p>
              <a:pPr marL="0" marR="0" lvl="0" indent="0" algn="l" defTabSz="9319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5D9737CA-F03A-427B-8D49-3DA6889E261E}"/>
              </a:ext>
            </a:extLst>
          </p:cNvPr>
          <p:cNvGrpSpPr/>
          <p:nvPr/>
        </p:nvGrpSpPr>
        <p:grpSpPr>
          <a:xfrm>
            <a:off x="421516" y="2066619"/>
            <a:ext cx="2421183" cy="754945"/>
            <a:chOff x="550553" y="2389348"/>
            <a:chExt cx="2421183" cy="754945"/>
          </a:xfrm>
        </p:grpSpPr>
        <p:sp>
          <p:nvSpPr>
            <p:cNvPr id="11" name="Rectangle 10">
              <a:extLst>
                <a:ext uri="{FF2B5EF4-FFF2-40B4-BE49-F238E27FC236}">
                  <a16:creationId xmlns:a16="http://schemas.microsoft.com/office/drawing/2014/main" id="{D3BE10B6-E920-460C-8C79-746B674B0159}"/>
                </a:ext>
              </a:extLst>
            </p:cNvPr>
            <p:cNvSpPr/>
            <p:nvPr/>
          </p:nvSpPr>
          <p:spPr bwMode="auto">
            <a:xfrm>
              <a:off x="601721" y="2389348"/>
              <a:ext cx="2370015" cy="75494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610" tIns="146220" rIns="182776" bIns="146220" numCol="1" spcCol="0" rtlCol="0" fromWordArt="0" anchor="ctr" anchorCtr="0" forceAA="0" compatLnSpc="1">
              <a:prstTxWarp prst="textNoShape">
                <a:avLst/>
              </a:prstTxWarp>
              <a:noAutofit/>
            </a:bodyPr>
            <a:lstStyle/>
            <a:p>
              <a:pPr marL="0" marR="0" lvl="0" indent="0" algn="l" defTabSz="93176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cs typeface="Segoe UI" panose="020B0502040204020203" pitchFamily="34" charset="0"/>
                </a:rPr>
                <a:t>IDE support</a:t>
              </a:r>
            </a:p>
          </p:txBody>
        </p:sp>
        <p:pic>
          <p:nvPicPr>
            <p:cNvPr id="16" name="Picture 15">
              <a:extLst>
                <a:ext uri="{FF2B5EF4-FFF2-40B4-BE49-F238E27FC236}">
                  <a16:creationId xmlns:a16="http://schemas.microsoft.com/office/drawing/2014/main" id="{4DF97BB3-7406-4B2A-A29D-8C8F111D2EB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24612" b="31602"/>
            <a:stretch/>
          </p:blipFill>
          <p:spPr>
            <a:xfrm>
              <a:off x="550553" y="2579931"/>
              <a:ext cx="925579" cy="373778"/>
            </a:xfrm>
            <a:prstGeom prst="rect">
              <a:avLst/>
            </a:prstGeom>
          </p:spPr>
        </p:pic>
      </p:grpSp>
      <p:grpSp>
        <p:nvGrpSpPr>
          <p:cNvPr id="21" name="Group 20">
            <a:extLst>
              <a:ext uri="{FF2B5EF4-FFF2-40B4-BE49-F238E27FC236}">
                <a16:creationId xmlns:a16="http://schemas.microsoft.com/office/drawing/2014/main" id="{91380561-A75B-4FBF-9831-58AEF7CB8967}"/>
              </a:ext>
            </a:extLst>
          </p:cNvPr>
          <p:cNvGrpSpPr/>
          <p:nvPr/>
        </p:nvGrpSpPr>
        <p:grpSpPr>
          <a:xfrm>
            <a:off x="472683" y="2863096"/>
            <a:ext cx="2367288" cy="758739"/>
            <a:chOff x="601720" y="3168541"/>
            <a:chExt cx="2367288" cy="758739"/>
          </a:xfrm>
        </p:grpSpPr>
        <p:sp>
          <p:nvSpPr>
            <p:cNvPr id="12" name="Rectangle 11">
              <a:extLst>
                <a:ext uri="{FF2B5EF4-FFF2-40B4-BE49-F238E27FC236}">
                  <a16:creationId xmlns:a16="http://schemas.microsoft.com/office/drawing/2014/main" id="{94F74A60-080D-4AC7-8E0A-8C87B6DE9563}"/>
                </a:ext>
              </a:extLst>
            </p:cNvPr>
            <p:cNvSpPr/>
            <p:nvPr/>
          </p:nvSpPr>
          <p:spPr bwMode="auto">
            <a:xfrm>
              <a:off x="601720" y="3168541"/>
              <a:ext cx="2367288" cy="75873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610" tIns="146220" rIns="182776" bIns="146220" numCol="1" spcCol="0" rtlCol="0" fromWordArt="0" anchor="ctr" anchorCtr="0" forceAA="0" compatLnSpc="1">
              <a:prstTxWarp prst="textNoShape">
                <a:avLst/>
              </a:prstTxWarp>
              <a:noAutofit/>
            </a:bodyPr>
            <a:lstStyle/>
            <a:p>
              <a:pPr marL="0" marR="0" lvl="0" indent="0" algn="l" defTabSz="93176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cs typeface="Segoe UI" panose="020B0502040204020203" pitchFamily="34" charset="0"/>
                </a:rPr>
                <a:t>Integrated DevOps</a:t>
              </a:r>
            </a:p>
          </p:txBody>
        </p:sp>
        <p:sp>
          <p:nvSpPr>
            <p:cNvPr id="17" name="arrow_5">
              <a:extLst>
                <a:ext uri="{FF2B5EF4-FFF2-40B4-BE49-F238E27FC236}">
                  <a16:creationId xmlns:a16="http://schemas.microsoft.com/office/drawing/2014/main" id="{5DBB2518-863C-4465-8FAE-4293E5BFD029}"/>
                </a:ext>
              </a:extLst>
            </p:cNvPr>
            <p:cNvSpPr>
              <a:spLocks noChangeAspect="1" noEditPoints="1"/>
            </p:cNvSpPr>
            <p:nvPr/>
          </p:nvSpPr>
          <p:spPr bwMode="auto">
            <a:xfrm>
              <a:off x="831249" y="3362353"/>
              <a:ext cx="364188" cy="365656"/>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chemeClr val="bg1"/>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4" name="Group 23">
            <a:extLst>
              <a:ext uri="{FF2B5EF4-FFF2-40B4-BE49-F238E27FC236}">
                <a16:creationId xmlns:a16="http://schemas.microsoft.com/office/drawing/2014/main" id="{1CEC6E4F-021A-4D7B-9277-248D61AAACEE}"/>
              </a:ext>
            </a:extLst>
          </p:cNvPr>
          <p:cNvGrpSpPr/>
          <p:nvPr/>
        </p:nvGrpSpPr>
        <p:grpSpPr>
          <a:xfrm>
            <a:off x="472683" y="5263909"/>
            <a:ext cx="2367288" cy="758739"/>
            <a:chOff x="601720" y="5505956"/>
            <a:chExt cx="2367288" cy="758739"/>
          </a:xfrm>
        </p:grpSpPr>
        <p:sp>
          <p:nvSpPr>
            <p:cNvPr id="13" name="Rectangle 12">
              <a:extLst>
                <a:ext uri="{FF2B5EF4-FFF2-40B4-BE49-F238E27FC236}">
                  <a16:creationId xmlns:a16="http://schemas.microsoft.com/office/drawing/2014/main" id="{EB94548A-FF4D-48BA-A273-FD7578F89922}"/>
                </a:ext>
              </a:extLst>
            </p:cNvPr>
            <p:cNvSpPr/>
            <p:nvPr/>
          </p:nvSpPr>
          <p:spPr bwMode="auto">
            <a:xfrm>
              <a:off x="601720" y="5505956"/>
              <a:ext cx="2367288" cy="75873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610" tIns="146220" rIns="182776" bIns="146220" numCol="1" spcCol="0" rtlCol="0" fromWordArt="0" anchor="ctr" anchorCtr="0" forceAA="0" compatLnSpc="1">
              <a:prstTxWarp prst="textNoShape">
                <a:avLst/>
              </a:prstTxWarp>
              <a:noAutofit/>
            </a:bodyPr>
            <a:lstStyle/>
            <a:p>
              <a:pPr marL="0" marR="0" lvl="0" indent="0" algn="l" defTabSz="93176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cs typeface="Segoe UI" panose="020B0502040204020203" pitchFamily="34" charset="0"/>
                </a:rPr>
                <a:t>Visual debug </a:t>
              </a:r>
              <a:r>
                <a:rPr lang="en-US" sz="1600" kern="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history</a:t>
              </a: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cs typeface="Segoe UI" panose="020B0502040204020203" pitchFamily="34" charset="0"/>
              </a:endParaRPr>
            </a:p>
          </p:txBody>
        </p:sp>
        <p:sp>
          <p:nvSpPr>
            <p:cNvPr id="18" name="Eye">
              <a:extLst>
                <a:ext uri="{FF2B5EF4-FFF2-40B4-BE49-F238E27FC236}">
                  <a16:creationId xmlns:a16="http://schemas.microsoft.com/office/drawing/2014/main" id="{5C340077-B88F-4443-BC1D-9BF54093D4CE}"/>
                </a:ext>
              </a:extLst>
            </p:cNvPr>
            <p:cNvSpPr>
              <a:spLocks noChangeAspect="1" noEditPoints="1"/>
            </p:cNvSpPr>
            <p:nvPr/>
          </p:nvSpPr>
          <p:spPr bwMode="auto">
            <a:xfrm>
              <a:off x="807661" y="5787155"/>
              <a:ext cx="411363" cy="227122"/>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FAF9C7C9-C907-4394-9026-C151EC9A8854}"/>
              </a:ext>
            </a:extLst>
          </p:cNvPr>
          <p:cNvGrpSpPr/>
          <p:nvPr/>
        </p:nvGrpSpPr>
        <p:grpSpPr>
          <a:xfrm>
            <a:off x="3368131" y="4885451"/>
            <a:ext cx="1346824" cy="1137197"/>
            <a:chOff x="3585591" y="4952685"/>
            <a:chExt cx="1346824" cy="1137197"/>
          </a:xfrm>
        </p:grpSpPr>
        <p:sp>
          <p:nvSpPr>
            <p:cNvPr id="36" name="Rectangle 35">
              <a:extLst>
                <a:ext uri="{FF2B5EF4-FFF2-40B4-BE49-F238E27FC236}">
                  <a16:creationId xmlns:a16="http://schemas.microsoft.com/office/drawing/2014/main" id="{9394B161-AA4B-490D-8472-387BD3EE1D67}"/>
                </a:ext>
              </a:extLst>
            </p:cNvPr>
            <p:cNvSpPr/>
            <p:nvPr/>
          </p:nvSpPr>
          <p:spPr bwMode="auto">
            <a:xfrm>
              <a:off x="3585591"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0" rIns="0" bIns="146220" numCol="1" spcCol="0" rtlCol="0" fromWordArt="0" anchor="t" anchorCtr="0" forceAA="0" compatLnSpc="1">
              <a:prstTxWarp prst="textNoShape">
                <a:avLst/>
              </a:prstTxWarp>
              <a:noAutofit/>
            </a:bodyPr>
            <a:lstStyle/>
            <a:p>
              <a:pPr marL="0" marR="0" lvl="0" indent="0" algn="ctr" defTabSz="93176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Database</a:t>
              </a:r>
            </a:p>
          </p:txBody>
        </p:sp>
        <p:pic>
          <p:nvPicPr>
            <p:cNvPr id="41" name="Picture 2" descr="Image result for azure cosmos db icon">
              <a:hlinkClick r:id="rId4"/>
              <a:extLst>
                <a:ext uri="{FF2B5EF4-FFF2-40B4-BE49-F238E27FC236}">
                  <a16:creationId xmlns:a16="http://schemas.microsoft.com/office/drawing/2014/main" id="{72317771-4B6E-4C57-9D33-F51E0F46566A}"/>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a:ext>
              </a:extLst>
            </a:blip>
            <a:srcRect/>
            <a:stretch>
              <a:fillRect/>
            </a:stretch>
          </p:blipFill>
          <p:spPr bwMode="auto">
            <a:xfrm>
              <a:off x="3824828" y="5517841"/>
              <a:ext cx="813467" cy="4270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7" name="Group 66">
            <a:extLst>
              <a:ext uri="{FF2B5EF4-FFF2-40B4-BE49-F238E27FC236}">
                <a16:creationId xmlns:a16="http://schemas.microsoft.com/office/drawing/2014/main" id="{B6CC29BD-1BA0-4D60-8D53-58D4E94823F8}"/>
              </a:ext>
            </a:extLst>
          </p:cNvPr>
          <p:cNvGrpSpPr/>
          <p:nvPr/>
        </p:nvGrpSpPr>
        <p:grpSpPr>
          <a:xfrm>
            <a:off x="4814668" y="4885451"/>
            <a:ext cx="1346824" cy="1137197"/>
            <a:chOff x="5005810" y="4952685"/>
            <a:chExt cx="1346824" cy="1137197"/>
          </a:xfrm>
        </p:grpSpPr>
        <p:sp>
          <p:nvSpPr>
            <p:cNvPr id="37" name="Rectangle 36">
              <a:extLst>
                <a:ext uri="{FF2B5EF4-FFF2-40B4-BE49-F238E27FC236}">
                  <a16:creationId xmlns:a16="http://schemas.microsoft.com/office/drawing/2014/main" id="{5F199C7C-831B-4682-B664-9105C408E312}"/>
                </a:ext>
              </a:extLst>
            </p:cNvPr>
            <p:cNvSpPr/>
            <p:nvPr/>
          </p:nvSpPr>
          <p:spPr bwMode="auto">
            <a:xfrm>
              <a:off x="5005810"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0" rIns="0" bIns="146220" numCol="1" spcCol="0" rtlCol="0" fromWordArt="0" anchor="t" anchorCtr="0" forceAA="0" compatLnSpc="1">
              <a:prstTxWarp prst="textNoShape">
                <a:avLst/>
              </a:prstTxWarp>
              <a:noAutofit/>
            </a:bodyPr>
            <a:lstStyle/>
            <a:p>
              <a:pPr marL="0" marR="0" lvl="0" indent="0" algn="ctr" defTabSz="93176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Storage</a:t>
              </a:r>
            </a:p>
          </p:txBody>
        </p:sp>
        <p:pic>
          <p:nvPicPr>
            <p:cNvPr id="42" name="Picture 41">
              <a:hlinkClick r:id="rId7"/>
              <a:extLst>
                <a:ext uri="{FF2B5EF4-FFF2-40B4-BE49-F238E27FC236}">
                  <a16:creationId xmlns:a16="http://schemas.microsoft.com/office/drawing/2014/main" id="{3973A744-D106-41F6-94A8-41977AF97882}"/>
                </a:ext>
              </a:extLst>
            </p:cNvPr>
            <p:cNvPicPr>
              <a:picLocks noChangeAspect="1"/>
            </p:cNvPicPr>
            <p:nvPr/>
          </p:nvPicPr>
          <p:blipFill>
            <a:blip r:embed="rId8" cstate="print">
              <a:biLevel thresh="25000"/>
              <a:extLst>
                <a:ext uri="{28A0092B-C50C-407E-A947-70E740481C1C}">
                  <a14:useLocalDpi xmlns:a14="http://schemas.microsoft.com/office/drawing/2010/main"/>
                </a:ext>
              </a:extLst>
            </a:blip>
            <a:stretch>
              <a:fillRect/>
            </a:stretch>
          </p:blipFill>
          <p:spPr>
            <a:xfrm>
              <a:off x="5434326" y="5517841"/>
              <a:ext cx="489792" cy="424620"/>
            </a:xfrm>
            <a:prstGeom prst="rect">
              <a:avLst/>
            </a:prstGeom>
          </p:spPr>
        </p:pic>
      </p:grpSp>
      <p:grpSp>
        <p:nvGrpSpPr>
          <p:cNvPr id="71" name="Group 70">
            <a:extLst>
              <a:ext uri="{FF2B5EF4-FFF2-40B4-BE49-F238E27FC236}">
                <a16:creationId xmlns:a16="http://schemas.microsoft.com/office/drawing/2014/main" id="{20E09794-A921-419D-9751-47176AB9C44D}"/>
              </a:ext>
            </a:extLst>
          </p:cNvPr>
          <p:cNvGrpSpPr/>
          <p:nvPr/>
        </p:nvGrpSpPr>
        <p:grpSpPr>
          <a:xfrm>
            <a:off x="7724746" y="4885451"/>
            <a:ext cx="1346824" cy="1137197"/>
            <a:chOff x="10686688" y="4952685"/>
            <a:chExt cx="1346824" cy="1137197"/>
          </a:xfrm>
        </p:grpSpPr>
        <p:sp>
          <p:nvSpPr>
            <p:cNvPr id="40" name="Rectangle 39">
              <a:extLst>
                <a:ext uri="{FF2B5EF4-FFF2-40B4-BE49-F238E27FC236}">
                  <a16:creationId xmlns:a16="http://schemas.microsoft.com/office/drawing/2014/main" id="{46FAE3BB-1EF7-4909-8479-8B84150E2772}"/>
                </a:ext>
              </a:extLst>
            </p:cNvPr>
            <p:cNvSpPr/>
            <p:nvPr/>
          </p:nvSpPr>
          <p:spPr bwMode="auto">
            <a:xfrm>
              <a:off x="10686688"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0" rIns="0" bIns="146220" numCol="1" spcCol="0" rtlCol="0" fromWordArt="0" anchor="t" anchorCtr="0" forceAA="0" compatLnSpc="1">
              <a:prstTxWarp prst="textNoShape">
                <a:avLst/>
              </a:prstTxWarp>
              <a:noAutofit/>
            </a:bodyPr>
            <a:lstStyle/>
            <a:p>
              <a:pPr marL="0" marR="0" lvl="0" indent="0" algn="ctr" defTabSz="93176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Intelligence</a:t>
              </a:r>
            </a:p>
          </p:txBody>
        </p:sp>
        <p:pic>
          <p:nvPicPr>
            <p:cNvPr id="43" name="Picture 6" descr="Related image">
              <a:hlinkClick r:id="rId9"/>
              <a:extLst>
                <a:ext uri="{FF2B5EF4-FFF2-40B4-BE49-F238E27FC236}">
                  <a16:creationId xmlns:a16="http://schemas.microsoft.com/office/drawing/2014/main" id="{E6A504A8-0CC5-4F46-9AC2-0234D61E015E}"/>
                </a:ext>
              </a:extLst>
            </p:cNvPr>
            <p:cNvPicPr>
              <a:picLocks noChangeAspect="1" noChangeArrowheads="1"/>
            </p:cNvPicPr>
            <p:nvPr/>
          </p:nvPicPr>
          <p:blipFill rotWithShape="1">
            <a:blip r:embed="rId10" cstate="print">
              <a:biLevel thresh="25000"/>
              <a:extLst>
                <a:ext uri="{28A0092B-C50C-407E-A947-70E740481C1C}">
                  <a14:useLocalDpi xmlns:a14="http://schemas.microsoft.com/office/drawing/2010/main"/>
                </a:ext>
              </a:extLst>
            </a:blip>
            <a:srcRect/>
            <a:stretch/>
          </p:blipFill>
          <p:spPr bwMode="auto">
            <a:xfrm>
              <a:off x="11077236" y="5541647"/>
              <a:ext cx="565728" cy="3894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3D8F0462-1F94-4C18-997B-8FFE5B66D129}"/>
              </a:ext>
            </a:extLst>
          </p:cNvPr>
          <p:cNvGrpSpPr/>
          <p:nvPr/>
        </p:nvGrpSpPr>
        <p:grpSpPr>
          <a:xfrm>
            <a:off x="6278209" y="4885451"/>
            <a:ext cx="1346824" cy="1137197"/>
            <a:chOff x="9266469" y="4952685"/>
            <a:chExt cx="1346824" cy="1137197"/>
          </a:xfrm>
        </p:grpSpPr>
        <p:sp>
          <p:nvSpPr>
            <p:cNvPr id="35" name="Rectangle 34">
              <a:extLst>
                <a:ext uri="{FF2B5EF4-FFF2-40B4-BE49-F238E27FC236}">
                  <a16:creationId xmlns:a16="http://schemas.microsoft.com/office/drawing/2014/main" id="{2A49B0BA-1DA2-4636-BF4D-32B276BEFED7}"/>
                </a:ext>
              </a:extLst>
            </p:cNvPr>
            <p:cNvSpPr/>
            <p:nvPr/>
          </p:nvSpPr>
          <p:spPr bwMode="auto">
            <a:xfrm>
              <a:off x="9266469"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0" rIns="0" bIns="146220" numCol="1" spcCol="0" rtlCol="0" fromWordArt="0" anchor="t" anchorCtr="0" forceAA="0" compatLnSpc="1">
              <a:prstTxWarp prst="textNoShape">
                <a:avLst/>
              </a:prstTxWarp>
              <a:noAutofit/>
            </a:bodyPr>
            <a:lstStyle/>
            <a:p>
              <a:pPr marL="0" marR="0" lvl="0" indent="0" algn="ctr" defTabSz="93176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Analytics</a:t>
              </a:r>
            </a:p>
          </p:txBody>
        </p:sp>
        <p:pic>
          <p:nvPicPr>
            <p:cNvPr id="44" name="Picture 8" descr="Image result for azure stream analytics icon">
              <a:hlinkClick r:id="rId11"/>
              <a:extLst>
                <a:ext uri="{FF2B5EF4-FFF2-40B4-BE49-F238E27FC236}">
                  <a16:creationId xmlns:a16="http://schemas.microsoft.com/office/drawing/2014/main" id="{FC677BA8-4197-4CFA-B89F-F4229C95B74E}"/>
                </a:ext>
              </a:extLst>
            </p:cNvPr>
            <p:cNvPicPr>
              <a:picLocks noChangeAspect="1" noChangeArrowheads="1"/>
            </p:cNvPicPr>
            <p:nvPr/>
          </p:nvPicPr>
          <p:blipFill rotWithShape="1">
            <a:blip r:embed="rId12" cstate="print">
              <a:biLevel thresh="25000"/>
              <a:extLst>
                <a:ext uri="{28A0092B-C50C-407E-A947-70E740481C1C}">
                  <a14:useLocalDpi xmlns:a14="http://schemas.microsoft.com/office/drawing/2010/main"/>
                </a:ext>
              </a:extLst>
            </a:blip>
            <a:srcRect t="7228" b="7991"/>
            <a:stretch/>
          </p:blipFill>
          <p:spPr bwMode="auto">
            <a:xfrm>
              <a:off x="9666077" y="5493995"/>
              <a:ext cx="547608" cy="46427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 name="Group 68">
            <a:extLst>
              <a:ext uri="{FF2B5EF4-FFF2-40B4-BE49-F238E27FC236}">
                <a16:creationId xmlns:a16="http://schemas.microsoft.com/office/drawing/2014/main" id="{5ECB7D50-C4A8-4230-9487-942327416754}"/>
              </a:ext>
            </a:extLst>
          </p:cNvPr>
          <p:cNvGrpSpPr/>
          <p:nvPr/>
        </p:nvGrpSpPr>
        <p:grpSpPr>
          <a:xfrm>
            <a:off x="10632451" y="4885451"/>
            <a:ext cx="1346824" cy="1137197"/>
            <a:chOff x="7846249" y="4952685"/>
            <a:chExt cx="1346824" cy="1137197"/>
          </a:xfrm>
        </p:grpSpPr>
        <p:sp>
          <p:nvSpPr>
            <p:cNvPr id="38" name="Rectangle 37">
              <a:extLst>
                <a:ext uri="{FF2B5EF4-FFF2-40B4-BE49-F238E27FC236}">
                  <a16:creationId xmlns:a16="http://schemas.microsoft.com/office/drawing/2014/main" id="{01894BD1-3485-442C-8FE7-528E265052A6}"/>
                </a:ext>
              </a:extLst>
            </p:cNvPr>
            <p:cNvSpPr/>
            <p:nvPr/>
          </p:nvSpPr>
          <p:spPr bwMode="auto">
            <a:xfrm>
              <a:off x="7846249"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0" rIns="0" bIns="146220" numCol="1" spcCol="0" rtlCol="0" fromWordArt="0" anchor="t" anchorCtr="0" forceAA="0" compatLnSpc="1">
              <a:prstTxWarp prst="textNoShape">
                <a:avLst/>
              </a:prstTxWarp>
              <a:noAutofit/>
            </a:bodyPr>
            <a:lstStyle/>
            <a:p>
              <a:pPr marL="0" marR="0" lvl="0" indent="0" algn="ctr" defTabSz="93176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IoT</a:t>
              </a:r>
            </a:p>
          </p:txBody>
        </p:sp>
        <p:pic>
          <p:nvPicPr>
            <p:cNvPr id="45" name="Picture 10" descr="Image result for azure IoT icon">
              <a:hlinkClick r:id="rId13"/>
              <a:extLst>
                <a:ext uri="{FF2B5EF4-FFF2-40B4-BE49-F238E27FC236}">
                  <a16:creationId xmlns:a16="http://schemas.microsoft.com/office/drawing/2014/main" id="{438C95F1-36C6-44A7-B143-54721927BBDA}"/>
                </a:ext>
              </a:extLst>
            </p:cNvPr>
            <p:cNvPicPr>
              <a:picLocks noChangeAspect="1" noChangeArrowheads="1"/>
            </p:cNvPicPr>
            <p:nvPr/>
          </p:nvPicPr>
          <p:blipFill rotWithShape="1">
            <a:blip r:embed="rId14" cstate="print">
              <a:biLevel thresh="25000"/>
              <a:extLst>
                <a:ext uri="{28A0092B-C50C-407E-A947-70E740481C1C}">
                  <a14:useLocalDpi xmlns:a14="http://schemas.microsoft.com/office/drawing/2010/main"/>
                </a:ext>
              </a:extLst>
            </a:blip>
            <a:srcRect/>
            <a:stretch/>
          </p:blipFill>
          <p:spPr bwMode="auto">
            <a:xfrm>
              <a:off x="8313003" y="5523738"/>
              <a:ext cx="413316" cy="4043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8" name="Group 67">
            <a:extLst>
              <a:ext uri="{FF2B5EF4-FFF2-40B4-BE49-F238E27FC236}">
                <a16:creationId xmlns:a16="http://schemas.microsoft.com/office/drawing/2014/main" id="{996CFDEA-9096-4A76-A348-7A1C8F7B9605}"/>
              </a:ext>
            </a:extLst>
          </p:cNvPr>
          <p:cNvGrpSpPr/>
          <p:nvPr/>
        </p:nvGrpSpPr>
        <p:grpSpPr>
          <a:xfrm>
            <a:off x="9185914" y="4885451"/>
            <a:ext cx="1346824" cy="1137197"/>
            <a:chOff x="6426030" y="4952685"/>
            <a:chExt cx="1346824" cy="1137197"/>
          </a:xfrm>
        </p:grpSpPr>
        <p:sp>
          <p:nvSpPr>
            <p:cNvPr id="39" name="Rectangle 38">
              <a:extLst>
                <a:ext uri="{FF2B5EF4-FFF2-40B4-BE49-F238E27FC236}">
                  <a16:creationId xmlns:a16="http://schemas.microsoft.com/office/drawing/2014/main" id="{98B8E2F0-428C-4D19-ACED-321431CF5662}"/>
                </a:ext>
              </a:extLst>
            </p:cNvPr>
            <p:cNvSpPr/>
            <p:nvPr/>
          </p:nvSpPr>
          <p:spPr bwMode="auto">
            <a:xfrm>
              <a:off x="6426030"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0" rIns="0" bIns="146220" numCol="1" spcCol="0" rtlCol="0" fromWordArt="0" anchor="t" anchorCtr="0" forceAA="0" compatLnSpc="1">
              <a:prstTxWarp prst="textNoShape">
                <a:avLst/>
              </a:prstTxWarp>
              <a:noAutofit/>
            </a:bodyPr>
            <a:lstStyle/>
            <a:p>
              <a:pPr marL="0" marR="0" lvl="0" indent="0" algn="ctr" defTabSz="93176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Security</a:t>
              </a:r>
            </a:p>
          </p:txBody>
        </p:sp>
        <p:pic>
          <p:nvPicPr>
            <p:cNvPr id="46" name="Picture 12" descr="Image result for azure active directory icon">
              <a:hlinkClick r:id="rId15"/>
              <a:extLst>
                <a:ext uri="{FF2B5EF4-FFF2-40B4-BE49-F238E27FC236}">
                  <a16:creationId xmlns:a16="http://schemas.microsoft.com/office/drawing/2014/main" id="{5E3D22DB-A577-4DC7-8CB1-DE4A52754889}"/>
                </a:ext>
              </a:extLst>
            </p:cNvPr>
            <p:cNvPicPr>
              <a:picLocks noChangeAspect="1" noChangeArrowheads="1"/>
            </p:cNvPicPr>
            <p:nvPr/>
          </p:nvPicPr>
          <p:blipFill>
            <a:blip r:embed="rId16" cstate="print">
              <a:biLevel thresh="50000"/>
              <a:extLst>
                <a:ext uri="{28A0092B-C50C-407E-A947-70E740481C1C}">
                  <a14:useLocalDpi xmlns:a14="http://schemas.microsoft.com/office/drawing/2010/main"/>
                </a:ext>
              </a:extLst>
            </a:blip>
            <a:srcRect/>
            <a:stretch>
              <a:fillRect/>
            </a:stretch>
          </p:blipFill>
          <p:spPr bwMode="auto">
            <a:xfrm>
              <a:off x="6872820" y="5505031"/>
              <a:ext cx="453241" cy="453241"/>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Rectangle 25">
            <a:extLst>
              <a:ext uri="{FF2B5EF4-FFF2-40B4-BE49-F238E27FC236}">
                <a16:creationId xmlns:a16="http://schemas.microsoft.com/office/drawing/2014/main" id="{44B50CB9-F389-4988-96F3-7A680AC36FF4}"/>
              </a:ext>
            </a:extLst>
          </p:cNvPr>
          <p:cNvSpPr/>
          <p:nvPr/>
        </p:nvSpPr>
        <p:spPr bwMode="auto">
          <a:xfrm>
            <a:off x="9185914" y="2066619"/>
            <a:ext cx="2793361" cy="60549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1832" tIns="149175" rIns="186468" bIns="149175" numCol="1" spcCol="0" rtlCol="0" fromWordArt="0" anchor="ctr" anchorCtr="0" forceAA="0" compatLnSpc="1">
            <a:prstTxWarp prst="textNoShape">
              <a:avLst/>
            </a:prstTxWarp>
            <a:noAutofit/>
          </a:bodyPr>
          <a:lstStyle/>
          <a:p>
            <a:pPr marL="0" marR="0" lvl="0" indent="0" defTabSz="950674"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rPr>
              <a:t>Logic Apps</a:t>
            </a:r>
          </a:p>
        </p:txBody>
      </p:sp>
      <p:sp>
        <p:nvSpPr>
          <p:cNvPr id="27" name="Rectangle 26">
            <a:extLst>
              <a:ext uri="{FF2B5EF4-FFF2-40B4-BE49-F238E27FC236}">
                <a16:creationId xmlns:a16="http://schemas.microsoft.com/office/drawing/2014/main" id="{4C74B885-E590-4BFF-871E-47BDF5E04F6E}"/>
              </a:ext>
            </a:extLst>
          </p:cNvPr>
          <p:cNvSpPr/>
          <p:nvPr/>
        </p:nvSpPr>
        <p:spPr bwMode="auto">
          <a:xfrm>
            <a:off x="9185914" y="2672112"/>
            <a:ext cx="2793361" cy="2128488"/>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ctr" anchorCtr="0" forceAA="0" compatLnSpc="1">
            <a:prstTxWarp prst="textNoShape">
              <a:avLst/>
            </a:prstTxWarp>
            <a:noAutofit/>
          </a:bodyPr>
          <a:lstStyle/>
          <a:p>
            <a:pPr algn="ctr" defTabSz="932239">
              <a:lnSpc>
                <a:spcPct val="90000"/>
              </a:lnSpc>
              <a:spcAft>
                <a:spcPts val="600"/>
              </a:spcAft>
              <a:defRPr/>
            </a:pPr>
            <a:r>
              <a:rPr lang="en-US" sz="1598" dirty="0">
                <a:gradFill>
                  <a:gsLst>
                    <a:gs pos="0">
                      <a:schemeClr val="tx1"/>
                    </a:gs>
                    <a:gs pos="85000">
                      <a:schemeClr val="tx1"/>
                    </a:gs>
                  </a:gsLst>
                  <a:lin ang="16200000" scaled="1"/>
                </a:gradFill>
                <a:latin typeface="Segoe UI" panose="020B0502040204020203" pitchFamily="34" charset="0"/>
                <a:cs typeface="Segoe UI" panose="020B0502040204020203" pitchFamily="34" charset="0"/>
              </a:rPr>
              <a:t>Design workflows and orchestrate processes</a:t>
            </a:r>
          </a:p>
        </p:txBody>
      </p:sp>
      <p:grpSp>
        <p:nvGrpSpPr>
          <p:cNvPr id="28" name="Group 27">
            <a:extLst>
              <a:ext uri="{FF2B5EF4-FFF2-40B4-BE49-F238E27FC236}">
                <a16:creationId xmlns:a16="http://schemas.microsoft.com/office/drawing/2014/main" id="{C6D78602-2EA4-47AA-9B83-0E3BF801A738}"/>
              </a:ext>
            </a:extLst>
          </p:cNvPr>
          <p:cNvGrpSpPr/>
          <p:nvPr/>
        </p:nvGrpSpPr>
        <p:grpSpPr>
          <a:xfrm>
            <a:off x="9398621" y="2236281"/>
            <a:ext cx="499031" cy="273276"/>
            <a:chOff x="7712710" y="2866532"/>
            <a:chExt cx="900970" cy="493385"/>
          </a:xfrm>
        </p:grpSpPr>
        <p:sp>
          <p:nvSpPr>
            <p:cNvPr id="29" name="Rectangle 28">
              <a:extLst>
                <a:ext uri="{FF2B5EF4-FFF2-40B4-BE49-F238E27FC236}">
                  <a16:creationId xmlns:a16="http://schemas.microsoft.com/office/drawing/2014/main" id="{06D8050C-9579-4249-BFA9-EA5079CA4465}"/>
                </a:ext>
              </a:extLst>
            </p:cNvPr>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67"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0D5B5B6C-BEBD-4485-A424-BCB1E9043756}"/>
                </a:ext>
              </a:extLst>
            </p:cNvPr>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67"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2CDD8562-56AC-40EA-A24E-283670BCAEC2}"/>
                </a:ext>
              </a:extLst>
            </p:cNvPr>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67"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Left Brace 31">
              <a:extLst>
                <a:ext uri="{FF2B5EF4-FFF2-40B4-BE49-F238E27FC236}">
                  <a16:creationId xmlns:a16="http://schemas.microsoft.com/office/drawing/2014/main" id="{581058D7-0A4D-435A-AF68-DFBB15C9FA01}"/>
                </a:ext>
              </a:extLst>
            </p:cNvPr>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19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3" name="Left Brace 32">
              <a:extLst>
                <a:ext uri="{FF2B5EF4-FFF2-40B4-BE49-F238E27FC236}">
                  <a16:creationId xmlns:a16="http://schemas.microsoft.com/office/drawing/2014/main" id="{0BBE604B-BD6B-4782-9285-5FF0CC2A3B56}"/>
                </a:ext>
              </a:extLst>
            </p:cNvPr>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19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4" name="Left Brace 33">
              <a:extLst>
                <a:ext uri="{FF2B5EF4-FFF2-40B4-BE49-F238E27FC236}">
                  <a16:creationId xmlns:a16="http://schemas.microsoft.com/office/drawing/2014/main" id="{084F970E-4DE1-4946-89E8-D57DC0822BE1}"/>
                </a:ext>
              </a:extLst>
            </p:cNvPr>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19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48" name="Rectangle 47">
            <a:extLst>
              <a:ext uri="{FF2B5EF4-FFF2-40B4-BE49-F238E27FC236}">
                <a16:creationId xmlns:a16="http://schemas.microsoft.com/office/drawing/2014/main" id="{DDAD1A25-88F9-4638-879E-16E8957D7786}"/>
              </a:ext>
            </a:extLst>
          </p:cNvPr>
          <p:cNvSpPr/>
          <p:nvPr/>
        </p:nvSpPr>
        <p:spPr bwMode="auto">
          <a:xfrm>
            <a:off x="3368131" y="2066619"/>
            <a:ext cx="2793361" cy="60549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149175" rIns="186468" bIns="149175" numCol="1" spcCol="0" rtlCol="0" fromWordArt="0" anchor="ctr" anchorCtr="0" forceAA="0" compatLnSpc="1">
            <a:prstTxWarp prst="textNoShape">
              <a:avLst/>
            </a:prstTxWarp>
            <a:noAutofit/>
          </a:bodyPr>
          <a:lstStyle/>
          <a:p>
            <a:pPr marL="0" marR="0" lvl="0" indent="0" defTabSz="950674"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rPr>
              <a:t>Event Grid</a:t>
            </a:r>
          </a:p>
        </p:txBody>
      </p:sp>
      <p:sp>
        <p:nvSpPr>
          <p:cNvPr id="49" name="Rectangle 48">
            <a:extLst>
              <a:ext uri="{FF2B5EF4-FFF2-40B4-BE49-F238E27FC236}">
                <a16:creationId xmlns:a16="http://schemas.microsoft.com/office/drawing/2014/main" id="{F912F917-D969-475C-8A98-F0C17FE92305}"/>
              </a:ext>
            </a:extLst>
          </p:cNvPr>
          <p:cNvSpPr/>
          <p:nvPr/>
        </p:nvSpPr>
        <p:spPr bwMode="auto">
          <a:xfrm>
            <a:off x="3368131" y="2672112"/>
            <a:ext cx="2793361" cy="2128488"/>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ctr" anchorCtr="0" forceAA="0" compatLnSpc="1">
            <a:prstTxWarp prst="textNoShape">
              <a:avLst/>
            </a:prstTxWarp>
            <a:noAutofit/>
          </a:bodyPr>
          <a:lstStyle/>
          <a:p>
            <a:pPr marL="0" marR="0" lvl="0" indent="0" algn="ctr" defTabSz="932239" rtl="0" eaLnBrk="1" fontAlgn="auto" latinLnBrk="0" hangingPunct="1">
              <a:lnSpc>
                <a:spcPct val="90000"/>
              </a:lnSpc>
              <a:spcBef>
                <a:spcPts val="0"/>
              </a:spcBef>
              <a:spcAft>
                <a:spcPts val="600"/>
              </a:spcAft>
              <a:buClrTx/>
              <a:buSzTx/>
              <a:buFontTx/>
              <a:buNone/>
              <a:tabLst/>
              <a:defRPr/>
            </a:pPr>
            <a:r>
              <a:rPr kumimoji="0" lang="en-US" sz="1598" b="0" i="0" u="none" strike="noStrike" kern="1200" cap="none" spc="0" normalizeH="0" baseline="0" noProof="0" dirty="0">
                <a:ln>
                  <a:noFill/>
                </a:ln>
                <a:gradFill>
                  <a:gsLst>
                    <a:gs pos="0">
                      <a:schemeClr val="tx1"/>
                    </a:gs>
                    <a:gs pos="85000">
                      <a:schemeClr val="tx1"/>
                    </a:gs>
                  </a:gsLst>
                  <a:lin ang="16200000" scaled="1"/>
                </a:gradFill>
                <a:effectLst/>
                <a:uLnTx/>
                <a:uFillTx/>
                <a:latin typeface="Segoe UI" panose="020B0502040204020203" pitchFamily="34" charset="0"/>
                <a:ea typeface="Times New Roman" panose="02020603050405020304" pitchFamily="18" charset="0"/>
                <a:cs typeface="Segoe UI" panose="020B0502040204020203" pitchFamily="34" charset="0"/>
              </a:rPr>
              <a:t>Manage all events that can trigger code or logic</a:t>
            </a:r>
            <a:endParaRPr kumimoji="0" lang="en-US" sz="1598" b="0" i="0" u="none" strike="noStrike" kern="1200" cap="none" spc="0" normalizeH="0" baseline="0" noProof="0" dirty="0">
              <a:ln>
                <a:noFill/>
              </a:ln>
              <a:gradFill>
                <a:gsLst>
                  <a:gs pos="0">
                    <a:schemeClr val="tx1"/>
                  </a:gs>
                  <a:gs pos="85000">
                    <a:schemeClr val="tx1"/>
                  </a:gs>
                </a:gsLst>
                <a:lin ang="16200000" scaled="1"/>
              </a:gradFill>
              <a:effectLst/>
              <a:uLnTx/>
              <a:uFillTx/>
              <a:latin typeface="Segoe UI" panose="020B0502040204020203" pitchFamily="34" charset="0"/>
              <a:ea typeface="Calibri" panose="020F0502020204030204" pitchFamily="34" charset="0"/>
              <a:cs typeface="Segoe UI" panose="020B0502040204020203" pitchFamily="34" charset="0"/>
            </a:endParaRPr>
          </a:p>
        </p:txBody>
      </p:sp>
      <p:pic>
        <p:nvPicPr>
          <p:cNvPr id="50" name="Picture 14" descr="Image result for azure event grid">
            <a:extLst>
              <a:ext uri="{FF2B5EF4-FFF2-40B4-BE49-F238E27FC236}">
                <a16:creationId xmlns:a16="http://schemas.microsoft.com/office/drawing/2014/main" id="{D24DB97F-BBEA-4AEE-AACE-B79A57970F02}"/>
              </a:ext>
            </a:extLst>
          </p:cNvPr>
          <p:cNvPicPr>
            <a:picLocks noChangeAspect="1" noChangeArrowheads="1"/>
          </p:cNvPicPr>
          <p:nvPr/>
        </p:nvPicPr>
        <p:blipFill>
          <a:blip r:embed="rId17" cstate="print">
            <a:biLevel thresh="25000"/>
            <a:extLst>
              <a:ext uri="{28A0092B-C50C-407E-A947-70E740481C1C}">
                <a14:useLocalDpi xmlns:a14="http://schemas.microsoft.com/office/drawing/2010/main"/>
              </a:ext>
            </a:extLst>
          </a:blip>
          <a:srcRect/>
          <a:stretch>
            <a:fillRect/>
          </a:stretch>
        </p:blipFill>
        <p:spPr bwMode="auto">
          <a:xfrm>
            <a:off x="3463572" y="2197661"/>
            <a:ext cx="656513" cy="344669"/>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2B691493-6F82-46FA-B20C-9E12AF29D2BC}"/>
              </a:ext>
            </a:extLst>
          </p:cNvPr>
          <p:cNvSpPr/>
          <p:nvPr/>
        </p:nvSpPr>
        <p:spPr bwMode="auto">
          <a:xfrm>
            <a:off x="6278209" y="2066619"/>
            <a:ext cx="2793361" cy="60549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77240" tIns="149175" rIns="186468" bIns="149175" numCol="1" spcCol="0" rtlCol="0" fromWordArt="0" anchor="ctr" anchorCtr="0" forceAA="0" compatLnSpc="1">
            <a:prstTxWarp prst="textNoShape">
              <a:avLst/>
            </a:prstTxWarp>
            <a:noAutofit/>
          </a:bodyPr>
          <a:lstStyle/>
          <a:p>
            <a:pPr marL="0" marR="0" lvl="0" indent="0" defTabSz="950674"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rPr>
              <a:t>Functions</a:t>
            </a:r>
          </a:p>
        </p:txBody>
      </p:sp>
      <p:sp>
        <p:nvSpPr>
          <p:cNvPr id="53" name="Rectangle 52">
            <a:extLst>
              <a:ext uri="{FF2B5EF4-FFF2-40B4-BE49-F238E27FC236}">
                <a16:creationId xmlns:a16="http://schemas.microsoft.com/office/drawing/2014/main" id="{14B58EEA-B18C-4890-A545-E250DB7649C6}"/>
              </a:ext>
            </a:extLst>
          </p:cNvPr>
          <p:cNvSpPr/>
          <p:nvPr/>
        </p:nvSpPr>
        <p:spPr bwMode="auto">
          <a:xfrm>
            <a:off x="6278209" y="2672112"/>
            <a:ext cx="2793361" cy="2128488"/>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ctr" anchorCtr="0" forceAA="0" compatLnSpc="1">
            <a:prstTxWarp prst="textNoShape">
              <a:avLst/>
            </a:prstTxWarp>
            <a:noAutofit/>
          </a:bodyPr>
          <a:lstStyle/>
          <a:p>
            <a:pPr algn="ctr" defTabSz="932239">
              <a:lnSpc>
                <a:spcPct val="90000"/>
              </a:lnSpc>
              <a:spcAft>
                <a:spcPts val="600"/>
              </a:spcAft>
              <a:defRPr/>
            </a:pPr>
            <a:r>
              <a:rPr lang="en-US" sz="1598" dirty="0">
                <a:gradFill>
                  <a:gsLst>
                    <a:gs pos="0">
                      <a:schemeClr val="tx1"/>
                    </a:gs>
                    <a:gs pos="85000">
                      <a:schemeClr val="tx1"/>
                    </a:gs>
                  </a:gsLst>
                  <a:lin ang="16200000" scaled="1"/>
                </a:gradFill>
                <a:latin typeface="Segoe UI" panose="020B0502040204020203" pitchFamily="34" charset="0"/>
                <a:cs typeface="Segoe UI" panose="020B0502040204020203" pitchFamily="34" charset="0"/>
              </a:rPr>
              <a:t>Execute your code based on events you specify</a:t>
            </a:r>
          </a:p>
        </p:txBody>
      </p:sp>
      <p:grpSp>
        <p:nvGrpSpPr>
          <p:cNvPr id="54" name="Group 53">
            <a:extLst>
              <a:ext uri="{FF2B5EF4-FFF2-40B4-BE49-F238E27FC236}">
                <a16:creationId xmlns:a16="http://schemas.microsoft.com/office/drawing/2014/main" id="{ACCE251F-BA56-4CF0-958C-5806437B5F84}"/>
              </a:ext>
            </a:extLst>
          </p:cNvPr>
          <p:cNvGrpSpPr/>
          <p:nvPr/>
        </p:nvGrpSpPr>
        <p:grpSpPr>
          <a:xfrm>
            <a:off x="6467311" y="2208660"/>
            <a:ext cx="481362" cy="321413"/>
            <a:chOff x="6795675" y="2984792"/>
            <a:chExt cx="651897" cy="435283"/>
          </a:xfrm>
          <a:solidFill>
            <a:schemeClr val="bg1"/>
          </a:solidFill>
        </p:grpSpPr>
        <p:sp>
          <p:nvSpPr>
            <p:cNvPr id="55" name="Freeform 18">
              <a:extLst>
                <a:ext uri="{FF2B5EF4-FFF2-40B4-BE49-F238E27FC236}">
                  <a16:creationId xmlns:a16="http://schemas.microsoft.com/office/drawing/2014/main" id="{61CF71F0-A2A2-49F0-806D-4CB5307EACF1}"/>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91388" tIns="45694" rIns="91388" bIns="45694" numCol="1" anchor="t" anchorCtr="0" compatLnSpc="1">
              <a:prstTxWarp prst="textNoShape">
                <a:avLst/>
              </a:prstTxWarp>
            </a:bodyPr>
            <a:lstStyle/>
            <a:p>
              <a:pPr marL="0" marR="0" lvl="0" indent="0" algn="l" defTabSz="9319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p:txBody>
        </p:sp>
        <p:grpSp>
          <p:nvGrpSpPr>
            <p:cNvPr id="56" name="Group 55">
              <a:extLst>
                <a:ext uri="{FF2B5EF4-FFF2-40B4-BE49-F238E27FC236}">
                  <a16:creationId xmlns:a16="http://schemas.microsoft.com/office/drawing/2014/main" id="{B44AE46B-27D1-4E39-924B-FBE93C9282E0}"/>
                </a:ext>
              </a:extLst>
            </p:cNvPr>
            <p:cNvGrpSpPr/>
            <p:nvPr/>
          </p:nvGrpSpPr>
          <p:grpSpPr>
            <a:xfrm>
              <a:off x="6795675" y="3059346"/>
              <a:ext cx="141873" cy="271583"/>
              <a:chOff x="3016688" y="2176623"/>
              <a:chExt cx="166688" cy="319087"/>
            </a:xfrm>
            <a:grpFill/>
          </p:grpSpPr>
          <p:cxnSp>
            <p:nvCxnSpPr>
              <p:cNvPr id="60" name="Straight Connector 59">
                <a:extLst>
                  <a:ext uri="{FF2B5EF4-FFF2-40B4-BE49-F238E27FC236}">
                    <a16:creationId xmlns:a16="http://schemas.microsoft.com/office/drawing/2014/main" id="{6483BB30-55A5-4D72-903B-75EEDF6AAE58}"/>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9E2460B-DC1A-4DC8-A92A-3D935AC7DE84}"/>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12D249EA-D91E-479C-B041-C3A083AAF7F8}"/>
                </a:ext>
              </a:extLst>
            </p:cNvPr>
            <p:cNvGrpSpPr/>
            <p:nvPr/>
          </p:nvGrpSpPr>
          <p:grpSpPr>
            <a:xfrm flipH="1">
              <a:off x="7305699" y="3059346"/>
              <a:ext cx="141873" cy="271583"/>
              <a:chOff x="3016688" y="2176623"/>
              <a:chExt cx="166688" cy="319087"/>
            </a:xfrm>
            <a:grpFill/>
          </p:grpSpPr>
          <p:cxnSp>
            <p:nvCxnSpPr>
              <p:cNvPr id="58" name="Straight Connector 57">
                <a:extLst>
                  <a:ext uri="{FF2B5EF4-FFF2-40B4-BE49-F238E27FC236}">
                    <a16:creationId xmlns:a16="http://schemas.microsoft.com/office/drawing/2014/main" id="{C299727D-DDA7-4272-AE4E-F9D33CB6220B}"/>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967EFDB-C9D4-4D66-988C-DC4BDFDD5138}"/>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73" name="Straight Connector 72">
            <a:extLst>
              <a:ext uri="{FF2B5EF4-FFF2-40B4-BE49-F238E27FC236}">
                <a16:creationId xmlns:a16="http://schemas.microsoft.com/office/drawing/2014/main" id="{2C2B82EA-22F2-4566-89D0-0A496B40DD4D}"/>
              </a:ext>
            </a:extLst>
          </p:cNvPr>
          <p:cNvCxnSpPr>
            <a:cxnSpLocks/>
          </p:cNvCxnSpPr>
          <p:nvPr/>
        </p:nvCxnSpPr>
        <p:spPr>
          <a:xfrm>
            <a:off x="3105415" y="2262898"/>
            <a:ext cx="0" cy="3563471"/>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D008F495-8AB4-4BDF-AFA7-9139AD939795}"/>
              </a:ext>
            </a:extLst>
          </p:cNvPr>
          <p:cNvSpPr>
            <a:spLocks noGrp="1"/>
          </p:cNvSpPr>
          <p:nvPr>
            <p:ph type="title"/>
          </p:nvPr>
        </p:nvSpPr>
        <p:spPr/>
        <p:txBody>
          <a:bodyPr/>
          <a:lstStyle/>
          <a:p>
            <a:r>
              <a:rPr lang="en-US" dirty="0"/>
              <a:t>Full </a:t>
            </a:r>
            <a:r>
              <a:rPr lang="en-US" dirty="0">
                <a:solidFill>
                  <a:srgbClr val="0078D7"/>
                </a:solidFill>
              </a:rPr>
              <a:t>integration</a:t>
            </a:r>
            <a:r>
              <a:rPr lang="en-US" dirty="0"/>
              <a:t> with Azure ecosystem</a:t>
            </a:r>
            <a:br>
              <a:rPr lang="en-US" dirty="0"/>
            </a:br>
            <a:r>
              <a:rPr lang="en-US" sz="1800" dirty="0"/>
              <a:t>Functions is the center piece of the Serverless platform</a:t>
            </a:r>
            <a:endParaRPr lang="en-US" dirty="0"/>
          </a:p>
        </p:txBody>
      </p:sp>
    </p:spTree>
    <p:extLst>
      <p:ext uri="{BB962C8B-B14F-4D97-AF65-F5344CB8AC3E}">
        <p14:creationId xmlns:p14="http://schemas.microsoft.com/office/powerpoint/2010/main" val="2946618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52BC5A0-DDF7-402F-917F-4C1F7413CC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218237" y="1025"/>
            <a:ext cx="6218239" cy="6992470"/>
          </a:xfrm>
          <a:custGeom>
            <a:avLst/>
            <a:gdLst>
              <a:gd name="connsiteX0" fmla="*/ 6218239 w 6218239"/>
              <a:gd name="connsiteY0" fmla="*/ 0 h 6994525"/>
              <a:gd name="connsiteX1" fmla="*/ 0 w 6218239"/>
              <a:gd name="connsiteY1" fmla="*/ 0 h 6994525"/>
              <a:gd name="connsiteX2" fmla="*/ 0 w 6218239"/>
              <a:gd name="connsiteY2" fmla="*/ 6994525 h 6994525"/>
              <a:gd name="connsiteX3" fmla="*/ 2928169 w 621823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6218239" h="6994525">
                <a:moveTo>
                  <a:pt x="6218239" y="0"/>
                </a:moveTo>
                <a:lnTo>
                  <a:pt x="0" y="0"/>
                </a:lnTo>
                <a:lnTo>
                  <a:pt x="0" y="6994525"/>
                </a:lnTo>
                <a:lnTo>
                  <a:pt x="2928169" y="6994525"/>
                </a:lnTo>
                <a:close/>
              </a:path>
            </a:pathLst>
          </a:custGeom>
        </p:spPr>
      </p:pic>
      <p:pic>
        <p:nvPicPr>
          <p:cNvPr id="2054" name="Picture 6">
            <a:extLst>
              <a:ext uri="{FF2B5EF4-FFF2-40B4-BE49-F238E27FC236}">
                <a16:creationId xmlns:a16="http://schemas.microsoft.com/office/drawing/2014/main" id="{98598BB1-0A57-44AC-91A5-C115D9B2C2C3}"/>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289946" y="332735"/>
            <a:ext cx="2165675" cy="43567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F7D20D90-93E3-4CAE-A05C-7C52F9878527}"/>
              </a:ext>
            </a:extLst>
          </p:cNvPr>
          <p:cNvSpPr txBox="1"/>
          <p:nvPr/>
        </p:nvSpPr>
        <p:spPr>
          <a:xfrm>
            <a:off x="188346" y="925449"/>
            <a:ext cx="6239347" cy="1569660"/>
          </a:xfrm>
          <a:prstGeom prst="rect">
            <a:avLst/>
          </a:prstGeom>
          <a:noFill/>
        </p:spPr>
        <p:txBody>
          <a:bodyPr wrap="square" rtlCol="0">
            <a:spAutoFit/>
          </a:bodyPr>
          <a:lstStyle/>
          <a:p>
            <a:r>
              <a:rPr lang="en-US" sz="1600" dirty="0" err="1">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Direct.One</a:t>
            </a:r>
            <a:r>
              <a:rPr lang="en-US" sz="16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 is a Brazilian customer communications firm that sends out millions of billing statements and communications each month for customers. By using serverless computing, </a:t>
            </a:r>
            <a:r>
              <a:rPr lang="en-US" sz="1600" dirty="0" err="1">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Direct.One</a:t>
            </a:r>
            <a:r>
              <a:rPr lang="en-US" sz="16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 generates five times more transactions for less than a quarter of its previous costs, and it can develop new features 40% faster – huge competitive advantages in a business where speed and volume are everything.</a:t>
            </a:r>
          </a:p>
        </p:txBody>
      </p:sp>
      <p:grpSp>
        <p:nvGrpSpPr>
          <p:cNvPr id="2049" name="Group 2048">
            <a:extLst>
              <a:ext uri="{FF2B5EF4-FFF2-40B4-BE49-F238E27FC236}">
                <a16:creationId xmlns:a16="http://schemas.microsoft.com/office/drawing/2014/main" id="{C91FBF69-E5DA-4C7E-8E15-7E6F50FDA0CB}"/>
              </a:ext>
            </a:extLst>
          </p:cNvPr>
          <p:cNvGrpSpPr/>
          <p:nvPr/>
        </p:nvGrpSpPr>
        <p:grpSpPr>
          <a:xfrm>
            <a:off x="255496" y="3130158"/>
            <a:ext cx="7540967" cy="3114338"/>
            <a:chOff x="242049" y="3062339"/>
            <a:chExt cx="7540967" cy="3114338"/>
          </a:xfrm>
        </p:grpSpPr>
        <p:sp>
          <p:nvSpPr>
            <p:cNvPr id="19" name="Rectangle 18">
              <a:extLst>
                <a:ext uri="{FF2B5EF4-FFF2-40B4-BE49-F238E27FC236}">
                  <a16:creationId xmlns:a16="http://schemas.microsoft.com/office/drawing/2014/main" id="{C3C1699F-B3EF-4F86-A69A-BF48976FF7E3}"/>
                </a:ext>
              </a:extLst>
            </p:cNvPr>
            <p:cNvSpPr/>
            <p:nvPr/>
          </p:nvSpPr>
          <p:spPr>
            <a:xfrm>
              <a:off x="712779" y="3074402"/>
              <a:ext cx="3331228" cy="3046988"/>
            </a:xfrm>
            <a:prstGeom prst="rect">
              <a:avLst/>
            </a:prstGeom>
          </p:spPr>
          <p:txBody>
            <a:bodyPr wrap="square">
              <a:spAutoFit/>
            </a:bodyPr>
            <a:lstStyle/>
            <a:p>
              <a:r>
                <a:rPr lang="en-US" sz="2400" dirty="0">
                  <a:gradFill>
                    <a:gsLst>
                      <a:gs pos="0">
                        <a:schemeClr val="tx2"/>
                      </a:gs>
                      <a:gs pos="85000">
                        <a:schemeClr val="tx2"/>
                      </a:gs>
                    </a:gsLst>
                    <a:lin ang="16200000" scaled="1"/>
                  </a:gradFill>
                  <a:latin typeface="Segoe UI Light" panose="020B0502040204020203" pitchFamily="34" charset="0"/>
                  <a:cs typeface="Segoe UI Light" panose="020B0502040204020203" pitchFamily="34" charset="0"/>
                </a:rPr>
                <a:t>By integrating Azure Functions into our processes, we’ve been able to generate five times more transactions for less than a quarter of the cost of using virtual machines.</a:t>
              </a:r>
            </a:p>
          </p:txBody>
        </p:sp>
        <p:sp>
          <p:nvSpPr>
            <p:cNvPr id="20" name="Rectangle 19">
              <a:extLst>
                <a:ext uri="{FF2B5EF4-FFF2-40B4-BE49-F238E27FC236}">
                  <a16:creationId xmlns:a16="http://schemas.microsoft.com/office/drawing/2014/main" id="{C55E04F8-12C4-43F1-A532-07B938638AB6}"/>
                </a:ext>
              </a:extLst>
            </p:cNvPr>
            <p:cNvSpPr/>
            <p:nvPr/>
          </p:nvSpPr>
          <p:spPr>
            <a:xfrm>
              <a:off x="4333596" y="5234425"/>
              <a:ext cx="3449420" cy="646331"/>
            </a:xfrm>
            <a:prstGeom prst="rect">
              <a:avLst/>
            </a:prstGeom>
          </p:spPr>
          <p:txBody>
            <a:bodyPr wrap="square">
              <a:spAutoFit/>
            </a:bodyPr>
            <a:lstStyle/>
            <a:p>
              <a:r>
                <a:rPr lang="en-US" sz="1200" dirty="0">
                  <a:gradFill>
                    <a:gsLst>
                      <a:gs pos="0">
                        <a:schemeClr val="tx2"/>
                      </a:gs>
                      <a:gs pos="85000">
                        <a:schemeClr val="tx2"/>
                      </a:gs>
                    </a:gsLst>
                    <a:lin ang="16200000" scaled="1"/>
                  </a:gradFill>
                  <a:latin typeface="Segoe UI Semilight" panose="020B0402040204020203" pitchFamily="34" charset="0"/>
                  <a:cs typeface="Segoe UI Semilight" panose="020B0402040204020203" pitchFamily="34" charset="0"/>
                </a:rPr>
                <a:t>Fernando </a:t>
              </a:r>
              <a:r>
                <a:rPr lang="en-US" sz="1200" dirty="0" err="1">
                  <a:gradFill>
                    <a:gsLst>
                      <a:gs pos="0">
                        <a:schemeClr val="tx2"/>
                      </a:gs>
                      <a:gs pos="85000">
                        <a:schemeClr val="tx2"/>
                      </a:gs>
                    </a:gsLst>
                    <a:lin ang="16200000" scaled="1"/>
                  </a:gradFill>
                  <a:latin typeface="Segoe UI Semilight" panose="020B0402040204020203" pitchFamily="34" charset="0"/>
                  <a:cs typeface="Segoe UI Semilight" panose="020B0402040204020203" pitchFamily="34" charset="0"/>
                </a:rPr>
                <a:t>Wosniak</a:t>
              </a:r>
              <a:r>
                <a:rPr lang="en-US" sz="1200" dirty="0">
                  <a:gradFill>
                    <a:gsLst>
                      <a:gs pos="0">
                        <a:schemeClr val="tx2"/>
                      </a:gs>
                      <a:gs pos="85000">
                        <a:schemeClr val="tx2"/>
                      </a:gs>
                    </a:gsLst>
                    <a:lin ang="16200000" scaled="1"/>
                  </a:gradFill>
                  <a:latin typeface="Segoe UI Semilight" panose="020B0402040204020203" pitchFamily="34" charset="0"/>
                  <a:cs typeface="Segoe UI Semilight" panose="020B0402040204020203" pitchFamily="34" charset="0"/>
                </a:rPr>
                <a:t> </a:t>
              </a:r>
              <a:r>
                <a:rPr lang="en-US" sz="1200" dirty="0" err="1">
                  <a:gradFill>
                    <a:gsLst>
                      <a:gs pos="0">
                        <a:schemeClr val="tx2"/>
                      </a:gs>
                      <a:gs pos="85000">
                        <a:schemeClr val="tx2"/>
                      </a:gs>
                    </a:gsLst>
                    <a:lin ang="16200000" scaled="1"/>
                  </a:gradFill>
                  <a:latin typeface="Segoe UI Semilight" panose="020B0402040204020203" pitchFamily="34" charset="0"/>
                  <a:cs typeface="Segoe UI Semilight" panose="020B0402040204020203" pitchFamily="34" charset="0"/>
                </a:rPr>
                <a:t>Steler</a:t>
              </a:r>
              <a:br>
                <a:rPr lang="en-US" sz="1200" dirty="0">
                  <a:gradFill>
                    <a:gsLst>
                      <a:gs pos="0">
                        <a:schemeClr val="tx2"/>
                      </a:gs>
                      <a:gs pos="85000">
                        <a:schemeClr val="tx2"/>
                      </a:gs>
                    </a:gsLst>
                    <a:lin ang="16200000" scaled="1"/>
                  </a:gradFill>
                  <a:latin typeface="Segoe UI Semilight" panose="020B0402040204020203" pitchFamily="34" charset="0"/>
                  <a:cs typeface="Segoe UI Semilight" panose="020B0402040204020203" pitchFamily="34" charset="0"/>
                </a:rPr>
              </a:br>
              <a:r>
                <a:rPr lang="en-US" sz="1200" dirty="0">
                  <a:gradFill>
                    <a:gsLst>
                      <a:gs pos="0">
                        <a:schemeClr val="tx2"/>
                      </a:gs>
                      <a:gs pos="85000">
                        <a:schemeClr val="tx2"/>
                      </a:gs>
                    </a:gsLst>
                    <a:lin ang="16200000" scaled="1"/>
                  </a:gradFill>
                  <a:latin typeface="Segoe UI Semilight" panose="020B0402040204020203" pitchFamily="34" charset="0"/>
                  <a:cs typeface="Segoe UI Semilight" panose="020B0402040204020203" pitchFamily="34" charset="0"/>
                </a:rPr>
                <a:t>Founder and Chief Executive Officer</a:t>
              </a:r>
              <a:br>
                <a:rPr lang="en-US" sz="1200" dirty="0">
                  <a:gradFill>
                    <a:gsLst>
                      <a:gs pos="0">
                        <a:schemeClr val="tx2"/>
                      </a:gs>
                      <a:gs pos="85000">
                        <a:schemeClr val="tx2"/>
                      </a:gs>
                    </a:gsLst>
                    <a:lin ang="16200000" scaled="1"/>
                  </a:gradFill>
                  <a:latin typeface="Segoe UI Semilight" panose="020B0402040204020203" pitchFamily="34" charset="0"/>
                  <a:cs typeface="Segoe UI Semilight" panose="020B0402040204020203" pitchFamily="34" charset="0"/>
                </a:rPr>
              </a:br>
              <a:r>
                <a:rPr lang="en-US" sz="1200" dirty="0" err="1">
                  <a:gradFill>
                    <a:gsLst>
                      <a:gs pos="0">
                        <a:schemeClr val="tx2"/>
                      </a:gs>
                      <a:gs pos="85000">
                        <a:schemeClr val="tx2"/>
                      </a:gs>
                    </a:gsLst>
                    <a:lin ang="16200000" scaled="1"/>
                  </a:gradFill>
                  <a:latin typeface="Segoe UI Semilight" panose="020B0402040204020203" pitchFamily="34" charset="0"/>
                  <a:cs typeface="Segoe UI Semilight" panose="020B0402040204020203" pitchFamily="34" charset="0"/>
                </a:rPr>
                <a:t>Direct.One</a:t>
              </a:r>
              <a:endParaRPr lang="en-US" sz="1200" dirty="0">
                <a:gradFill>
                  <a:gsLst>
                    <a:gs pos="0">
                      <a:schemeClr val="tx2"/>
                    </a:gs>
                    <a:gs pos="85000">
                      <a:schemeClr val="tx2"/>
                    </a:gs>
                  </a:gsLst>
                  <a:lin ang="16200000" scaled="1"/>
                </a:gradFill>
                <a:latin typeface="Segoe UI Semilight" panose="020B0402040204020203" pitchFamily="34" charset="0"/>
                <a:cs typeface="Segoe UI Semilight" panose="020B0402040204020203" pitchFamily="34" charset="0"/>
              </a:endParaRPr>
            </a:p>
          </p:txBody>
        </p:sp>
        <p:cxnSp>
          <p:nvCxnSpPr>
            <p:cNvPr id="23" name="Straight Connector 22">
              <a:extLst>
                <a:ext uri="{FF2B5EF4-FFF2-40B4-BE49-F238E27FC236}">
                  <a16:creationId xmlns:a16="http://schemas.microsoft.com/office/drawing/2014/main" id="{5DF63089-641B-4E2A-9ACC-2D0DFCD8A7E0}"/>
                </a:ext>
              </a:extLst>
            </p:cNvPr>
            <p:cNvCxnSpPr>
              <a:cxnSpLocks/>
            </p:cNvCxnSpPr>
            <p:nvPr/>
          </p:nvCxnSpPr>
          <p:spPr>
            <a:xfrm>
              <a:off x="4188802" y="3337118"/>
              <a:ext cx="0" cy="2550695"/>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3E645580-4E64-46B9-8A21-7062F762C189}"/>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34087" t="21946" r="32221" b="53667"/>
            <a:stretch/>
          </p:blipFill>
          <p:spPr>
            <a:xfrm>
              <a:off x="242049" y="3062339"/>
              <a:ext cx="470647" cy="420444"/>
            </a:xfrm>
            <a:prstGeom prst="rect">
              <a:avLst/>
            </a:prstGeom>
          </p:spPr>
        </p:pic>
        <p:pic>
          <p:nvPicPr>
            <p:cNvPr id="33" name="Picture 32">
              <a:extLst>
                <a:ext uri="{FF2B5EF4-FFF2-40B4-BE49-F238E27FC236}">
                  <a16:creationId xmlns:a16="http://schemas.microsoft.com/office/drawing/2014/main" id="{B640C2A3-1C03-42B8-9B0D-13A80EB586F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34087" t="21946" r="32221" b="53667"/>
            <a:stretch/>
          </p:blipFill>
          <p:spPr>
            <a:xfrm rot="10800000">
              <a:off x="2133742" y="5756233"/>
              <a:ext cx="470647" cy="420444"/>
            </a:xfrm>
            <a:prstGeom prst="rect">
              <a:avLst/>
            </a:prstGeom>
          </p:spPr>
        </p:pic>
      </p:grpSp>
      <p:cxnSp>
        <p:nvCxnSpPr>
          <p:cNvPr id="53" name="Straight Connector 52">
            <a:extLst>
              <a:ext uri="{FF2B5EF4-FFF2-40B4-BE49-F238E27FC236}">
                <a16:creationId xmlns:a16="http://schemas.microsoft.com/office/drawing/2014/main" id="{702293C8-76C7-4C06-AB30-B2AD9EC3CFED}"/>
              </a:ext>
            </a:extLst>
          </p:cNvPr>
          <p:cNvCxnSpPr>
            <a:cxnSpLocks/>
          </p:cNvCxnSpPr>
          <p:nvPr/>
        </p:nvCxnSpPr>
        <p:spPr>
          <a:xfrm>
            <a:off x="6112042" y="-256674"/>
            <a:ext cx="3497970" cy="7419474"/>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6148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52BC5A0-DDF7-402F-917F-4C1F7413CC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218237" y="11278"/>
            <a:ext cx="6218239" cy="6971964"/>
          </a:xfrm>
          <a:custGeom>
            <a:avLst/>
            <a:gdLst>
              <a:gd name="connsiteX0" fmla="*/ 6218239 w 6218239"/>
              <a:gd name="connsiteY0" fmla="*/ 0 h 6994525"/>
              <a:gd name="connsiteX1" fmla="*/ 0 w 6218239"/>
              <a:gd name="connsiteY1" fmla="*/ 0 h 6994525"/>
              <a:gd name="connsiteX2" fmla="*/ 0 w 6218239"/>
              <a:gd name="connsiteY2" fmla="*/ 6994525 h 6994525"/>
              <a:gd name="connsiteX3" fmla="*/ 2928169 w 621823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6218239" h="6994525">
                <a:moveTo>
                  <a:pt x="6218239" y="0"/>
                </a:moveTo>
                <a:lnTo>
                  <a:pt x="0" y="0"/>
                </a:lnTo>
                <a:lnTo>
                  <a:pt x="0" y="6994525"/>
                </a:lnTo>
                <a:lnTo>
                  <a:pt x="2928169" y="6994525"/>
                </a:lnTo>
                <a:close/>
              </a:path>
            </a:pathLst>
          </a:custGeom>
        </p:spPr>
      </p:pic>
      <p:pic>
        <p:nvPicPr>
          <p:cNvPr id="2054" name="Picture 6">
            <a:extLst>
              <a:ext uri="{FF2B5EF4-FFF2-40B4-BE49-F238E27FC236}">
                <a16:creationId xmlns:a16="http://schemas.microsoft.com/office/drawing/2014/main" id="{98598BB1-0A57-44AC-91A5-C115D9B2C2C3}"/>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289946" y="339080"/>
            <a:ext cx="2165675" cy="42298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F7D20D90-93E3-4CAE-A05C-7C52F9878527}"/>
              </a:ext>
            </a:extLst>
          </p:cNvPr>
          <p:cNvSpPr txBox="1"/>
          <p:nvPr/>
        </p:nvSpPr>
        <p:spPr>
          <a:xfrm>
            <a:off x="188346" y="925449"/>
            <a:ext cx="6239347" cy="1569660"/>
          </a:xfrm>
          <a:prstGeom prst="rect">
            <a:avLst/>
          </a:prstGeom>
          <a:noFill/>
        </p:spPr>
        <p:txBody>
          <a:bodyPr wrap="square" rtlCol="0">
            <a:spAutoFit/>
          </a:bodyPr>
          <a:lstStyle/>
          <a:p>
            <a:r>
              <a:rPr lang="en-US" sz="16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Relativity wanted to improve the customer experience of its </a:t>
            </a:r>
            <a:r>
              <a:rPr lang="en-US" sz="1600" dirty="0" err="1">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RelativityOne</a:t>
            </a:r>
            <a:r>
              <a:rPr lang="en-US" sz="16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 cloud-based e-discovery platform. The company decided to create a monitoring solution based on a serverless architecture powered by Microsoft Azure Functions that proactively identifies and resolves performance issues. Now, some projects that used to require a few months, can be completed in a few days.</a:t>
            </a:r>
          </a:p>
        </p:txBody>
      </p:sp>
      <p:grpSp>
        <p:nvGrpSpPr>
          <p:cNvPr id="2049" name="Group 2048">
            <a:extLst>
              <a:ext uri="{FF2B5EF4-FFF2-40B4-BE49-F238E27FC236}">
                <a16:creationId xmlns:a16="http://schemas.microsoft.com/office/drawing/2014/main" id="{C91FBF69-E5DA-4C7E-8E15-7E6F50FDA0CB}"/>
              </a:ext>
            </a:extLst>
          </p:cNvPr>
          <p:cNvGrpSpPr/>
          <p:nvPr/>
        </p:nvGrpSpPr>
        <p:grpSpPr>
          <a:xfrm>
            <a:off x="255496" y="3130158"/>
            <a:ext cx="7540967" cy="3483079"/>
            <a:chOff x="242049" y="3062339"/>
            <a:chExt cx="7540967" cy="3483079"/>
          </a:xfrm>
        </p:grpSpPr>
        <p:sp>
          <p:nvSpPr>
            <p:cNvPr id="19" name="Rectangle 18">
              <a:extLst>
                <a:ext uri="{FF2B5EF4-FFF2-40B4-BE49-F238E27FC236}">
                  <a16:creationId xmlns:a16="http://schemas.microsoft.com/office/drawing/2014/main" id="{C3C1699F-B3EF-4F86-A69A-BF48976FF7E3}"/>
                </a:ext>
              </a:extLst>
            </p:cNvPr>
            <p:cNvSpPr/>
            <p:nvPr/>
          </p:nvSpPr>
          <p:spPr>
            <a:xfrm>
              <a:off x="712779" y="3074402"/>
              <a:ext cx="3331228" cy="3416320"/>
            </a:xfrm>
            <a:prstGeom prst="rect">
              <a:avLst/>
            </a:prstGeom>
          </p:spPr>
          <p:txBody>
            <a:bodyPr wrap="square">
              <a:spAutoFit/>
            </a:bodyPr>
            <a:lstStyle/>
            <a:p>
              <a:r>
                <a:rPr lang="en-US" sz="2400" dirty="0">
                  <a:gradFill>
                    <a:gsLst>
                      <a:gs pos="0">
                        <a:schemeClr val="tx2"/>
                      </a:gs>
                      <a:gs pos="85000">
                        <a:schemeClr val="tx2"/>
                      </a:gs>
                    </a:gsLst>
                    <a:lin ang="16200000" scaled="1"/>
                  </a:gradFill>
                  <a:latin typeface="Segoe UI Light" panose="020B0502040204020203" pitchFamily="34" charset="0"/>
                  <a:cs typeface="Segoe UI Light" panose="020B0502040204020203" pitchFamily="34" charset="0"/>
                </a:rPr>
                <a:t>When we can develop a solution in a week using Azure Functions versus four months using traditional methods, that represents a drastic improvement in our ability to solve business-critical problems.</a:t>
              </a:r>
            </a:p>
          </p:txBody>
        </p:sp>
        <p:sp>
          <p:nvSpPr>
            <p:cNvPr id="20" name="Rectangle 19">
              <a:extLst>
                <a:ext uri="{FF2B5EF4-FFF2-40B4-BE49-F238E27FC236}">
                  <a16:creationId xmlns:a16="http://schemas.microsoft.com/office/drawing/2014/main" id="{C55E04F8-12C4-43F1-A532-07B938638AB6}"/>
                </a:ext>
              </a:extLst>
            </p:cNvPr>
            <p:cNvSpPr/>
            <p:nvPr/>
          </p:nvSpPr>
          <p:spPr>
            <a:xfrm>
              <a:off x="4333596" y="5234425"/>
              <a:ext cx="3449420" cy="646331"/>
            </a:xfrm>
            <a:prstGeom prst="rect">
              <a:avLst/>
            </a:prstGeom>
          </p:spPr>
          <p:txBody>
            <a:bodyPr wrap="square">
              <a:spAutoFit/>
            </a:bodyPr>
            <a:lstStyle/>
            <a:p>
              <a:r>
                <a:rPr lang="en-US" sz="1200" dirty="0" err="1">
                  <a:gradFill>
                    <a:gsLst>
                      <a:gs pos="0">
                        <a:schemeClr val="tx2"/>
                      </a:gs>
                      <a:gs pos="85000">
                        <a:schemeClr val="tx2"/>
                      </a:gs>
                    </a:gsLst>
                    <a:lin ang="16200000" scaled="1"/>
                  </a:gradFill>
                  <a:latin typeface="Segoe UI Semilight" panose="020B0402040204020203" pitchFamily="34" charset="0"/>
                  <a:cs typeface="Segoe UI Semilight" panose="020B0402040204020203" pitchFamily="34" charset="0"/>
                </a:rPr>
                <a:t>Hristo</a:t>
              </a:r>
              <a:r>
                <a:rPr lang="en-US" sz="1200" dirty="0">
                  <a:gradFill>
                    <a:gsLst>
                      <a:gs pos="0">
                        <a:schemeClr val="tx2"/>
                      </a:gs>
                      <a:gs pos="85000">
                        <a:schemeClr val="tx2"/>
                      </a:gs>
                    </a:gsLst>
                    <a:lin ang="16200000" scaled="1"/>
                  </a:gradFill>
                  <a:latin typeface="Segoe UI Semilight" panose="020B0402040204020203" pitchFamily="34" charset="0"/>
                  <a:cs typeface="Segoe UI Semilight" panose="020B0402040204020203" pitchFamily="34" charset="0"/>
                </a:rPr>
                <a:t> </a:t>
              </a:r>
              <a:r>
                <a:rPr lang="en-US" sz="1200" dirty="0" err="1">
                  <a:gradFill>
                    <a:gsLst>
                      <a:gs pos="0">
                        <a:schemeClr val="tx2"/>
                      </a:gs>
                      <a:gs pos="85000">
                        <a:schemeClr val="tx2"/>
                      </a:gs>
                    </a:gsLst>
                    <a:lin ang="16200000" scaled="1"/>
                  </a:gradFill>
                  <a:latin typeface="Segoe UI Semilight" panose="020B0402040204020203" pitchFamily="34" charset="0"/>
                  <a:cs typeface="Segoe UI Semilight" panose="020B0402040204020203" pitchFamily="34" charset="0"/>
                </a:rPr>
                <a:t>Papazov</a:t>
              </a:r>
              <a:br>
                <a:rPr lang="en-US" sz="1200" dirty="0">
                  <a:gradFill>
                    <a:gsLst>
                      <a:gs pos="0">
                        <a:schemeClr val="tx2"/>
                      </a:gs>
                      <a:gs pos="85000">
                        <a:schemeClr val="tx2"/>
                      </a:gs>
                    </a:gsLst>
                    <a:lin ang="16200000" scaled="1"/>
                  </a:gradFill>
                  <a:latin typeface="Segoe UI Semilight" panose="020B0402040204020203" pitchFamily="34" charset="0"/>
                  <a:cs typeface="Segoe UI Semilight" panose="020B0402040204020203" pitchFamily="34" charset="0"/>
                </a:rPr>
              </a:br>
              <a:r>
                <a:rPr lang="en-US" sz="1200" dirty="0">
                  <a:gradFill>
                    <a:gsLst>
                      <a:gs pos="0">
                        <a:schemeClr val="tx2"/>
                      </a:gs>
                      <a:gs pos="85000">
                        <a:schemeClr val="tx2"/>
                      </a:gs>
                    </a:gsLst>
                    <a:lin ang="16200000" scaled="1"/>
                  </a:gradFill>
                  <a:latin typeface="Segoe UI Semilight" panose="020B0402040204020203" pitchFamily="34" charset="0"/>
                  <a:cs typeface="Segoe UI Semilight" panose="020B0402040204020203" pitchFamily="34" charset="0"/>
                </a:rPr>
                <a:t>Senior Software Engineer</a:t>
              </a:r>
              <a:br>
                <a:rPr lang="en-US" sz="1200" dirty="0">
                  <a:gradFill>
                    <a:gsLst>
                      <a:gs pos="0">
                        <a:schemeClr val="tx2"/>
                      </a:gs>
                      <a:gs pos="85000">
                        <a:schemeClr val="tx2"/>
                      </a:gs>
                    </a:gsLst>
                    <a:lin ang="16200000" scaled="1"/>
                  </a:gradFill>
                  <a:latin typeface="Segoe UI Semilight" panose="020B0402040204020203" pitchFamily="34" charset="0"/>
                  <a:cs typeface="Segoe UI Semilight" panose="020B0402040204020203" pitchFamily="34" charset="0"/>
                </a:rPr>
              </a:br>
              <a:r>
                <a:rPr lang="en-US" sz="1200" dirty="0">
                  <a:gradFill>
                    <a:gsLst>
                      <a:gs pos="0">
                        <a:schemeClr val="tx2"/>
                      </a:gs>
                      <a:gs pos="85000">
                        <a:schemeClr val="tx2"/>
                      </a:gs>
                    </a:gsLst>
                    <a:lin ang="16200000" scaled="1"/>
                  </a:gradFill>
                  <a:latin typeface="Segoe UI Semilight" panose="020B0402040204020203" pitchFamily="34" charset="0"/>
                  <a:cs typeface="Segoe UI Semilight" panose="020B0402040204020203" pitchFamily="34" charset="0"/>
                </a:rPr>
                <a:t>Relativity</a:t>
              </a:r>
            </a:p>
          </p:txBody>
        </p:sp>
        <p:cxnSp>
          <p:nvCxnSpPr>
            <p:cNvPr id="23" name="Straight Connector 22">
              <a:extLst>
                <a:ext uri="{FF2B5EF4-FFF2-40B4-BE49-F238E27FC236}">
                  <a16:creationId xmlns:a16="http://schemas.microsoft.com/office/drawing/2014/main" id="{5DF63089-641B-4E2A-9ACC-2D0DFCD8A7E0}"/>
                </a:ext>
              </a:extLst>
            </p:cNvPr>
            <p:cNvCxnSpPr>
              <a:cxnSpLocks/>
            </p:cNvCxnSpPr>
            <p:nvPr/>
          </p:nvCxnSpPr>
          <p:spPr>
            <a:xfrm>
              <a:off x="4188802" y="3767426"/>
              <a:ext cx="0" cy="2550695"/>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3E645580-4E64-46B9-8A21-7062F762C189}"/>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34087" t="21946" r="32221" b="53667"/>
            <a:stretch/>
          </p:blipFill>
          <p:spPr>
            <a:xfrm>
              <a:off x="242049" y="3062339"/>
              <a:ext cx="470647" cy="420444"/>
            </a:xfrm>
            <a:prstGeom prst="rect">
              <a:avLst/>
            </a:prstGeom>
          </p:spPr>
        </p:pic>
        <p:pic>
          <p:nvPicPr>
            <p:cNvPr id="33" name="Picture 32">
              <a:extLst>
                <a:ext uri="{FF2B5EF4-FFF2-40B4-BE49-F238E27FC236}">
                  <a16:creationId xmlns:a16="http://schemas.microsoft.com/office/drawing/2014/main" id="{B640C2A3-1C03-42B8-9B0D-13A80EB586F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34087" t="21946" r="32221" b="53667"/>
            <a:stretch/>
          </p:blipFill>
          <p:spPr>
            <a:xfrm rot="10800000">
              <a:off x="3059248" y="6124974"/>
              <a:ext cx="470647" cy="420444"/>
            </a:xfrm>
            <a:prstGeom prst="rect">
              <a:avLst/>
            </a:prstGeom>
          </p:spPr>
        </p:pic>
      </p:grpSp>
      <p:cxnSp>
        <p:nvCxnSpPr>
          <p:cNvPr id="53" name="Straight Connector 52">
            <a:extLst>
              <a:ext uri="{FF2B5EF4-FFF2-40B4-BE49-F238E27FC236}">
                <a16:creationId xmlns:a16="http://schemas.microsoft.com/office/drawing/2014/main" id="{702293C8-76C7-4C06-AB30-B2AD9EC3CFED}"/>
              </a:ext>
            </a:extLst>
          </p:cNvPr>
          <p:cNvCxnSpPr>
            <a:cxnSpLocks/>
          </p:cNvCxnSpPr>
          <p:nvPr/>
        </p:nvCxnSpPr>
        <p:spPr>
          <a:xfrm>
            <a:off x="6112042" y="-256674"/>
            <a:ext cx="3497970" cy="7419474"/>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0964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Box 135">
            <a:extLst>
              <a:ext uri="{FF2B5EF4-FFF2-40B4-BE49-F238E27FC236}">
                <a16:creationId xmlns:a16="http://schemas.microsoft.com/office/drawing/2014/main" id="{F9CE4B03-5D4E-48B0-B2A4-1E20F03DA5A1}"/>
              </a:ext>
            </a:extLst>
          </p:cNvPr>
          <p:cNvSpPr txBox="1"/>
          <p:nvPr/>
        </p:nvSpPr>
        <p:spPr>
          <a:xfrm rot="20877579">
            <a:off x="668558" y="5861888"/>
            <a:ext cx="1713931" cy="507575"/>
          </a:xfrm>
          <a:prstGeom prst="rect">
            <a:avLst/>
          </a:prstGeom>
          <a:noFill/>
        </p:spPr>
        <p:txBody>
          <a:bodyPr wrap="none" rtlCol="0">
            <a:spAutoFit/>
          </a:bodyPr>
          <a:lstStyle/>
          <a:p>
            <a:pPr defTabSz="914049">
              <a:lnSpc>
                <a:spcPct val="90000"/>
              </a:lnSpc>
              <a:defRPr/>
            </a:pPr>
            <a:r>
              <a:rPr lang="en-US" sz="1499" kern="0" dirty="0">
                <a:gradFill>
                  <a:gsLst>
                    <a:gs pos="1250">
                      <a:srgbClr val="353535"/>
                    </a:gs>
                    <a:gs pos="100000">
                      <a:srgbClr val="353535"/>
                    </a:gs>
                  </a:gsLst>
                  <a:lin ang="5400000" scaled="0"/>
                </a:gradFill>
                <a:latin typeface="Segoe UI Light"/>
              </a:rPr>
              <a:t>How many </a:t>
            </a:r>
            <a:r>
              <a:rPr lang="en-US" sz="1499" b="1" kern="0" dirty="0">
                <a:gradFill>
                  <a:gsLst>
                    <a:gs pos="1250">
                      <a:srgbClr val="353535"/>
                    </a:gs>
                    <a:gs pos="100000">
                      <a:srgbClr val="353535"/>
                    </a:gs>
                  </a:gsLst>
                  <a:lin ang="5400000" scaled="0"/>
                </a:gradFill>
                <a:latin typeface="Segoe UI Light"/>
              </a:rPr>
              <a:t>servers </a:t>
            </a:r>
          </a:p>
          <a:p>
            <a:pPr defTabSz="914049">
              <a:lnSpc>
                <a:spcPct val="90000"/>
              </a:lnSpc>
              <a:defRPr/>
            </a:pPr>
            <a:r>
              <a:rPr lang="en-US" sz="1499" kern="0" dirty="0">
                <a:gradFill>
                  <a:gsLst>
                    <a:gs pos="1250">
                      <a:srgbClr val="353535"/>
                    </a:gs>
                    <a:gs pos="100000">
                      <a:srgbClr val="353535"/>
                    </a:gs>
                  </a:gsLst>
                  <a:lin ang="5400000" scaled="0"/>
                </a:gradFill>
                <a:latin typeface="Segoe UI Light"/>
              </a:rPr>
              <a:t>do I need?</a:t>
            </a:r>
          </a:p>
        </p:txBody>
      </p:sp>
      <p:sp>
        <p:nvSpPr>
          <p:cNvPr id="137" name="TextBox 136">
            <a:extLst>
              <a:ext uri="{FF2B5EF4-FFF2-40B4-BE49-F238E27FC236}">
                <a16:creationId xmlns:a16="http://schemas.microsoft.com/office/drawing/2014/main" id="{B427023F-E6B0-4175-9567-6FBB1A84252C}"/>
              </a:ext>
            </a:extLst>
          </p:cNvPr>
          <p:cNvSpPr txBox="1"/>
          <p:nvPr/>
        </p:nvSpPr>
        <p:spPr>
          <a:xfrm rot="21066084">
            <a:off x="7061336" y="4270031"/>
            <a:ext cx="1228221" cy="507575"/>
          </a:xfrm>
          <a:prstGeom prst="rect">
            <a:avLst/>
          </a:prstGeom>
          <a:noFill/>
        </p:spPr>
        <p:txBody>
          <a:bodyPr wrap="none" rtlCol="0">
            <a:spAutoFit/>
          </a:bodyPr>
          <a:lstStyle/>
          <a:p>
            <a:pPr defTabSz="914049">
              <a:lnSpc>
                <a:spcPct val="90000"/>
              </a:lnSpc>
              <a:defRPr/>
            </a:pPr>
            <a:r>
              <a:rPr lang="en-US" sz="1499" kern="0" dirty="0">
                <a:gradFill>
                  <a:gsLst>
                    <a:gs pos="1250">
                      <a:srgbClr val="353535"/>
                    </a:gs>
                    <a:gs pos="100000">
                      <a:srgbClr val="353535"/>
                    </a:gs>
                  </a:gsLst>
                  <a:lin ang="5400000" scaled="0"/>
                </a:gradFill>
                <a:latin typeface="Segoe UI Light"/>
              </a:rPr>
              <a:t>Which OS </a:t>
            </a:r>
            <a:br>
              <a:rPr lang="en-US" sz="1499" kern="0" dirty="0">
                <a:gradFill>
                  <a:gsLst>
                    <a:gs pos="1250">
                      <a:srgbClr val="353535"/>
                    </a:gs>
                    <a:gs pos="100000">
                      <a:srgbClr val="353535"/>
                    </a:gs>
                  </a:gsLst>
                  <a:lin ang="5400000" scaled="0"/>
                </a:gradFill>
                <a:latin typeface="Segoe UI Light"/>
              </a:rPr>
            </a:br>
            <a:r>
              <a:rPr lang="en-US" sz="1499" kern="0" dirty="0">
                <a:gradFill>
                  <a:gsLst>
                    <a:gs pos="1250">
                      <a:srgbClr val="353535"/>
                    </a:gs>
                    <a:gs pos="100000">
                      <a:srgbClr val="353535"/>
                    </a:gs>
                  </a:gsLst>
                  <a:lin ang="5400000" scaled="0"/>
                </a:gradFill>
                <a:latin typeface="Segoe UI Light"/>
              </a:rPr>
              <a:t>should I use?</a:t>
            </a:r>
          </a:p>
        </p:txBody>
      </p:sp>
      <p:sp>
        <p:nvSpPr>
          <p:cNvPr id="138" name="TextBox 137">
            <a:extLst>
              <a:ext uri="{FF2B5EF4-FFF2-40B4-BE49-F238E27FC236}">
                <a16:creationId xmlns:a16="http://schemas.microsoft.com/office/drawing/2014/main" id="{80E2211A-439D-451B-BFD4-2F72E760A15B}"/>
              </a:ext>
            </a:extLst>
          </p:cNvPr>
          <p:cNvSpPr txBox="1"/>
          <p:nvPr/>
        </p:nvSpPr>
        <p:spPr>
          <a:xfrm>
            <a:off x="7570179" y="6075004"/>
            <a:ext cx="1723549" cy="507575"/>
          </a:xfrm>
          <a:prstGeom prst="rect">
            <a:avLst/>
          </a:prstGeom>
          <a:noFill/>
        </p:spPr>
        <p:txBody>
          <a:bodyPr wrap="none" rtlCol="0">
            <a:spAutoFit/>
          </a:bodyPr>
          <a:lstStyle/>
          <a:p>
            <a:pPr defTabSz="914049">
              <a:lnSpc>
                <a:spcPct val="90000"/>
              </a:lnSpc>
              <a:defRPr/>
            </a:pPr>
            <a:r>
              <a:rPr lang="en-US" sz="1499" kern="0" dirty="0">
                <a:gradFill>
                  <a:gsLst>
                    <a:gs pos="1250">
                      <a:srgbClr val="353535"/>
                    </a:gs>
                    <a:gs pos="100000">
                      <a:srgbClr val="353535"/>
                    </a:gs>
                  </a:gsLst>
                  <a:lin ang="5400000" scaled="0"/>
                </a:gradFill>
                <a:latin typeface="Segoe UI Light"/>
              </a:rPr>
              <a:t>How often should </a:t>
            </a:r>
          </a:p>
          <a:p>
            <a:pPr defTabSz="914049">
              <a:lnSpc>
                <a:spcPct val="90000"/>
              </a:lnSpc>
              <a:defRPr/>
            </a:pPr>
            <a:r>
              <a:rPr lang="en-US" sz="1499" kern="0" dirty="0">
                <a:gradFill>
                  <a:gsLst>
                    <a:gs pos="1250">
                      <a:srgbClr val="353535"/>
                    </a:gs>
                    <a:gs pos="100000">
                      <a:srgbClr val="353535"/>
                    </a:gs>
                  </a:gsLst>
                  <a:lin ang="5400000" scaled="0"/>
                </a:gradFill>
                <a:latin typeface="Segoe UI Light"/>
              </a:rPr>
              <a:t>I </a:t>
            </a:r>
            <a:r>
              <a:rPr lang="en-US" sz="1499" b="1" kern="0" dirty="0">
                <a:gradFill>
                  <a:gsLst>
                    <a:gs pos="1250">
                      <a:srgbClr val="353535"/>
                    </a:gs>
                    <a:gs pos="100000">
                      <a:srgbClr val="353535"/>
                    </a:gs>
                  </a:gsLst>
                  <a:lin ang="5400000" scaled="0"/>
                </a:gradFill>
                <a:latin typeface="Segoe UI Light"/>
              </a:rPr>
              <a:t>patch</a:t>
            </a:r>
            <a:r>
              <a:rPr lang="en-US" sz="1499" kern="0" dirty="0">
                <a:gradFill>
                  <a:gsLst>
                    <a:gs pos="1250">
                      <a:srgbClr val="353535"/>
                    </a:gs>
                    <a:gs pos="100000">
                      <a:srgbClr val="353535"/>
                    </a:gs>
                  </a:gsLst>
                  <a:lin ang="5400000" scaled="0"/>
                </a:gradFill>
                <a:latin typeface="Segoe UI Light"/>
              </a:rPr>
              <a:t> my </a:t>
            </a:r>
            <a:r>
              <a:rPr lang="en-US" sz="1499" b="1" kern="0" dirty="0">
                <a:gradFill>
                  <a:gsLst>
                    <a:gs pos="1250">
                      <a:srgbClr val="353535"/>
                    </a:gs>
                    <a:gs pos="100000">
                      <a:srgbClr val="353535"/>
                    </a:gs>
                  </a:gsLst>
                  <a:lin ang="5400000" scaled="0"/>
                </a:gradFill>
                <a:latin typeface="Segoe UI Light"/>
              </a:rPr>
              <a:t>servers</a:t>
            </a:r>
            <a:r>
              <a:rPr lang="en-US" sz="1499" kern="0" dirty="0">
                <a:gradFill>
                  <a:gsLst>
                    <a:gs pos="1250">
                      <a:srgbClr val="353535"/>
                    </a:gs>
                    <a:gs pos="100000">
                      <a:srgbClr val="353535"/>
                    </a:gs>
                  </a:gsLst>
                  <a:lin ang="5400000" scaled="0"/>
                </a:gradFill>
                <a:latin typeface="Segoe UI Light"/>
              </a:rPr>
              <a:t>?</a:t>
            </a:r>
          </a:p>
        </p:txBody>
      </p:sp>
      <p:sp>
        <p:nvSpPr>
          <p:cNvPr id="139" name="TextBox 138">
            <a:extLst>
              <a:ext uri="{FF2B5EF4-FFF2-40B4-BE49-F238E27FC236}">
                <a16:creationId xmlns:a16="http://schemas.microsoft.com/office/drawing/2014/main" id="{C50CEF49-9B73-4162-BEC5-1A37BADE162B}"/>
              </a:ext>
            </a:extLst>
          </p:cNvPr>
          <p:cNvSpPr txBox="1"/>
          <p:nvPr/>
        </p:nvSpPr>
        <p:spPr>
          <a:xfrm rot="20700000">
            <a:off x="1162548" y="2404548"/>
            <a:ext cx="1846980" cy="507575"/>
          </a:xfrm>
          <a:prstGeom prst="rect">
            <a:avLst/>
          </a:prstGeom>
          <a:noFill/>
        </p:spPr>
        <p:txBody>
          <a:bodyPr wrap="none" rtlCol="0">
            <a:spAutoFit/>
          </a:bodyPr>
          <a:lstStyle/>
          <a:p>
            <a:pPr defTabSz="914049">
              <a:lnSpc>
                <a:spcPct val="90000"/>
              </a:lnSpc>
              <a:defRPr/>
            </a:pPr>
            <a:r>
              <a:rPr lang="en-US" sz="1499" kern="0" dirty="0">
                <a:gradFill>
                  <a:gsLst>
                    <a:gs pos="1250">
                      <a:srgbClr val="353535"/>
                    </a:gs>
                    <a:gs pos="100000">
                      <a:srgbClr val="353535"/>
                    </a:gs>
                  </a:gsLst>
                  <a:lin ang="5400000" scaled="0"/>
                </a:gradFill>
                <a:latin typeface="Segoe UI Light"/>
              </a:rPr>
              <a:t>What size of </a:t>
            </a:r>
            <a:r>
              <a:rPr lang="en-US" sz="1499" b="1" kern="0" dirty="0">
                <a:gradFill>
                  <a:gsLst>
                    <a:gs pos="1250">
                      <a:srgbClr val="353535"/>
                    </a:gs>
                    <a:gs pos="100000">
                      <a:srgbClr val="353535"/>
                    </a:gs>
                  </a:gsLst>
                  <a:lin ang="5400000" scaled="0"/>
                </a:gradFill>
                <a:latin typeface="Segoe UI Light"/>
              </a:rPr>
              <a:t>servers</a:t>
            </a:r>
            <a:r>
              <a:rPr lang="en-US" sz="1499" kern="0" dirty="0">
                <a:gradFill>
                  <a:gsLst>
                    <a:gs pos="1250">
                      <a:srgbClr val="353535"/>
                    </a:gs>
                    <a:gs pos="100000">
                      <a:srgbClr val="353535"/>
                    </a:gs>
                  </a:gsLst>
                  <a:lin ang="5400000" scaled="0"/>
                </a:gradFill>
                <a:latin typeface="Segoe UI Light"/>
              </a:rPr>
              <a:t> </a:t>
            </a:r>
          </a:p>
          <a:p>
            <a:pPr defTabSz="914049">
              <a:lnSpc>
                <a:spcPct val="90000"/>
              </a:lnSpc>
              <a:defRPr/>
            </a:pPr>
            <a:r>
              <a:rPr lang="en-US" sz="1499" kern="0" dirty="0">
                <a:gradFill>
                  <a:gsLst>
                    <a:gs pos="1250">
                      <a:srgbClr val="353535"/>
                    </a:gs>
                    <a:gs pos="100000">
                      <a:srgbClr val="353535"/>
                    </a:gs>
                  </a:gsLst>
                  <a:lin ang="5400000" scaled="0"/>
                </a:gradFill>
                <a:latin typeface="Segoe UI Light"/>
              </a:rPr>
              <a:t>should I </a:t>
            </a:r>
            <a:r>
              <a:rPr lang="en-US" sz="1499" b="1" kern="0" dirty="0">
                <a:gradFill>
                  <a:gsLst>
                    <a:gs pos="1250">
                      <a:srgbClr val="353535"/>
                    </a:gs>
                    <a:gs pos="100000">
                      <a:srgbClr val="353535"/>
                    </a:gs>
                  </a:gsLst>
                  <a:lin ang="5400000" scaled="0"/>
                </a:gradFill>
                <a:latin typeface="Segoe UI Light"/>
              </a:rPr>
              <a:t>buy</a:t>
            </a:r>
            <a:r>
              <a:rPr lang="en-US" sz="1499" kern="0" dirty="0">
                <a:gradFill>
                  <a:gsLst>
                    <a:gs pos="1250">
                      <a:srgbClr val="353535"/>
                    </a:gs>
                    <a:gs pos="100000">
                      <a:srgbClr val="353535"/>
                    </a:gs>
                  </a:gsLst>
                  <a:lin ang="5400000" scaled="0"/>
                </a:gradFill>
                <a:latin typeface="Segoe UI Light"/>
              </a:rPr>
              <a:t>?</a:t>
            </a:r>
          </a:p>
        </p:txBody>
      </p:sp>
      <p:sp>
        <p:nvSpPr>
          <p:cNvPr id="140" name="TextBox 139">
            <a:extLst>
              <a:ext uri="{FF2B5EF4-FFF2-40B4-BE49-F238E27FC236}">
                <a16:creationId xmlns:a16="http://schemas.microsoft.com/office/drawing/2014/main" id="{BF471DAD-7107-48ED-9483-53F2B0F9D7FE}"/>
              </a:ext>
            </a:extLst>
          </p:cNvPr>
          <p:cNvSpPr txBox="1"/>
          <p:nvPr/>
        </p:nvSpPr>
        <p:spPr>
          <a:xfrm rot="1233718">
            <a:off x="10275357" y="2525905"/>
            <a:ext cx="1760418" cy="507575"/>
          </a:xfrm>
          <a:prstGeom prst="rect">
            <a:avLst/>
          </a:prstGeom>
          <a:noFill/>
        </p:spPr>
        <p:txBody>
          <a:bodyPr wrap="none" rtlCol="0">
            <a:spAutoFit/>
          </a:bodyPr>
          <a:lstStyle/>
          <a:p>
            <a:pPr defTabSz="914049">
              <a:lnSpc>
                <a:spcPct val="90000"/>
              </a:lnSpc>
              <a:defRPr/>
            </a:pPr>
            <a:r>
              <a:rPr lang="en-US" sz="1499" kern="0" dirty="0">
                <a:gradFill>
                  <a:gsLst>
                    <a:gs pos="1250">
                      <a:srgbClr val="353535"/>
                    </a:gs>
                    <a:gs pos="100000">
                      <a:srgbClr val="353535"/>
                    </a:gs>
                  </a:gsLst>
                  <a:lin ang="5400000" scaled="0"/>
                </a:gradFill>
                <a:latin typeface="Segoe UI Light"/>
              </a:rPr>
              <a:t>How often should I </a:t>
            </a:r>
            <a:br>
              <a:rPr lang="en-US" sz="1499" kern="0" dirty="0">
                <a:gradFill>
                  <a:gsLst>
                    <a:gs pos="1250">
                      <a:srgbClr val="353535"/>
                    </a:gs>
                    <a:gs pos="100000">
                      <a:srgbClr val="353535"/>
                    </a:gs>
                  </a:gsLst>
                  <a:lin ang="5400000" scaled="0"/>
                </a:gradFill>
                <a:latin typeface="Segoe UI Light"/>
              </a:rPr>
            </a:br>
            <a:r>
              <a:rPr lang="en-US" sz="1499" kern="0" dirty="0">
                <a:gradFill>
                  <a:gsLst>
                    <a:gs pos="1250">
                      <a:srgbClr val="353535"/>
                    </a:gs>
                    <a:gs pos="100000">
                      <a:srgbClr val="353535"/>
                    </a:gs>
                  </a:gsLst>
                  <a:lin ang="5400000" scaled="0"/>
                </a:gradFill>
                <a:latin typeface="Segoe UI Light"/>
              </a:rPr>
              <a:t>backup my </a:t>
            </a:r>
            <a:r>
              <a:rPr lang="en-US" sz="1499" b="1" kern="0" dirty="0">
                <a:gradFill>
                  <a:gsLst>
                    <a:gs pos="1250">
                      <a:srgbClr val="353535"/>
                    </a:gs>
                    <a:gs pos="100000">
                      <a:srgbClr val="353535"/>
                    </a:gs>
                  </a:gsLst>
                  <a:lin ang="5400000" scaled="0"/>
                </a:gradFill>
                <a:latin typeface="Segoe UI Light"/>
              </a:rPr>
              <a:t>server</a:t>
            </a:r>
            <a:r>
              <a:rPr lang="en-US" sz="1499" kern="0" dirty="0">
                <a:gradFill>
                  <a:gsLst>
                    <a:gs pos="1250">
                      <a:srgbClr val="353535"/>
                    </a:gs>
                    <a:gs pos="100000">
                      <a:srgbClr val="353535"/>
                    </a:gs>
                  </a:gsLst>
                  <a:lin ang="5400000" scaled="0"/>
                </a:gradFill>
                <a:latin typeface="Segoe UI Light"/>
              </a:rPr>
              <a:t>?</a:t>
            </a:r>
          </a:p>
        </p:txBody>
      </p:sp>
      <p:sp>
        <p:nvSpPr>
          <p:cNvPr id="141" name="TextBox 140">
            <a:extLst>
              <a:ext uri="{FF2B5EF4-FFF2-40B4-BE49-F238E27FC236}">
                <a16:creationId xmlns:a16="http://schemas.microsoft.com/office/drawing/2014/main" id="{7BB57822-5268-4865-8208-E71D407C9CCF}"/>
              </a:ext>
            </a:extLst>
          </p:cNvPr>
          <p:cNvSpPr txBox="1"/>
          <p:nvPr/>
        </p:nvSpPr>
        <p:spPr>
          <a:xfrm>
            <a:off x="10189378" y="3380699"/>
            <a:ext cx="1745991" cy="507575"/>
          </a:xfrm>
          <a:prstGeom prst="rect">
            <a:avLst/>
          </a:prstGeom>
          <a:noFill/>
        </p:spPr>
        <p:txBody>
          <a:bodyPr wrap="none" rtlCol="0">
            <a:spAutoFit/>
          </a:bodyPr>
          <a:lstStyle/>
          <a:p>
            <a:pPr defTabSz="914049">
              <a:lnSpc>
                <a:spcPct val="90000"/>
              </a:lnSpc>
              <a:defRPr/>
            </a:pPr>
            <a:r>
              <a:rPr lang="en-US" sz="1499" kern="0" dirty="0">
                <a:gradFill>
                  <a:gsLst>
                    <a:gs pos="1250">
                      <a:srgbClr val="353535"/>
                    </a:gs>
                    <a:gs pos="100000">
                      <a:srgbClr val="353535"/>
                    </a:gs>
                  </a:gsLst>
                  <a:lin ang="5400000" scaled="0"/>
                </a:gradFill>
                <a:latin typeface="Segoe UI Light"/>
              </a:rPr>
              <a:t>How can I increase </a:t>
            </a:r>
            <a:br>
              <a:rPr lang="en-US" sz="1499" kern="0" dirty="0">
                <a:gradFill>
                  <a:gsLst>
                    <a:gs pos="1250">
                      <a:srgbClr val="353535"/>
                    </a:gs>
                    <a:gs pos="100000">
                      <a:srgbClr val="353535"/>
                    </a:gs>
                  </a:gsLst>
                  <a:lin ang="5400000" scaled="0"/>
                </a:gradFill>
                <a:latin typeface="Segoe UI Light"/>
              </a:rPr>
            </a:br>
            <a:r>
              <a:rPr lang="en-US" sz="1499" b="1" kern="0" dirty="0">
                <a:gradFill>
                  <a:gsLst>
                    <a:gs pos="1250">
                      <a:srgbClr val="353535"/>
                    </a:gs>
                    <a:gs pos="100000">
                      <a:srgbClr val="353535"/>
                    </a:gs>
                  </a:gsLst>
                  <a:lin ang="5400000" scaled="0"/>
                </a:gradFill>
                <a:latin typeface="Segoe UI Light"/>
              </a:rPr>
              <a:t>server</a:t>
            </a:r>
            <a:r>
              <a:rPr lang="en-US" sz="1499" kern="0" dirty="0">
                <a:gradFill>
                  <a:gsLst>
                    <a:gs pos="1250">
                      <a:srgbClr val="353535"/>
                    </a:gs>
                    <a:gs pos="100000">
                      <a:srgbClr val="353535"/>
                    </a:gs>
                  </a:gsLst>
                  <a:lin ang="5400000" scaled="0"/>
                </a:gradFill>
                <a:latin typeface="Segoe UI Light"/>
              </a:rPr>
              <a:t> utilization?</a:t>
            </a:r>
          </a:p>
        </p:txBody>
      </p:sp>
      <p:sp>
        <p:nvSpPr>
          <p:cNvPr id="142" name="TextBox 141">
            <a:extLst>
              <a:ext uri="{FF2B5EF4-FFF2-40B4-BE49-F238E27FC236}">
                <a16:creationId xmlns:a16="http://schemas.microsoft.com/office/drawing/2014/main" id="{E06F2112-E47F-48BE-ADFB-E6E1F0BD6894}"/>
              </a:ext>
            </a:extLst>
          </p:cNvPr>
          <p:cNvSpPr txBox="1"/>
          <p:nvPr/>
        </p:nvSpPr>
        <p:spPr>
          <a:xfrm>
            <a:off x="6842635" y="1307926"/>
            <a:ext cx="1951175" cy="507575"/>
          </a:xfrm>
          <a:prstGeom prst="rect">
            <a:avLst/>
          </a:prstGeom>
          <a:noFill/>
        </p:spPr>
        <p:txBody>
          <a:bodyPr wrap="none" rtlCol="0">
            <a:spAutoFit/>
          </a:bodyPr>
          <a:lstStyle/>
          <a:p>
            <a:pPr defTabSz="914049">
              <a:lnSpc>
                <a:spcPct val="90000"/>
              </a:lnSpc>
              <a:defRPr/>
            </a:pPr>
            <a:r>
              <a:rPr lang="en-US" sz="1499" kern="0" dirty="0">
                <a:gradFill>
                  <a:gsLst>
                    <a:gs pos="1250">
                      <a:srgbClr val="353535"/>
                    </a:gs>
                    <a:gs pos="100000">
                      <a:srgbClr val="353535"/>
                    </a:gs>
                  </a:gsLst>
                  <a:lin ang="5400000" scaled="0"/>
                </a:gradFill>
                <a:latin typeface="Segoe UI Light"/>
              </a:rPr>
              <a:t>How do I </a:t>
            </a:r>
            <a:r>
              <a:rPr lang="en-US" sz="1499" b="1" kern="0" dirty="0">
                <a:gradFill>
                  <a:gsLst>
                    <a:gs pos="1250">
                      <a:srgbClr val="353535"/>
                    </a:gs>
                    <a:gs pos="100000">
                      <a:srgbClr val="353535"/>
                    </a:gs>
                  </a:gsLst>
                  <a:lin ang="5400000" scaled="0"/>
                </a:gradFill>
                <a:latin typeface="Segoe UI Light"/>
              </a:rPr>
              <a:t>deploy</a:t>
            </a:r>
            <a:r>
              <a:rPr lang="en-US" sz="1499" kern="0" dirty="0">
                <a:gradFill>
                  <a:gsLst>
                    <a:gs pos="1250">
                      <a:srgbClr val="353535"/>
                    </a:gs>
                    <a:gs pos="100000">
                      <a:srgbClr val="353535"/>
                    </a:gs>
                  </a:gsLst>
                  <a:lin ang="5400000" scaled="0"/>
                </a:gradFill>
                <a:latin typeface="Segoe UI Light"/>
              </a:rPr>
              <a:t> new </a:t>
            </a:r>
            <a:br>
              <a:rPr lang="en-US" sz="1499" kern="0" dirty="0">
                <a:gradFill>
                  <a:gsLst>
                    <a:gs pos="1250">
                      <a:srgbClr val="353535"/>
                    </a:gs>
                    <a:gs pos="100000">
                      <a:srgbClr val="353535"/>
                    </a:gs>
                  </a:gsLst>
                  <a:lin ang="5400000" scaled="0"/>
                </a:gradFill>
                <a:latin typeface="Segoe UI Light"/>
              </a:rPr>
            </a:br>
            <a:r>
              <a:rPr lang="en-US" sz="1499" b="1" kern="0" dirty="0">
                <a:gradFill>
                  <a:gsLst>
                    <a:gs pos="1250">
                      <a:srgbClr val="353535"/>
                    </a:gs>
                    <a:gs pos="100000">
                      <a:srgbClr val="353535"/>
                    </a:gs>
                  </a:gsLst>
                  <a:lin ang="5400000" scaled="0"/>
                </a:gradFill>
                <a:latin typeface="Segoe UI Light"/>
              </a:rPr>
              <a:t>code</a:t>
            </a:r>
            <a:r>
              <a:rPr lang="en-US" sz="1499" kern="0" dirty="0">
                <a:gradFill>
                  <a:gsLst>
                    <a:gs pos="1250">
                      <a:srgbClr val="353535"/>
                    </a:gs>
                    <a:gs pos="100000">
                      <a:srgbClr val="353535"/>
                    </a:gs>
                  </a:gsLst>
                  <a:lin ang="5400000" scaled="0"/>
                </a:gradFill>
                <a:latin typeface="Segoe UI Light"/>
              </a:rPr>
              <a:t> to my </a:t>
            </a:r>
            <a:r>
              <a:rPr lang="en-US" sz="1499" b="1" kern="0" dirty="0">
                <a:gradFill>
                  <a:gsLst>
                    <a:gs pos="1250">
                      <a:srgbClr val="353535"/>
                    </a:gs>
                    <a:gs pos="100000">
                      <a:srgbClr val="353535"/>
                    </a:gs>
                  </a:gsLst>
                  <a:lin ang="5400000" scaled="0"/>
                </a:gradFill>
                <a:latin typeface="Segoe UI Light"/>
              </a:rPr>
              <a:t>server</a:t>
            </a:r>
            <a:r>
              <a:rPr lang="en-US" sz="1499" kern="0" dirty="0">
                <a:gradFill>
                  <a:gsLst>
                    <a:gs pos="1250">
                      <a:srgbClr val="353535"/>
                    </a:gs>
                    <a:gs pos="100000">
                      <a:srgbClr val="353535"/>
                    </a:gs>
                  </a:gsLst>
                  <a:lin ang="5400000" scaled="0"/>
                </a:gradFill>
                <a:latin typeface="Segoe UI Light"/>
              </a:rPr>
              <a:t>?</a:t>
            </a:r>
          </a:p>
        </p:txBody>
      </p:sp>
      <p:sp>
        <p:nvSpPr>
          <p:cNvPr id="143" name="TextBox 142">
            <a:extLst>
              <a:ext uri="{FF2B5EF4-FFF2-40B4-BE49-F238E27FC236}">
                <a16:creationId xmlns:a16="http://schemas.microsoft.com/office/drawing/2014/main" id="{20100153-F1B2-4C5E-B8CC-82FEA364C9FE}"/>
              </a:ext>
            </a:extLst>
          </p:cNvPr>
          <p:cNvSpPr txBox="1"/>
          <p:nvPr/>
        </p:nvSpPr>
        <p:spPr>
          <a:xfrm>
            <a:off x="4747870" y="2018377"/>
            <a:ext cx="2074607" cy="507575"/>
          </a:xfrm>
          <a:prstGeom prst="rect">
            <a:avLst/>
          </a:prstGeom>
          <a:noFill/>
        </p:spPr>
        <p:txBody>
          <a:bodyPr wrap="none" rtlCol="0">
            <a:spAutoFit/>
          </a:bodyPr>
          <a:lstStyle/>
          <a:p>
            <a:pPr defTabSz="914049">
              <a:lnSpc>
                <a:spcPct val="90000"/>
              </a:lnSpc>
              <a:defRPr/>
            </a:pPr>
            <a:r>
              <a:rPr lang="en-US" sz="1499" kern="0" dirty="0">
                <a:gradFill>
                  <a:gsLst>
                    <a:gs pos="1250">
                      <a:srgbClr val="353535"/>
                    </a:gs>
                    <a:gs pos="100000">
                      <a:srgbClr val="353535"/>
                    </a:gs>
                  </a:gsLst>
                  <a:lin ang="5400000" scaled="0"/>
                </a:gradFill>
                <a:latin typeface="Segoe UI Light"/>
              </a:rPr>
              <a:t>Which packages should</a:t>
            </a:r>
            <a:br>
              <a:rPr lang="en-US" sz="1499" kern="0" dirty="0">
                <a:gradFill>
                  <a:gsLst>
                    <a:gs pos="1250">
                      <a:srgbClr val="353535"/>
                    </a:gs>
                    <a:gs pos="100000">
                      <a:srgbClr val="353535"/>
                    </a:gs>
                  </a:gsLst>
                  <a:lin ang="5400000" scaled="0"/>
                </a:gradFill>
                <a:latin typeface="Segoe UI Light"/>
              </a:rPr>
            </a:br>
            <a:r>
              <a:rPr lang="en-US" sz="1499" kern="0" dirty="0">
                <a:gradFill>
                  <a:gsLst>
                    <a:gs pos="1250">
                      <a:srgbClr val="353535"/>
                    </a:gs>
                    <a:gs pos="100000">
                      <a:srgbClr val="353535"/>
                    </a:gs>
                  </a:gsLst>
                  <a:lin ang="5400000" scaled="0"/>
                </a:gradFill>
                <a:latin typeface="Segoe UI Light"/>
              </a:rPr>
              <a:t>be on my </a:t>
            </a:r>
            <a:r>
              <a:rPr lang="en-US" sz="1499" b="1" kern="0" dirty="0">
                <a:gradFill>
                  <a:gsLst>
                    <a:gs pos="1250">
                      <a:srgbClr val="353535"/>
                    </a:gs>
                    <a:gs pos="100000">
                      <a:srgbClr val="353535"/>
                    </a:gs>
                  </a:gsLst>
                  <a:lin ang="5400000" scaled="0"/>
                </a:gradFill>
                <a:latin typeface="Segoe UI Light"/>
              </a:rPr>
              <a:t>server</a:t>
            </a:r>
            <a:r>
              <a:rPr lang="en-US" sz="1499" kern="0" dirty="0">
                <a:gradFill>
                  <a:gsLst>
                    <a:gs pos="1250">
                      <a:srgbClr val="353535"/>
                    </a:gs>
                    <a:gs pos="100000">
                      <a:srgbClr val="353535"/>
                    </a:gs>
                  </a:gsLst>
                  <a:lin ang="5400000" scaled="0"/>
                </a:gradFill>
                <a:latin typeface="Segoe UI Light"/>
              </a:rPr>
              <a:t>?</a:t>
            </a:r>
          </a:p>
        </p:txBody>
      </p:sp>
      <p:sp>
        <p:nvSpPr>
          <p:cNvPr id="144" name="TextBox 143">
            <a:extLst>
              <a:ext uri="{FF2B5EF4-FFF2-40B4-BE49-F238E27FC236}">
                <a16:creationId xmlns:a16="http://schemas.microsoft.com/office/drawing/2014/main" id="{823F7E12-BDC4-443C-A89A-4CD12104F9A0}"/>
              </a:ext>
            </a:extLst>
          </p:cNvPr>
          <p:cNvSpPr txBox="1"/>
          <p:nvPr/>
        </p:nvSpPr>
        <p:spPr>
          <a:xfrm>
            <a:off x="2588246" y="6035270"/>
            <a:ext cx="2068195" cy="507575"/>
          </a:xfrm>
          <a:prstGeom prst="rect">
            <a:avLst/>
          </a:prstGeom>
          <a:noFill/>
        </p:spPr>
        <p:txBody>
          <a:bodyPr wrap="none" rtlCol="0">
            <a:spAutoFit/>
          </a:bodyPr>
          <a:lstStyle/>
          <a:p>
            <a:pPr defTabSz="914049">
              <a:lnSpc>
                <a:spcPct val="90000"/>
              </a:lnSpc>
              <a:defRPr/>
            </a:pPr>
            <a:r>
              <a:rPr lang="en-US" sz="1499" kern="0" dirty="0">
                <a:gradFill>
                  <a:gsLst>
                    <a:gs pos="1250">
                      <a:srgbClr val="353535"/>
                    </a:gs>
                    <a:gs pos="100000">
                      <a:srgbClr val="353535"/>
                    </a:gs>
                  </a:gsLst>
                  <a:lin ang="5400000" scaled="0"/>
                </a:gradFill>
                <a:latin typeface="Segoe UI Light"/>
              </a:rPr>
              <a:t>It takes how long to </a:t>
            </a:r>
            <a:br>
              <a:rPr lang="en-US" sz="1499" kern="0" dirty="0">
                <a:gradFill>
                  <a:gsLst>
                    <a:gs pos="1250">
                      <a:srgbClr val="353535"/>
                    </a:gs>
                    <a:gs pos="100000">
                      <a:srgbClr val="353535"/>
                    </a:gs>
                  </a:gsLst>
                  <a:lin ang="5400000" scaled="0"/>
                </a:gradFill>
                <a:latin typeface="Segoe UI Light"/>
              </a:rPr>
            </a:br>
            <a:r>
              <a:rPr lang="en-US" sz="1499" b="1" kern="0" dirty="0">
                <a:gradFill>
                  <a:gsLst>
                    <a:gs pos="1250">
                      <a:srgbClr val="353535"/>
                    </a:gs>
                    <a:gs pos="100000">
                      <a:srgbClr val="353535"/>
                    </a:gs>
                  </a:gsLst>
                  <a:lin ang="5400000" scaled="0"/>
                </a:gradFill>
                <a:latin typeface="Segoe UI Light"/>
              </a:rPr>
              <a:t>provision</a:t>
            </a:r>
            <a:r>
              <a:rPr lang="en-US" sz="1499" kern="0" dirty="0">
                <a:gradFill>
                  <a:gsLst>
                    <a:gs pos="1250">
                      <a:srgbClr val="353535"/>
                    </a:gs>
                    <a:gs pos="100000">
                      <a:srgbClr val="353535"/>
                    </a:gs>
                  </a:gsLst>
                  <a:lin ang="5400000" scaled="0"/>
                </a:gradFill>
                <a:latin typeface="Segoe UI Light"/>
              </a:rPr>
              <a:t> a new </a:t>
            </a:r>
            <a:r>
              <a:rPr lang="en-US" sz="1499" b="1" kern="0" dirty="0">
                <a:gradFill>
                  <a:gsLst>
                    <a:gs pos="1250">
                      <a:srgbClr val="353535"/>
                    </a:gs>
                    <a:gs pos="100000">
                      <a:srgbClr val="353535"/>
                    </a:gs>
                  </a:gsLst>
                  <a:lin ang="5400000" scaled="0"/>
                </a:gradFill>
                <a:latin typeface="Segoe UI Light"/>
              </a:rPr>
              <a:t>server</a:t>
            </a:r>
            <a:r>
              <a:rPr lang="en-US" sz="1499" kern="0" dirty="0">
                <a:gradFill>
                  <a:gsLst>
                    <a:gs pos="1250">
                      <a:srgbClr val="353535"/>
                    </a:gs>
                    <a:gs pos="100000">
                      <a:srgbClr val="353535"/>
                    </a:gs>
                  </a:gsLst>
                  <a:lin ang="5400000" scaled="0"/>
                </a:gradFill>
                <a:latin typeface="Segoe UI Light"/>
              </a:rPr>
              <a:t>?</a:t>
            </a:r>
          </a:p>
        </p:txBody>
      </p:sp>
      <p:sp>
        <p:nvSpPr>
          <p:cNvPr id="145" name="TextBox 144">
            <a:extLst>
              <a:ext uri="{FF2B5EF4-FFF2-40B4-BE49-F238E27FC236}">
                <a16:creationId xmlns:a16="http://schemas.microsoft.com/office/drawing/2014/main" id="{18D8C599-5CFC-4FF5-B895-90C30FBFF8D0}"/>
              </a:ext>
            </a:extLst>
          </p:cNvPr>
          <p:cNvSpPr txBox="1"/>
          <p:nvPr/>
        </p:nvSpPr>
        <p:spPr>
          <a:xfrm rot="2037234">
            <a:off x="9969189" y="4620718"/>
            <a:ext cx="1625766" cy="507575"/>
          </a:xfrm>
          <a:prstGeom prst="rect">
            <a:avLst/>
          </a:prstGeom>
          <a:noFill/>
        </p:spPr>
        <p:txBody>
          <a:bodyPr wrap="none" rtlCol="0">
            <a:spAutoFit/>
          </a:bodyPr>
          <a:lstStyle/>
          <a:p>
            <a:pPr defTabSz="914049">
              <a:lnSpc>
                <a:spcPct val="90000"/>
              </a:lnSpc>
              <a:defRPr/>
            </a:pPr>
            <a:r>
              <a:rPr lang="en-US" sz="1499" kern="0" dirty="0">
                <a:gradFill>
                  <a:gsLst>
                    <a:gs pos="1250">
                      <a:srgbClr val="353535"/>
                    </a:gs>
                    <a:gs pos="100000">
                      <a:srgbClr val="353535"/>
                    </a:gs>
                  </a:gsLst>
                  <a:lin ang="5400000" scaled="0"/>
                </a:gradFill>
                <a:latin typeface="Segoe UI Light"/>
              </a:rPr>
              <a:t>Are my </a:t>
            </a:r>
            <a:r>
              <a:rPr lang="en-US" sz="1499" b="1" kern="0" dirty="0">
                <a:gradFill>
                  <a:gsLst>
                    <a:gs pos="1250">
                      <a:srgbClr val="353535"/>
                    </a:gs>
                    <a:gs pos="100000">
                      <a:srgbClr val="353535"/>
                    </a:gs>
                  </a:gsLst>
                  <a:lin ang="5400000" scaled="0"/>
                </a:gradFill>
                <a:latin typeface="Segoe UI Light"/>
              </a:rPr>
              <a:t>server</a:t>
            </a:r>
            <a:r>
              <a:rPr lang="en-US" sz="1499" kern="0" dirty="0">
                <a:gradFill>
                  <a:gsLst>
                    <a:gs pos="1250">
                      <a:srgbClr val="353535"/>
                    </a:gs>
                    <a:gs pos="100000">
                      <a:srgbClr val="353535"/>
                    </a:gs>
                  </a:gsLst>
                  <a:lin ang="5400000" scaled="0"/>
                </a:gradFill>
                <a:latin typeface="Segoe UI Light"/>
              </a:rPr>
              <a:t> in </a:t>
            </a:r>
            <a:br>
              <a:rPr lang="en-US" sz="1499" kern="0" dirty="0">
                <a:gradFill>
                  <a:gsLst>
                    <a:gs pos="1250">
                      <a:srgbClr val="353535"/>
                    </a:gs>
                    <a:gs pos="100000">
                      <a:srgbClr val="353535"/>
                    </a:gs>
                  </a:gsLst>
                  <a:lin ang="5400000" scaled="0"/>
                </a:gradFill>
                <a:latin typeface="Segoe UI Light"/>
              </a:rPr>
            </a:br>
            <a:r>
              <a:rPr lang="en-US" sz="1499" kern="0" dirty="0">
                <a:gradFill>
                  <a:gsLst>
                    <a:gs pos="1250">
                      <a:srgbClr val="353535"/>
                    </a:gs>
                    <a:gs pos="100000">
                      <a:srgbClr val="353535"/>
                    </a:gs>
                  </a:gsLst>
                  <a:lin ang="5400000" scaled="0"/>
                </a:gradFill>
                <a:latin typeface="Segoe UI Light"/>
              </a:rPr>
              <a:t>a secure location?</a:t>
            </a:r>
          </a:p>
        </p:txBody>
      </p:sp>
      <p:sp>
        <p:nvSpPr>
          <p:cNvPr id="146" name="TextBox 145">
            <a:extLst>
              <a:ext uri="{FF2B5EF4-FFF2-40B4-BE49-F238E27FC236}">
                <a16:creationId xmlns:a16="http://schemas.microsoft.com/office/drawing/2014/main" id="{9D2B6C23-EEBC-45D1-85B0-3A0B9F2D640E}"/>
              </a:ext>
            </a:extLst>
          </p:cNvPr>
          <p:cNvSpPr txBox="1"/>
          <p:nvPr/>
        </p:nvSpPr>
        <p:spPr>
          <a:xfrm rot="20116499">
            <a:off x="7347012" y="4897093"/>
            <a:ext cx="1861407" cy="507575"/>
          </a:xfrm>
          <a:prstGeom prst="rect">
            <a:avLst/>
          </a:prstGeom>
          <a:noFill/>
        </p:spPr>
        <p:txBody>
          <a:bodyPr wrap="none" rtlCol="0">
            <a:spAutoFit/>
          </a:bodyPr>
          <a:lstStyle/>
          <a:p>
            <a:pPr defTabSz="914049">
              <a:lnSpc>
                <a:spcPct val="90000"/>
              </a:lnSpc>
              <a:defRPr/>
            </a:pPr>
            <a:r>
              <a:rPr lang="en-US" sz="1499" kern="0" dirty="0">
                <a:gradFill>
                  <a:gsLst>
                    <a:gs pos="1250">
                      <a:srgbClr val="353535"/>
                    </a:gs>
                    <a:gs pos="100000">
                      <a:srgbClr val="353535"/>
                    </a:gs>
                  </a:gsLst>
                  <a:lin ang="5400000" scaled="0"/>
                </a:gradFill>
                <a:latin typeface="Segoe UI Light"/>
              </a:rPr>
              <a:t>What happens if the </a:t>
            </a:r>
          </a:p>
          <a:p>
            <a:pPr defTabSz="914049">
              <a:lnSpc>
                <a:spcPct val="90000"/>
              </a:lnSpc>
              <a:defRPr/>
            </a:pPr>
            <a:r>
              <a:rPr lang="en-US" sz="1499" kern="0" dirty="0">
                <a:gradFill>
                  <a:gsLst>
                    <a:gs pos="1250">
                      <a:srgbClr val="353535"/>
                    </a:gs>
                    <a:gs pos="100000">
                      <a:srgbClr val="353535"/>
                    </a:gs>
                  </a:gsLst>
                  <a:lin ang="5400000" scaled="0"/>
                </a:gradFill>
                <a:latin typeface="Segoe UI Light"/>
              </a:rPr>
              <a:t>power goes out?</a:t>
            </a:r>
          </a:p>
        </p:txBody>
      </p:sp>
      <p:sp>
        <p:nvSpPr>
          <p:cNvPr id="147" name="TextBox 146">
            <a:extLst>
              <a:ext uri="{FF2B5EF4-FFF2-40B4-BE49-F238E27FC236}">
                <a16:creationId xmlns:a16="http://schemas.microsoft.com/office/drawing/2014/main" id="{2431182E-441E-48EB-96EF-379909AD7997}"/>
              </a:ext>
            </a:extLst>
          </p:cNvPr>
          <p:cNvSpPr txBox="1"/>
          <p:nvPr/>
        </p:nvSpPr>
        <p:spPr>
          <a:xfrm rot="19484879">
            <a:off x="533660" y="4635063"/>
            <a:ext cx="1853392" cy="507575"/>
          </a:xfrm>
          <a:prstGeom prst="rect">
            <a:avLst/>
          </a:prstGeom>
          <a:noFill/>
        </p:spPr>
        <p:txBody>
          <a:bodyPr wrap="none" rtlCol="0">
            <a:spAutoFit/>
          </a:bodyPr>
          <a:lstStyle/>
          <a:p>
            <a:pPr defTabSz="914049">
              <a:lnSpc>
                <a:spcPct val="90000"/>
              </a:lnSpc>
              <a:defRPr/>
            </a:pPr>
            <a:r>
              <a:rPr lang="en-US" sz="1499" kern="0" dirty="0">
                <a:gradFill>
                  <a:gsLst>
                    <a:gs pos="1250">
                      <a:srgbClr val="353535"/>
                    </a:gs>
                    <a:gs pos="100000">
                      <a:srgbClr val="353535"/>
                    </a:gs>
                  </a:gsLst>
                  <a:lin ang="5400000" scaled="0"/>
                </a:gradFill>
                <a:latin typeface="Segoe UI Light"/>
              </a:rPr>
              <a:t>Do I need secondary</a:t>
            </a:r>
            <a:br>
              <a:rPr lang="en-US" sz="1499" kern="0" dirty="0">
                <a:gradFill>
                  <a:gsLst>
                    <a:gs pos="1250">
                      <a:srgbClr val="353535"/>
                    </a:gs>
                    <a:gs pos="100000">
                      <a:srgbClr val="353535"/>
                    </a:gs>
                  </a:gsLst>
                  <a:lin ang="5400000" scaled="0"/>
                </a:gradFill>
                <a:latin typeface="Segoe UI Light"/>
              </a:rPr>
            </a:br>
            <a:r>
              <a:rPr lang="en-US" sz="1499" kern="0" dirty="0">
                <a:gradFill>
                  <a:gsLst>
                    <a:gs pos="1250">
                      <a:srgbClr val="353535"/>
                    </a:gs>
                    <a:gs pos="100000">
                      <a:srgbClr val="353535"/>
                    </a:gs>
                  </a:gsLst>
                  <a:lin ang="5400000" scaled="0"/>
                </a:gradFill>
                <a:latin typeface="Segoe UI Light"/>
              </a:rPr>
              <a:t>network connection?</a:t>
            </a:r>
          </a:p>
        </p:txBody>
      </p:sp>
      <p:sp>
        <p:nvSpPr>
          <p:cNvPr id="148" name="TextBox 147">
            <a:extLst>
              <a:ext uri="{FF2B5EF4-FFF2-40B4-BE49-F238E27FC236}">
                <a16:creationId xmlns:a16="http://schemas.microsoft.com/office/drawing/2014/main" id="{FE4B2DD4-77CC-4F1B-ABA6-02CC877A996D}"/>
              </a:ext>
            </a:extLst>
          </p:cNvPr>
          <p:cNvSpPr txBox="1"/>
          <p:nvPr/>
        </p:nvSpPr>
        <p:spPr>
          <a:xfrm rot="21388068">
            <a:off x="3062395" y="1282208"/>
            <a:ext cx="2667718" cy="507575"/>
          </a:xfrm>
          <a:prstGeom prst="rect">
            <a:avLst/>
          </a:prstGeom>
          <a:noFill/>
        </p:spPr>
        <p:txBody>
          <a:bodyPr wrap="none" rtlCol="0">
            <a:spAutoFit/>
          </a:bodyPr>
          <a:lstStyle/>
          <a:p>
            <a:pPr defTabSz="914049">
              <a:lnSpc>
                <a:spcPct val="90000"/>
              </a:lnSpc>
              <a:defRPr/>
            </a:pPr>
            <a:r>
              <a:rPr lang="en-US" sz="1499" kern="0" dirty="0">
                <a:gradFill>
                  <a:gsLst>
                    <a:gs pos="1250">
                      <a:srgbClr val="353535"/>
                    </a:gs>
                    <a:gs pos="100000">
                      <a:srgbClr val="353535"/>
                    </a:gs>
                  </a:gsLst>
                  <a:lin ang="5400000" scaled="0"/>
                </a:gradFill>
                <a:latin typeface="Segoe UI Light"/>
              </a:rPr>
              <a:t>What is the right </a:t>
            </a:r>
            <a:r>
              <a:rPr lang="en-US" sz="1499" b="1" kern="0" dirty="0">
                <a:gradFill>
                  <a:gsLst>
                    <a:gs pos="1250">
                      <a:srgbClr val="353535"/>
                    </a:gs>
                    <a:gs pos="100000">
                      <a:srgbClr val="353535"/>
                    </a:gs>
                  </a:gsLst>
                  <a:lin ang="5400000" scaled="0"/>
                </a:gradFill>
                <a:latin typeface="Segoe UI Light"/>
              </a:rPr>
              <a:t>size</a:t>
            </a:r>
            <a:r>
              <a:rPr lang="en-US" sz="1499" kern="0" dirty="0">
                <a:gradFill>
                  <a:gsLst>
                    <a:gs pos="1250">
                      <a:srgbClr val="353535"/>
                    </a:gs>
                    <a:gs pos="100000">
                      <a:srgbClr val="353535"/>
                    </a:gs>
                  </a:gsLst>
                  <a:lin ang="5400000" scaled="0"/>
                </a:gradFill>
                <a:latin typeface="Segoe UI Light"/>
              </a:rPr>
              <a:t> of </a:t>
            </a:r>
          </a:p>
          <a:p>
            <a:pPr defTabSz="914049">
              <a:lnSpc>
                <a:spcPct val="90000"/>
              </a:lnSpc>
              <a:defRPr/>
            </a:pPr>
            <a:r>
              <a:rPr lang="en-US" sz="1499" b="1" kern="0" dirty="0">
                <a:gradFill>
                  <a:gsLst>
                    <a:gs pos="1250">
                      <a:srgbClr val="353535"/>
                    </a:gs>
                    <a:gs pos="100000">
                      <a:srgbClr val="353535"/>
                    </a:gs>
                  </a:gsLst>
                  <a:lin ang="5400000" scaled="0"/>
                </a:gradFill>
                <a:latin typeface="Segoe UI Light"/>
              </a:rPr>
              <a:t>servers </a:t>
            </a:r>
            <a:r>
              <a:rPr lang="en-US" sz="1499" kern="0" dirty="0">
                <a:gradFill>
                  <a:gsLst>
                    <a:gs pos="1250">
                      <a:srgbClr val="353535"/>
                    </a:gs>
                    <a:gs pos="100000">
                      <a:srgbClr val="353535"/>
                    </a:gs>
                  </a:gsLst>
                  <a:lin ang="5400000" scaled="0"/>
                </a:gradFill>
                <a:latin typeface="Segoe UI Light"/>
              </a:rPr>
              <a:t>for my business needs?</a:t>
            </a:r>
          </a:p>
        </p:txBody>
      </p:sp>
      <p:sp>
        <p:nvSpPr>
          <p:cNvPr id="149" name="TextBox 148">
            <a:extLst>
              <a:ext uri="{FF2B5EF4-FFF2-40B4-BE49-F238E27FC236}">
                <a16:creationId xmlns:a16="http://schemas.microsoft.com/office/drawing/2014/main" id="{CC7447FA-345C-4BE0-A90C-F508E9FDA73E}"/>
              </a:ext>
            </a:extLst>
          </p:cNvPr>
          <p:cNvSpPr txBox="1"/>
          <p:nvPr/>
        </p:nvSpPr>
        <p:spPr>
          <a:xfrm rot="20700000">
            <a:off x="3759932" y="4261956"/>
            <a:ext cx="1911101" cy="507575"/>
          </a:xfrm>
          <a:prstGeom prst="rect">
            <a:avLst/>
          </a:prstGeom>
          <a:noFill/>
        </p:spPr>
        <p:txBody>
          <a:bodyPr wrap="none" rtlCol="0">
            <a:spAutoFit/>
          </a:bodyPr>
          <a:lstStyle/>
          <a:p>
            <a:pPr defTabSz="914049">
              <a:lnSpc>
                <a:spcPct val="90000"/>
              </a:lnSpc>
              <a:defRPr/>
            </a:pPr>
            <a:r>
              <a:rPr lang="en-US" sz="1499" kern="0" dirty="0">
                <a:gradFill>
                  <a:gsLst>
                    <a:gs pos="1250">
                      <a:srgbClr val="353535"/>
                    </a:gs>
                    <a:gs pos="100000">
                      <a:srgbClr val="353535"/>
                    </a:gs>
                  </a:gsLst>
                  <a:lin ang="5400000" scaled="0"/>
                </a:gradFill>
                <a:latin typeface="Segoe UI Light"/>
              </a:rPr>
              <a:t>Who has </a:t>
            </a:r>
            <a:r>
              <a:rPr lang="en-US" sz="1499" b="1" kern="0" dirty="0">
                <a:gradFill>
                  <a:gsLst>
                    <a:gs pos="1250">
                      <a:srgbClr val="353535"/>
                    </a:gs>
                    <a:gs pos="100000">
                      <a:srgbClr val="353535"/>
                    </a:gs>
                  </a:gsLst>
                  <a:lin ang="5400000" scaled="0"/>
                </a:gradFill>
                <a:latin typeface="Segoe UI Light"/>
              </a:rPr>
              <a:t>physical</a:t>
            </a:r>
            <a:r>
              <a:rPr lang="en-US" sz="1499" kern="0" dirty="0">
                <a:gradFill>
                  <a:gsLst>
                    <a:gs pos="1250">
                      <a:srgbClr val="353535"/>
                    </a:gs>
                    <a:gs pos="100000">
                      <a:srgbClr val="353535"/>
                    </a:gs>
                  </a:gsLst>
                  <a:lin ang="5400000" scaled="0"/>
                </a:gradFill>
                <a:latin typeface="Segoe UI Light"/>
              </a:rPr>
              <a:t> </a:t>
            </a:r>
          </a:p>
          <a:p>
            <a:pPr defTabSz="914049">
              <a:lnSpc>
                <a:spcPct val="90000"/>
              </a:lnSpc>
              <a:defRPr/>
            </a:pPr>
            <a:r>
              <a:rPr lang="en-US" sz="1499" kern="0" dirty="0">
                <a:gradFill>
                  <a:gsLst>
                    <a:gs pos="1250">
                      <a:srgbClr val="353535"/>
                    </a:gs>
                    <a:gs pos="100000">
                      <a:srgbClr val="353535"/>
                    </a:gs>
                  </a:gsLst>
                  <a:lin ang="5400000" scaled="0"/>
                </a:gradFill>
                <a:latin typeface="Segoe UI Light"/>
              </a:rPr>
              <a:t>access to my </a:t>
            </a:r>
            <a:r>
              <a:rPr lang="en-US" sz="1499" b="1" kern="0" dirty="0">
                <a:gradFill>
                  <a:gsLst>
                    <a:gs pos="1250">
                      <a:srgbClr val="353535"/>
                    </a:gs>
                    <a:gs pos="100000">
                      <a:srgbClr val="353535"/>
                    </a:gs>
                  </a:gsLst>
                  <a:lin ang="5400000" scaled="0"/>
                </a:gradFill>
                <a:latin typeface="Segoe UI Light"/>
              </a:rPr>
              <a:t>servers</a:t>
            </a:r>
            <a:r>
              <a:rPr lang="en-US" sz="1499" kern="0" dirty="0">
                <a:gradFill>
                  <a:gsLst>
                    <a:gs pos="1250">
                      <a:srgbClr val="353535"/>
                    </a:gs>
                    <a:gs pos="100000">
                      <a:srgbClr val="353535"/>
                    </a:gs>
                  </a:gsLst>
                  <a:lin ang="5400000" scaled="0"/>
                </a:gradFill>
                <a:latin typeface="Segoe UI Light"/>
              </a:rPr>
              <a:t>?</a:t>
            </a:r>
          </a:p>
        </p:txBody>
      </p:sp>
      <p:sp>
        <p:nvSpPr>
          <p:cNvPr id="150" name="TextBox 149">
            <a:extLst>
              <a:ext uri="{FF2B5EF4-FFF2-40B4-BE49-F238E27FC236}">
                <a16:creationId xmlns:a16="http://schemas.microsoft.com/office/drawing/2014/main" id="{522A2680-982A-4D4B-B024-216BCFECE5BB}"/>
              </a:ext>
            </a:extLst>
          </p:cNvPr>
          <p:cNvSpPr txBox="1"/>
          <p:nvPr/>
        </p:nvSpPr>
        <p:spPr>
          <a:xfrm rot="19699786">
            <a:off x="4359719" y="5086252"/>
            <a:ext cx="1066318" cy="507575"/>
          </a:xfrm>
          <a:prstGeom prst="rect">
            <a:avLst/>
          </a:prstGeom>
          <a:noFill/>
        </p:spPr>
        <p:txBody>
          <a:bodyPr wrap="none" rtlCol="0">
            <a:spAutoFit/>
          </a:bodyPr>
          <a:lstStyle/>
          <a:p>
            <a:pPr defTabSz="914049">
              <a:lnSpc>
                <a:spcPct val="90000"/>
              </a:lnSpc>
              <a:defRPr/>
            </a:pPr>
            <a:r>
              <a:rPr lang="en-US" sz="1499" kern="0" dirty="0">
                <a:gradFill>
                  <a:gsLst>
                    <a:gs pos="1250">
                      <a:srgbClr val="353535"/>
                    </a:gs>
                    <a:gs pos="100000">
                      <a:srgbClr val="353535"/>
                    </a:gs>
                  </a:gsLst>
                  <a:lin ang="5400000" scaled="0"/>
                </a:gradFill>
                <a:latin typeface="Segoe UI Light"/>
              </a:rPr>
              <a:t>Do I need </a:t>
            </a:r>
            <a:br>
              <a:rPr lang="en-US" sz="1499" kern="0" dirty="0">
                <a:gradFill>
                  <a:gsLst>
                    <a:gs pos="1250">
                      <a:srgbClr val="353535"/>
                    </a:gs>
                    <a:gs pos="100000">
                      <a:srgbClr val="353535"/>
                    </a:gs>
                  </a:gsLst>
                  <a:lin ang="5400000" scaled="0"/>
                </a:gradFill>
                <a:latin typeface="Segoe UI Light"/>
              </a:rPr>
            </a:br>
            <a:r>
              <a:rPr lang="en-US" sz="1499" kern="0" dirty="0">
                <a:gradFill>
                  <a:gsLst>
                    <a:gs pos="1250">
                      <a:srgbClr val="353535"/>
                    </a:gs>
                    <a:gs pos="100000">
                      <a:srgbClr val="353535"/>
                    </a:gs>
                  </a:gsLst>
                  <a:lin ang="5400000" scaled="0"/>
                </a:gradFill>
                <a:latin typeface="Segoe UI Light"/>
              </a:rPr>
              <a:t>a UPS?</a:t>
            </a:r>
          </a:p>
        </p:txBody>
      </p:sp>
      <p:sp>
        <p:nvSpPr>
          <p:cNvPr id="151" name="TextBox 150">
            <a:extLst>
              <a:ext uri="{FF2B5EF4-FFF2-40B4-BE49-F238E27FC236}">
                <a16:creationId xmlns:a16="http://schemas.microsoft.com/office/drawing/2014/main" id="{898420F2-BF36-4801-871C-742FB2D27A94}"/>
              </a:ext>
            </a:extLst>
          </p:cNvPr>
          <p:cNvSpPr txBox="1"/>
          <p:nvPr/>
        </p:nvSpPr>
        <p:spPr>
          <a:xfrm rot="20103308">
            <a:off x="606200" y="1529889"/>
            <a:ext cx="1899879" cy="507575"/>
          </a:xfrm>
          <a:prstGeom prst="rect">
            <a:avLst/>
          </a:prstGeom>
          <a:noFill/>
        </p:spPr>
        <p:txBody>
          <a:bodyPr wrap="none" rtlCol="0">
            <a:spAutoFit/>
          </a:bodyPr>
          <a:lstStyle/>
          <a:p>
            <a:pPr defTabSz="914049">
              <a:lnSpc>
                <a:spcPct val="90000"/>
              </a:lnSpc>
              <a:defRPr/>
            </a:pPr>
            <a:r>
              <a:rPr lang="en-US" sz="1499" kern="0" dirty="0">
                <a:gradFill>
                  <a:gsLst>
                    <a:gs pos="1250">
                      <a:srgbClr val="353535"/>
                    </a:gs>
                    <a:gs pos="100000">
                      <a:srgbClr val="353535"/>
                    </a:gs>
                  </a:gsLst>
                  <a:lin ang="5400000" scaled="0"/>
                </a:gradFill>
                <a:latin typeface="Segoe UI Light"/>
              </a:rPr>
              <a:t>What media should I </a:t>
            </a:r>
          </a:p>
          <a:p>
            <a:pPr defTabSz="914049">
              <a:lnSpc>
                <a:spcPct val="90000"/>
              </a:lnSpc>
              <a:defRPr/>
            </a:pPr>
            <a:r>
              <a:rPr lang="en-US" sz="1499" kern="0" dirty="0">
                <a:gradFill>
                  <a:gsLst>
                    <a:gs pos="1250">
                      <a:srgbClr val="353535"/>
                    </a:gs>
                    <a:gs pos="100000">
                      <a:srgbClr val="353535"/>
                    </a:gs>
                  </a:gsLst>
                  <a:lin ang="5400000" scaled="0"/>
                </a:gradFill>
                <a:latin typeface="Segoe UI Light"/>
              </a:rPr>
              <a:t>use to keep backup?</a:t>
            </a:r>
          </a:p>
        </p:txBody>
      </p:sp>
      <p:sp>
        <p:nvSpPr>
          <p:cNvPr id="152" name="TextBox 151">
            <a:extLst>
              <a:ext uri="{FF2B5EF4-FFF2-40B4-BE49-F238E27FC236}">
                <a16:creationId xmlns:a16="http://schemas.microsoft.com/office/drawing/2014/main" id="{C3430256-21A2-4F14-9512-B68788CE6ECA}"/>
              </a:ext>
            </a:extLst>
          </p:cNvPr>
          <p:cNvSpPr txBox="1"/>
          <p:nvPr/>
        </p:nvSpPr>
        <p:spPr>
          <a:xfrm rot="469746">
            <a:off x="9128828" y="5169603"/>
            <a:ext cx="2262780" cy="507575"/>
          </a:xfrm>
          <a:prstGeom prst="rect">
            <a:avLst/>
          </a:prstGeom>
          <a:noFill/>
        </p:spPr>
        <p:txBody>
          <a:bodyPr wrap="square" rtlCol="0">
            <a:spAutoFit/>
          </a:bodyPr>
          <a:lstStyle/>
          <a:p>
            <a:pPr defTabSz="914049">
              <a:lnSpc>
                <a:spcPct val="90000"/>
              </a:lnSpc>
              <a:defRPr/>
            </a:pPr>
            <a:r>
              <a:rPr lang="en-US" sz="1499" kern="0" dirty="0">
                <a:gradFill>
                  <a:gsLst>
                    <a:gs pos="1250">
                      <a:srgbClr val="353535"/>
                    </a:gs>
                    <a:gs pos="100000">
                      <a:srgbClr val="353535"/>
                    </a:gs>
                  </a:gsLst>
                  <a:lin ang="5400000" scaled="0"/>
                </a:gradFill>
                <a:latin typeface="Segoe UI Light"/>
              </a:rPr>
              <a:t>What storage I </a:t>
            </a:r>
            <a:br>
              <a:rPr lang="en-US" sz="1499" kern="0" dirty="0">
                <a:gradFill>
                  <a:gsLst>
                    <a:gs pos="1250">
                      <a:srgbClr val="353535"/>
                    </a:gs>
                    <a:gs pos="100000">
                      <a:srgbClr val="353535"/>
                    </a:gs>
                  </a:gsLst>
                  <a:lin ang="5400000" scaled="0"/>
                </a:gradFill>
                <a:latin typeface="Segoe UI Light"/>
              </a:rPr>
            </a:br>
            <a:r>
              <a:rPr lang="en-US" sz="1499" kern="0" dirty="0">
                <a:gradFill>
                  <a:gsLst>
                    <a:gs pos="1250">
                      <a:srgbClr val="353535"/>
                    </a:gs>
                    <a:gs pos="100000">
                      <a:srgbClr val="353535"/>
                    </a:gs>
                  </a:gsLst>
                  <a:lin ang="5400000" scaled="0"/>
                </a:gradFill>
                <a:latin typeface="Segoe UI Light"/>
              </a:rPr>
              <a:t>need to use?</a:t>
            </a:r>
          </a:p>
        </p:txBody>
      </p:sp>
      <p:sp>
        <p:nvSpPr>
          <p:cNvPr id="153" name="TextBox 152">
            <a:extLst>
              <a:ext uri="{FF2B5EF4-FFF2-40B4-BE49-F238E27FC236}">
                <a16:creationId xmlns:a16="http://schemas.microsoft.com/office/drawing/2014/main" id="{279DF574-93AB-4573-B470-731714EAD4CD}"/>
              </a:ext>
            </a:extLst>
          </p:cNvPr>
          <p:cNvSpPr txBox="1"/>
          <p:nvPr/>
        </p:nvSpPr>
        <p:spPr>
          <a:xfrm rot="736380">
            <a:off x="737285" y="3499112"/>
            <a:ext cx="1321196" cy="507575"/>
          </a:xfrm>
          <a:prstGeom prst="rect">
            <a:avLst/>
          </a:prstGeom>
          <a:noFill/>
        </p:spPr>
        <p:txBody>
          <a:bodyPr wrap="none" rtlCol="0">
            <a:spAutoFit/>
          </a:bodyPr>
          <a:lstStyle/>
          <a:p>
            <a:pPr defTabSz="914049">
              <a:lnSpc>
                <a:spcPct val="90000"/>
              </a:lnSpc>
              <a:defRPr/>
            </a:pPr>
            <a:r>
              <a:rPr lang="en-US" sz="1499" kern="0" dirty="0">
                <a:gradFill>
                  <a:gsLst>
                    <a:gs pos="1250">
                      <a:srgbClr val="353535"/>
                    </a:gs>
                    <a:gs pos="100000">
                      <a:srgbClr val="353535"/>
                    </a:gs>
                  </a:gsLst>
                  <a:lin ang="5400000" scaled="0"/>
                </a:gradFill>
                <a:latin typeface="Segoe UI Light"/>
              </a:rPr>
              <a:t>How can I </a:t>
            </a:r>
            <a:br>
              <a:rPr lang="en-US" sz="1499" kern="0" dirty="0">
                <a:gradFill>
                  <a:gsLst>
                    <a:gs pos="1250">
                      <a:srgbClr val="353535"/>
                    </a:gs>
                    <a:gs pos="100000">
                      <a:srgbClr val="353535"/>
                    </a:gs>
                  </a:gsLst>
                  <a:lin ang="5400000" scaled="0"/>
                </a:gradFill>
                <a:latin typeface="Segoe UI Light"/>
              </a:rPr>
            </a:br>
            <a:r>
              <a:rPr lang="en-US" sz="1499" b="1" kern="0" dirty="0">
                <a:gradFill>
                  <a:gsLst>
                    <a:gs pos="1250">
                      <a:srgbClr val="353535"/>
                    </a:gs>
                    <a:gs pos="100000">
                      <a:srgbClr val="353535"/>
                    </a:gs>
                  </a:gsLst>
                  <a:lin ang="5400000" scaled="0"/>
                </a:gradFill>
                <a:latin typeface="Segoe UI Light"/>
              </a:rPr>
              <a:t>scale</a:t>
            </a:r>
            <a:r>
              <a:rPr lang="en-US" sz="1499" kern="0" dirty="0">
                <a:gradFill>
                  <a:gsLst>
                    <a:gs pos="1250">
                      <a:srgbClr val="353535"/>
                    </a:gs>
                    <a:gs pos="100000">
                      <a:srgbClr val="353535"/>
                    </a:gs>
                  </a:gsLst>
                  <a:lin ang="5400000" scaled="0"/>
                </a:gradFill>
                <a:latin typeface="Segoe UI Light"/>
              </a:rPr>
              <a:t> my app?</a:t>
            </a:r>
          </a:p>
        </p:txBody>
      </p:sp>
      <p:sp>
        <p:nvSpPr>
          <p:cNvPr id="154" name="TextBox 153">
            <a:extLst>
              <a:ext uri="{FF2B5EF4-FFF2-40B4-BE49-F238E27FC236}">
                <a16:creationId xmlns:a16="http://schemas.microsoft.com/office/drawing/2014/main" id="{2671C2F8-A6EB-4116-9E64-0EA9A1E693A0}"/>
              </a:ext>
            </a:extLst>
          </p:cNvPr>
          <p:cNvSpPr txBox="1"/>
          <p:nvPr/>
        </p:nvSpPr>
        <p:spPr>
          <a:xfrm rot="20700000">
            <a:off x="9392467" y="1464661"/>
            <a:ext cx="2165978" cy="507575"/>
          </a:xfrm>
          <a:prstGeom prst="rect">
            <a:avLst/>
          </a:prstGeom>
          <a:noFill/>
        </p:spPr>
        <p:txBody>
          <a:bodyPr wrap="none" rtlCol="0">
            <a:spAutoFit/>
          </a:bodyPr>
          <a:lstStyle/>
          <a:p>
            <a:pPr defTabSz="914049">
              <a:lnSpc>
                <a:spcPct val="90000"/>
              </a:lnSpc>
              <a:defRPr/>
            </a:pPr>
            <a:r>
              <a:rPr lang="en-US" sz="1499" kern="0" dirty="0">
                <a:gradFill>
                  <a:gsLst>
                    <a:gs pos="1250">
                      <a:srgbClr val="353535"/>
                    </a:gs>
                    <a:gs pos="100000">
                      <a:srgbClr val="353535"/>
                    </a:gs>
                  </a:gsLst>
                  <a:lin ang="5400000" scaled="0"/>
                </a:gradFill>
                <a:latin typeface="Segoe UI Light"/>
              </a:rPr>
              <a:t>What happens in case of</a:t>
            </a:r>
          </a:p>
          <a:p>
            <a:pPr defTabSz="914049">
              <a:lnSpc>
                <a:spcPct val="90000"/>
              </a:lnSpc>
              <a:defRPr/>
            </a:pPr>
            <a:r>
              <a:rPr lang="en-US" sz="1499" b="1" kern="0" dirty="0">
                <a:gradFill>
                  <a:gsLst>
                    <a:gs pos="1250">
                      <a:srgbClr val="353535"/>
                    </a:gs>
                    <a:gs pos="100000">
                      <a:srgbClr val="353535"/>
                    </a:gs>
                  </a:gsLst>
                  <a:lin ang="5400000" scaled="0"/>
                </a:gradFill>
                <a:latin typeface="Segoe UI Light"/>
              </a:rPr>
              <a:t>server</a:t>
            </a:r>
            <a:r>
              <a:rPr lang="en-US" sz="1499" kern="0" dirty="0">
                <a:gradFill>
                  <a:gsLst>
                    <a:gs pos="1250">
                      <a:srgbClr val="353535"/>
                    </a:gs>
                    <a:gs pos="100000">
                      <a:srgbClr val="353535"/>
                    </a:gs>
                  </a:gsLst>
                  <a:lin ang="5400000" scaled="0"/>
                </a:gradFill>
                <a:latin typeface="Segoe UI Light"/>
              </a:rPr>
              <a:t> </a:t>
            </a:r>
            <a:r>
              <a:rPr lang="en-US" sz="1499" b="1" kern="0" dirty="0">
                <a:gradFill>
                  <a:gsLst>
                    <a:gs pos="1250">
                      <a:srgbClr val="353535"/>
                    </a:gs>
                    <a:gs pos="100000">
                      <a:srgbClr val="353535"/>
                    </a:gs>
                  </a:gsLst>
                  <a:lin ang="5400000" scaled="0"/>
                </a:gradFill>
                <a:latin typeface="Segoe UI Light"/>
              </a:rPr>
              <a:t>hardware</a:t>
            </a:r>
            <a:r>
              <a:rPr lang="en-US" sz="1499" kern="0" dirty="0">
                <a:gradFill>
                  <a:gsLst>
                    <a:gs pos="1250">
                      <a:srgbClr val="353535"/>
                    </a:gs>
                    <a:gs pos="100000">
                      <a:srgbClr val="353535"/>
                    </a:gs>
                  </a:gsLst>
                  <a:lin ang="5400000" scaled="0"/>
                </a:gradFill>
                <a:latin typeface="Segoe UI Light"/>
              </a:rPr>
              <a:t> failure?</a:t>
            </a:r>
          </a:p>
        </p:txBody>
      </p:sp>
      <p:sp>
        <p:nvSpPr>
          <p:cNvPr id="155" name="TextBox 154">
            <a:extLst>
              <a:ext uri="{FF2B5EF4-FFF2-40B4-BE49-F238E27FC236}">
                <a16:creationId xmlns:a16="http://schemas.microsoft.com/office/drawing/2014/main" id="{3C8A522C-0411-424C-BD45-72184C72C09D}"/>
              </a:ext>
            </a:extLst>
          </p:cNvPr>
          <p:cNvSpPr txBox="1"/>
          <p:nvPr/>
        </p:nvSpPr>
        <p:spPr>
          <a:xfrm rot="164117">
            <a:off x="9993689" y="5915983"/>
            <a:ext cx="1972015" cy="507575"/>
          </a:xfrm>
          <a:prstGeom prst="rect">
            <a:avLst/>
          </a:prstGeom>
          <a:noFill/>
        </p:spPr>
        <p:txBody>
          <a:bodyPr wrap="none" rtlCol="0">
            <a:spAutoFit/>
          </a:bodyPr>
          <a:lstStyle/>
          <a:p>
            <a:pPr defTabSz="914049">
              <a:lnSpc>
                <a:spcPct val="90000"/>
              </a:lnSpc>
              <a:defRPr/>
            </a:pPr>
            <a:r>
              <a:rPr lang="en-US" sz="1499" kern="0" dirty="0">
                <a:gradFill>
                  <a:gsLst>
                    <a:gs pos="1250">
                      <a:srgbClr val="353535"/>
                    </a:gs>
                    <a:gs pos="100000">
                      <a:srgbClr val="353535"/>
                    </a:gs>
                  </a:gsLst>
                  <a:lin ang="5400000" scaled="0"/>
                </a:gradFill>
                <a:latin typeface="Segoe UI Light"/>
              </a:rPr>
              <a:t>How can I dynamically</a:t>
            </a:r>
            <a:br>
              <a:rPr lang="en-US" sz="1499" kern="0" dirty="0">
                <a:gradFill>
                  <a:gsLst>
                    <a:gs pos="1250">
                      <a:srgbClr val="353535"/>
                    </a:gs>
                    <a:gs pos="100000">
                      <a:srgbClr val="353535"/>
                    </a:gs>
                  </a:gsLst>
                  <a:lin ang="5400000" scaled="0"/>
                </a:gradFill>
                <a:latin typeface="Segoe UI Light"/>
              </a:rPr>
            </a:br>
            <a:r>
              <a:rPr lang="en-US" sz="1499" kern="0" dirty="0">
                <a:gradFill>
                  <a:gsLst>
                    <a:gs pos="1250">
                      <a:srgbClr val="353535"/>
                    </a:gs>
                    <a:gs pos="100000">
                      <a:srgbClr val="353535"/>
                    </a:gs>
                  </a:gsLst>
                  <a:lin ang="5400000" scaled="0"/>
                </a:gradFill>
                <a:latin typeface="Segoe UI Light"/>
              </a:rPr>
              <a:t>configure my app?</a:t>
            </a:r>
          </a:p>
        </p:txBody>
      </p:sp>
      <p:sp>
        <p:nvSpPr>
          <p:cNvPr id="156" name="TextBox 155">
            <a:extLst>
              <a:ext uri="{FF2B5EF4-FFF2-40B4-BE49-F238E27FC236}">
                <a16:creationId xmlns:a16="http://schemas.microsoft.com/office/drawing/2014/main" id="{2CE7D45F-8001-4007-A519-B4146CC29CF5}"/>
              </a:ext>
            </a:extLst>
          </p:cNvPr>
          <p:cNvSpPr txBox="1"/>
          <p:nvPr/>
        </p:nvSpPr>
        <p:spPr>
          <a:xfrm rot="1660797">
            <a:off x="2403211" y="5071192"/>
            <a:ext cx="1385316" cy="507575"/>
          </a:xfrm>
          <a:prstGeom prst="rect">
            <a:avLst/>
          </a:prstGeom>
          <a:noFill/>
        </p:spPr>
        <p:txBody>
          <a:bodyPr wrap="none" rtlCol="0">
            <a:spAutoFit/>
          </a:bodyPr>
          <a:lstStyle/>
          <a:p>
            <a:pPr defTabSz="914049">
              <a:lnSpc>
                <a:spcPct val="90000"/>
              </a:lnSpc>
              <a:defRPr/>
            </a:pPr>
            <a:r>
              <a:rPr lang="en-US" sz="1499" kern="0" dirty="0">
                <a:gradFill>
                  <a:gsLst>
                    <a:gs pos="1250">
                      <a:srgbClr val="353535"/>
                    </a:gs>
                    <a:gs pos="100000">
                      <a:srgbClr val="353535"/>
                    </a:gs>
                  </a:gsLst>
                  <a:lin ang="5400000" scaled="0"/>
                </a:gradFill>
                <a:latin typeface="Segoe UI Light"/>
              </a:rPr>
              <a:t>Who </a:t>
            </a:r>
            <a:r>
              <a:rPr lang="en-US" sz="1499" b="1" kern="0" dirty="0">
                <a:gradFill>
                  <a:gsLst>
                    <a:gs pos="1250">
                      <a:srgbClr val="353535"/>
                    </a:gs>
                    <a:gs pos="100000">
                      <a:srgbClr val="353535"/>
                    </a:gs>
                  </a:gsLst>
                  <a:lin ang="5400000" scaled="0"/>
                </a:gradFill>
                <a:latin typeface="Segoe UI Light"/>
              </a:rPr>
              <a:t>monitors</a:t>
            </a:r>
            <a:r>
              <a:rPr lang="en-US" sz="1499" kern="0" dirty="0">
                <a:gradFill>
                  <a:gsLst>
                    <a:gs pos="1250">
                      <a:srgbClr val="353535"/>
                    </a:gs>
                    <a:gs pos="100000">
                      <a:srgbClr val="353535"/>
                    </a:gs>
                  </a:gsLst>
                  <a:lin ang="5400000" scaled="0"/>
                </a:gradFill>
                <a:latin typeface="Segoe UI Light"/>
              </a:rPr>
              <a:t> </a:t>
            </a:r>
          </a:p>
          <a:p>
            <a:pPr defTabSz="914049">
              <a:lnSpc>
                <a:spcPct val="90000"/>
              </a:lnSpc>
              <a:defRPr/>
            </a:pPr>
            <a:r>
              <a:rPr lang="en-US" sz="1499" kern="0" dirty="0">
                <a:gradFill>
                  <a:gsLst>
                    <a:gs pos="1250">
                      <a:srgbClr val="353535"/>
                    </a:gs>
                    <a:gs pos="100000">
                      <a:srgbClr val="353535"/>
                    </a:gs>
                  </a:gsLst>
                  <a:lin ang="5400000" scaled="0"/>
                </a:gradFill>
                <a:latin typeface="Segoe UI Light"/>
              </a:rPr>
              <a:t>my </a:t>
            </a:r>
            <a:r>
              <a:rPr lang="en-US" sz="1499" b="1" kern="0" dirty="0">
                <a:gradFill>
                  <a:gsLst>
                    <a:gs pos="1250">
                      <a:srgbClr val="353535"/>
                    </a:gs>
                    <a:gs pos="100000">
                      <a:srgbClr val="353535"/>
                    </a:gs>
                  </a:gsLst>
                  <a:lin ang="5400000" scaled="0"/>
                </a:gradFill>
                <a:latin typeface="Segoe UI Light"/>
              </a:rPr>
              <a:t>Servers</a:t>
            </a:r>
            <a:r>
              <a:rPr lang="en-US" sz="1499" kern="0" dirty="0">
                <a:gradFill>
                  <a:gsLst>
                    <a:gs pos="1250">
                      <a:srgbClr val="353535"/>
                    </a:gs>
                    <a:gs pos="100000">
                      <a:srgbClr val="353535"/>
                    </a:gs>
                  </a:gsLst>
                  <a:lin ang="5400000" scaled="0"/>
                </a:gradFill>
                <a:latin typeface="Segoe UI Light"/>
              </a:rPr>
              <a:t>?</a:t>
            </a:r>
          </a:p>
        </p:txBody>
      </p:sp>
      <p:sp>
        <p:nvSpPr>
          <p:cNvPr id="157" name="TextBox 156">
            <a:extLst>
              <a:ext uri="{FF2B5EF4-FFF2-40B4-BE49-F238E27FC236}">
                <a16:creationId xmlns:a16="http://schemas.microsoft.com/office/drawing/2014/main" id="{4140F19E-9F6C-4748-81A6-D47348E09C9E}"/>
              </a:ext>
            </a:extLst>
          </p:cNvPr>
          <p:cNvSpPr txBox="1"/>
          <p:nvPr/>
        </p:nvSpPr>
        <p:spPr>
          <a:xfrm rot="20084240">
            <a:off x="7313470" y="2294000"/>
            <a:ext cx="1385316" cy="507575"/>
          </a:xfrm>
          <a:prstGeom prst="rect">
            <a:avLst/>
          </a:prstGeom>
          <a:noFill/>
        </p:spPr>
        <p:txBody>
          <a:bodyPr wrap="none" rtlCol="0">
            <a:spAutoFit/>
          </a:bodyPr>
          <a:lstStyle/>
          <a:p>
            <a:pPr defTabSz="914049">
              <a:lnSpc>
                <a:spcPct val="90000"/>
              </a:lnSpc>
              <a:defRPr/>
            </a:pPr>
            <a:r>
              <a:rPr lang="en-US" sz="1499" kern="0" dirty="0">
                <a:gradFill>
                  <a:gsLst>
                    <a:gs pos="1250">
                      <a:srgbClr val="353535"/>
                    </a:gs>
                    <a:gs pos="100000">
                      <a:srgbClr val="353535"/>
                    </a:gs>
                  </a:gsLst>
                  <a:lin ang="5400000" scaled="0"/>
                </a:gradFill>
                <a:latin typeface="Segoe UI Light"/>
              </a:rPr>
              <a:t>Who </a:t>
            </a:r>
            <a:r>
              <a:rPr lang="en-US" sz="1499" b="1" kern="0" dirty="0">
                <a:gradFill>
                  <a:gsLst>
                    <a:gs pos="1250">
                      <a:srgbClr val="353535"/>
                    </a:gs>
                    <a:gs pos="100000">
                      <a:srgbClr val="353535"/>
                    </a:gs>
                  </a:gsLst>
                  <a:lin ang="5400000" scaled="0"/>
                </a:gradFill>
                <a:latin typeface="Segoe UI Light"/>
              </a:rPr>
              <a:t>monitors</a:t>
            </a:r>
            <a:r>
              <a:rPr lang="en-US" sz="1499" kern="0" dirty="0">
                <a:gradFill>
                  <a:gsLst>
                    <a:gs pos="1250">
                      <a:srgbClr val="353535"/>
                    </a:gs>
                    <a:gs pos="100000">
                      <a:srgbClr val="353535"/>
                    </a:gs>
                  </a:gsLst>
                  <a:lin ang="5400000" scaled="0"/>
                </a:gradFill>
                <a:latin typeface="Segoe UI Light"/>
              </a:rPr>
              <a:t> </a:t>
            </a:r>
          </a:p>
          <a:p>
            <a:pPr defTabSz="914049">
              <a:lnSpc>
                <a:spcPct val="90000"/>
              </a:lnSpc>
              <a:defRPr/>
            </a:pPr>
            <a:r>
              <a:rPr lang="en-US" sz="1499" kern="0" dirty="0">
                <a:gradFill>
                  <a:gsLst>
                    <a:gs pos="1250">
                      <a:srgbClr val="353535"/>
                    </a:gs>
                    <a:gs pos="100000">
                      <a:srgbClr val="353535"/>
                    </a:gs>
                  </a:gsLst>
                  <a:lin ang="5400000" scaled="0"/>
                </a:gradFill>
                <a:latin typeface="Segoe UI Light"/>
              </a:rPr>
              <a:t>my </a:t>
            </a:r>
            <a:r>
              <a:rPr lang="en-US" sz="1499" b="1" kern="0" dirty="0">
                <a:gradFill>
                  <a:gsLst>
                    <a:gs pos="1250">
                      <a:srgbClr val="353535"/>
                    </a:gs>
                    <a:gs pos="100000">
                      <a:srgbClr val="353535"/>
                    </a:gs>
                  </a:gsLst>
                  <a:lin ang="5400000" scaled="0"/>
                </a:gradFill>
                <a:latin typeface="Segoe UI Light"/>
              </a:rPr>
              <a:t>App</a:t>
            </a:r>
            <a:r>
              <a:rPr lang="en-US" sz="1499" kern="0" dirty="0">
                <a:gradFill>
                  <a:gsLst>
                    <a:gs pos="1250">
                      <a:srgbClr val="353535"/>
                    </a:gs>
                    <a:gs pos="100000">
                      <a:srgbClr val="353535"/>
                    </a:gs>
                  </a:gsLst>
                  <a:lin ang="5400000" scaled="0"/>
                </a:gradFill>
                <a:latin typeface="Segoe UI Light"/>
              </a:rPr>
              <a:t>?</a:t>
            </a:r>
          </a:p>
        </p:txBody>
      </p:sp>
      <p:grpSp>
        <p:nvGrpSpPr>
          <p:cNvPr id="158" name="Group 157">
            <a:extLst>
              <a:ext uri="{FF2B5EF4-FFF2-40B4-BE49-F238E27FC236}">
                <a16:creationId xmlns:a16="http://schemas.microsoft.com/office/drawing/2014/main" id="{33743F37-C2BF-484E-A3FE-7CAF75E4C71A}"/>
              </a:ext>
            </a:extLst>
          </p:cNvPr>
          <p:cNvGrpSpPr/>
          <p:nvPr/>
        </p:nvGrpSpPr>
        <p:grpSpPr>
          <a:xfrm>
            <a:off x="5547996" y="5326737"/>
            <a:ext cx="1340482" cy="1340482"/>
            <a:chOff x="5547902" y="4202399"/>
            <a:chExt cx="1340672" cy="1340672"/>
          </a:xfrm>
        </p:grpSpPr>
        <p:sp>
          <p:nvSpPr>
            <p:cNvPr id="159" name="Oval 158">
              <a:extLst>
                <a:ext uri="{FF2B5EF4-FFF2-40B4-BE49-F238E27FC236}">
                  <a16:creationId xmlns:a16="http://schemas.microsoft.com/office/drawing/2014/main" id="{FEFDCAD8-8360-4985-815B-EF125870927E}"/>
                </a:ext>
              </a:extLst>
            </p:cNvPr>
            <p:cNvSpPr/>
            <p:nvPr/>
          </p:nvSpPr>
          <p:spPr bwMode="auto">
            <a:xfrm>
              <a:off x="5547902" y="4202399"/>
              <a:ext cx="1340672" cy="1340672"/>
            </a:xfrm>
            <a:prstGeom prst="ellipse">
              <a:avLst/>
            </a:prstGeom>
            <a:solidFill>
              <a:srgbClr val="DFDFDF"/>
            </a:solidFill>
            <a:ln w="4445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160" name="Group 159">
              <a:extLst>
                <a:ext uri="{FF2B5EF4-FFF2-40B4-BE49-F238E27FC236}">
                  <a16:creationId xmlns:a16="http://schemas.microsoft.com/office/drawing/2014/main" id="{CD9530E7-39B8-4DF4-81A6-2AAD95B523DB}"/>
                </a:ext>
              </a:extLst>
            </p:cNvPr>
            <p:cNvGrpSpPr/>
            <p:nvPr/>
          </p:nvGrpSpPr>
          <p:grpSpPr>
            <a:xfrm>
              <a:off x="5882043" y="4461171"/>
              <a:ext cx="744667" cy="794664"/>
              <a:chOff x="2084593" y="2157479"/>
              <a:chExt cx="958326" cy="1022668"/>
            </a:xfrm>
          </p:grpSpPr>
          <p:grpSp>
            <p:nvGrpSpPr>
              <p:cNvPr id="161" name="Group 4">
                <a:extLst>
                  <a:ext uri="{FF2B5EF4-FFF2-40B4-BE49-F238E27FC236}">
                    <a16:creationId xmlns:a16="http://schemas.microsoft.com/office/drawing/2014/main" id="{45CA523D-CDDE-4E61-BA56-321BF0002CBF}"/>
                  </a:ext>
                </a:extLst>
              </p:cNvPr>
              <p:cNvGrpSpPr>
                <a:grpSpLocks noChangeAspect="1"/>
              </p:cNvGrpSpPr>
              <p:nvPr/>
            </p:nvGrpSpPr>
            <p:grpSpPr bwMode="auto">
              <a:xfrm>
                <a:off x="2084593" y="2157479"/>
                <a:ext cx="475727" cy="1022668"/>
                <a:chOff x="7" y="12"/>
                <a:chExt cx="167" cy="359"/>
              </a:xfrm>
            </p:grpSpPr>
            <p:sp>
              <p:nvSpPr>
                <p:cNvPr id="169" name="Rectangle 5">
                  <a:extLst>
                    <a:ext uri="{FF2B5EF4-FFF2-40B4-BE49-F238E27FC236}">
                      <a16:creationId xmlns:a16="http://schemas.microsoft.com/office/drawing/2014/main" id="{8BBEC899-6332-491D-8D85-2642076217B8}"/>
                    </a:ext>
                  </a:extLst>
                </p:cNvPr>
                <p:cNvSpPr>
                  <a:spLocks noChangeArrowheads="1"/>
                </p:cNvSpPr>
                <p:nvPr/>
              </p:nvSpPr>
              <p:spPr bwMode="auto">
                <a:xfrm>
                  <a:off x="7" y="45"/>
                  <a:ext cx="167" cy="326"/>
                </a:xfrm>
                <a:prstGeom prst="rect">
                  <a:avLst/>
                </a:pr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170" name="Freeform 6">
                  <a:extLst>
                    <a:ext uri="{FF2B5EF4-FFF2-40B4-BE49-F238E27FC236}">
                      <a16:creationId xmlns:a16="http://schemas.microsoft.com/office/drawing/2014/main" id="{275E0EDC-17AD-4B85-A293-C05BB21984E3}"/>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171" name="Rectangle 7">
                  <a:extLst>
                    <a:ext uri="{FF2B5EF4-FFF2-40B4-BE49-F238E27FC236}">
                      <a16:creationId xmlns:a16="http://schemas.microsoft.com/office/drawing/2014/main" id="{27E99A56-E99D-4559-BCF8-80E7C77A172B}"/>
                    </a:ext>
                  </a:extLst>
                </p:cNvPr>
                <p:cNvSpPr>
                  <a:spLocks noChangeArrowheads="1"/>
                </p:cNvSpPr>
                <p:nvPr/>
              </p:nvSpPr>
              <p:spPr bwMode="auto">
                <a:xfrm>
                  <a:off x="42" y="232"/>
                  <a:ext cx="25" cy="25"/>
                </a:xfrm>
                <a:prstGeom prst="rect">
                  <a:avLst/>
                </a:pr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172" name="Rectangle 8">
                  <a:extLst>
                    <a:ext uri="{FF2B5EF4-FFF2-40B4-BE49-F238E27FC236}">
                      <a16:creationId xmlns:a16="http://schemas.microsoft.com/office/drawing/2014/main" id="{5186ABA2-796F-4196-9E41-6C570ECACC64}"/>
                    </a:ext>
                  </a:extLst>
                </p:cNvPr>
                <p:cNvSpPr>
                  <a:spLocks noChangeArrowheads="1"/>
                </p:cNvSpPr>
                <p:nvPr/>
              </p:nvSpPr>
              <p:spPr bwMode="auto">
                <a:xfrm>
                  <a:off x="114" y="232"/>
                  <a:ext cx="26" cy="25"/>
                </a:xfrm>
                <a:prstGeom prst="rect">
                  <a:avLst/>
                </a:pr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173" name="Rectangle 9">
                  <a:extLst>
                    <a:ext uri="{FF2B5EF4-FFF2-40B4-BE49-F238E27FC236}">
                      <a16:creationId xmlns:a16="http://schemas.microsoft.com/office/drawing/2014/main" id="{9CABF2CD-B766-4728-9573-3587DEDFFE5B}"/>
                    </a:ext>
                  </a:extLst>
                </p:cNvPr>
                <p:cNvSpPr>
                  <a:spLocks noChangeArrowheads="1"/>
                </p:cNvSpPr>
                <p:nvPr/>
              </p:nvSpPr>
              <p:spPr bwMode="auto">
                <a:xfrm>
                  <a:off x="42" y="164"/>
                  <a:ext cx="25" cy="25"/>
                </a:xfrm>
                <a:prstGeom prst="rect">
                  <a:avLst/>
                </a:pr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174" name="Rectangle 10">
                  <a:extLst>
                    <a:ext uri="{FF2B5EF4-FFF2-40B4-BE49-F238E27FC236}">
                      <a16:creationId xmlns:a16="http://schemas.microsoft.com/office/drawing/2014/main" id="{CB78646C-E846-4BFF-8CDB-127095B25CE3}"/>
                    </a:ext>
                  </a:extLst>
                </p:cNvPr>
                <p:cNvSpPr>
                  <a:spLocks noChangeArrowheads="1"/>
                </p:cNvSpPr>
                <p:nvPr/>
              </p:nvSpPr>
              <p:spPr bwMode="auto">
                <a:xfrm>
                  <a:off x="114" y="164"/>
                  <a:ext cx="26" cy="25"/>
                </a:xfrm>
                <a:prstGeom prst="rect">
                  <a:avLst/>
                </a:pr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175" name="Rectangle 11">
                  <a:extLst>
                    <a:ext uri="{FF2B5EF4-FFF2-40B4-BE49-F238E27FC236}">
                      <a16:creationId xmlns:a16="http://schemas.microsoft.com/office/drawing/2014/main" id="{2B755544-9477-4811-B956-9EC41136D99F}"/>
                    </a:ext>
                  </a:extLst>
                </p:cNvPr>
                <p:cNvSpPr>
                  <a:spLocks noChangeArrowheads="1"/>
                </p:cNvSpPr>
                <p:nvPr/>
              </p:nvSpPr>
              <p:spPr bwMode="auto">
                <a:xfrm>
                  <a:off x="42" y="98"/>
                  <a:ext cx="25" cy="24"/>
                </a:xfrm>
                <a:prstGeom prst="rect">
                  <a:avLst/>
                </a:pr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176" name="Rectangle 12">
                  <a:extLst>
                    <a:ext uri="{FF2B5EF4-FFF2-40B4-BE49-F238E27FC236}">
                      <a16:creationId xmlns:a16="http://schemas.microsoft.com/office/drawing/2014/main" id="{FEF95B66-906F-41F0-AA41-57DB532C3B48}"/>
                    </a:ext>
                  </a:extLst>
                </p:cNvPr>
                <p:cNvSpPr>
                  <a:spLocks noChangeArrowheads="1"/>
                </p:cNvSpPr>
                <p:nvPr/>
              </p:nvSpPr>
              <p:spPr bwMode="auto">
                <a:xfrm>
                  <a:off x="114" y="98"/>
                  <a:ext cx="26" cy="24"/>
                </a:xfrm>
                <a:prstGeom prst="rect">
                  <a:avLst/>
                </a:pr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177" name="Rectangle 13">
                  <a:extLst>
                    <a:ext uri="{FF2B5EF4-FFF2-40B4-BE49-F238E27FC236}">
                      <a16:creationId xmlns:a16="http://schemas.microsoft.com/office/drawing/2014/main" id="{B7677C2E-4375-4A52-AEB1-5ECB0D7628B5}"/>
                    </a:ext>
                  </a:extLst>
                </p:cNvPr>
                <p:cNvSpPr>
                  <a:spLocks noChangeArrowheads="1"/>
                </p:cNvSpPr>
                <p:nvPr/>
              </p:nvSpPr>
              <p:spPr bwMode="auto">
                <a:xfrm>
                  <a:off x="31" y="12"/>
                  <a:ext cx="47" cy="33"/>
                </a:xfrm>
                <a:prstGeom prst="rect">
                  <a:avLst/>
                </a:pr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grpSp>
          <p:grpSp>
            <p:nvGrpSpPr>
              <p:cNvPr id="162" name="Group 161">
                <a:extLst>
                  <a:ext uri="{FF2B5EF4-FFF2-40B4-BE49-F238E27FC236}">
                    <a16:creationId xmlns:a16="http://schemas.microsoft.com/office/drawing/2014/main" id="{3092861F-FD1B-4DEB-B6A0-3492705AFF22}"/>
                  </a:ext>
                </a:extLst>
              </p:cNvPr>
              <p:cNvGrpSpPr/>
              <p:nvPr/>
            </p:nvGrpSpPr>
            <p:grpSpPr>
              <a:xfrm>
                <a:off x="2561534" y="2758439"/>
                <a:ext cx="475727" cy="421466"/>
                <a:chOff x="2779974" y="2727959"/>
                <a:chExt cx="475727" cy="421466"/>
              </a:xfrm>
            </p:grpSpPr>
            <p:sp>
              <p:nvSpPr>
                <p:cNvPr id="164" name="Rectangle 5">
                  <a:extLst>
                    <a:ext uri="{FF2B5EF4-FFF2-40B4-BE49-F238E27FC236}">
                      <a16:creationId xmlns:a16="http://schemas.microsoft.com/office/drawing/2014/main" id="{F364F744-479E-4D7A-8CB5-1246DA570021}"/>
                    </a:ext>
                  </a:extLst>
                </p:cNvPr>
                <p:cNvSpPr>
                  <a:spLocks noChangeArrowheads="1"/>
                </p:cNvSpPr>
                <p:nvPr/>
              </p:nvSpPr>
              <p:spPr bwMode="auto">
                <a:xfrm>
                  <a:off x="2779974" y="2727959"/>
                  <a:ext cx="475727" cy="421465"/>
                </a:xfrm>
                <a:prstGeom prst="rect">
                  <a:avLst/>
                </a:pr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165" name="Freeform 6">
                  <a:extLst>
                    <a:ext uri="{FF2B5EF4-FFF2-40B4-BE49-F238E27FC236}">
                      <a16:creationId xmlns:a16="http://schemas.microsoft.com/office/drawing/2014/main" id="{49B6BFE1-D988-4A1B-AC9F-9304069A2003}"/>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166" name="Rectangle 7">
                  <a:extLst>
                    <a:ext uri="{FF2B5EF4-FFF2-40B4-BE49-F238E27FC236}">
                      <a16:creationId xmlns:a16="http://schemas.microsoft.com/office/drawing/2014/main" id="{D601811B-1676-46FD-93E2-F6F280E46A28}"/>
                    </a:ext>
                  </a:extLst>
                </p:cNvPr>
                <p:cNvSpPr>
                  <a:spLocks noChangeArrowheads="1"/>
                </p:cNvSpPr>
                <p:nvPr/>
              </p:nvSpPr>
              <p:spPr bwMode="auto">
                <a:xfrm>
                  <a:off x="2879677" y="2829662"/>
                  <a:ext cx="71217" cy="71216"/>
                </a:xfrm>
                <a:prstGeom prst="rect">
                  <a:avLst/>
                </a:pr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167" name="Rectangle 8">
                  <a:extLst>
                    <a:ext uri="{FF2B5EF4-FFF2-40B4-BE49-F238E27FC236}">
                      <a16:creationId xmlns:a16="http://schemas.microsoft.com/office/drawing/2014/main" id="{54904CC8-3AA6-4A7F-AE68-13B5E586E04B}"/>
                    </a:ext>
                  </a:extLst>
                </p:cNvPr>
                <p:cNvSpPr>
                  <a:spLocks noChangeArrowheads="1"/>
                </p:cNvSpPr>
                <p:nvPr/>
              </p:nvSpPr>
              <p:spPr bwMode="auto">
                <a:xfrm>
                  <a:off x="3084781" y="2829662"/>
                  <a:ext cx="74065" cy="71216"/>
                </a:xfrm>
                <a:prstGeom prst="rect">
                  <a:avLst/>
                </a:pr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168" name="Rectangle 9">
                  <a:extLst>
                    <a:ext uri="{FF2B5EF4-FFF2-40B4-BE49-F238E27FC236}">
                      <a16:creationId xmlns:a16="http://schemas.microsoft.com/office/drawing/2014/main" id="{D9B966DE-EA7C-4188-85E2-40662FDF6606}"/>
                    </a:ext>
                  </a:extLst>
                </p:cNvPr>
                <p:cNvSpPr>
                  <a:spLocks noChangeArrowheads="1"/>
                </p:cNvSpPr>
                <p:nvPr/>
              </p:nvSpPr>
              <p:spPr bwMode="auto">
                <a:xfrm>
                  <a:off x="2879677" y="3004253"/>
                  <a:ext cx="71217" cy="71216"/>
                </a:xfrm>
                <a:prstGeom prst="rect">
                  <a:avLst/>
                </a:pr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grpSp>
          <p:sp>
            <p:nvSpPr>
              <p:cNvPr id="163" name="Isosceles Triangle 162">
                <a:extLst>
                  <a:ext uri="{FF2B5EF4-FFF2-40B4-BE49-F238E27FC236}">
                    <a16:creationId xmlns:a16="http://schemas.microsoft.com/office/drawing/2014/main" id="{6A0A9A1F-C4CC-40C7-9B20-B79697599757}"/>
                  </a:ext>
                </a:extLst>
              </p:cNvPr>
              <p:cNvSpPr/>
              <p:nvPr/>
            </p:nvSpPr>
            <p:spPr bwMode="auto">
              <a:xfrm>
                <a:off x="2560320" y="2537142"/>
                <a:ext cx="482599" cy="221297"/>
              </a:xfrm>
              <a:prstGeom prst="triangle">
                <a:avLst>
                  <a:gd name="adj" fmla="val 0"/>
                </a:avLst>
              </a:pr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353535"/>
                  </a:solidFill>
                  <a:effectLst/>
                  <a:uLnTx/>
                  <a:uFillTx/>
                  <a:latin typeface="Segoe UI Light"/>
                </a:endParaRPr>
              </a:p>
            </p:txBody>
          </p:sp>
        </p:grpSp>
      </p:grpSp>
      <p:grpSp>
        <p:nvGrpSpPr>
          <p:cNvPr id="178" name="Group 177">
            <a:extLst>
              <a:ext uri="{FF2B5EF4-FFF2-40B4-BE49-F238E27FC236}">
                <a16:creationId xmlns:a16="http://schemas.microsoft.com/office/drawing/2014/main" id="{633A5A5E-5CEC-487B-9AB9-4C9B3BF31A4E}"/>
              </a:ext>
            </a:extLst>
          </p:cNvPr>
          <p:cNvGrpSpPr/>
          <p:nvPr/>
        </p:nvGrpSpPr>
        <p:grpSpPr>
          <a:xfrm>
            <a:off x="5547996" y="2846137"/>
            <a:ext cx="1340482" cy="1340482"/>
            <a:chOff x="5547902" y="2127586"/>
            <a:chExt cx="1340672" cy="1340672"/>
          </a:xfrm>
        </p:grpSpPr>
        <p:sp>
          <p:nvSpPr>
            <p:cNvPr id="179" name="Oval 178">
              <a:extLst>
                <a:ext uri="{FF2B5EF4-FFF2-40B4-BE49-F238E27FC236}">
                  <a16:creationId xmlns:a16="http://schemas.microsoft.com/office/drawing/2014/main" id="{98E9A4AE-C8F2-4445-BAF7-7966DF03F923}"/>
                </a:ext>
              </a:extLst>
            </p:cNvPr>
            <p:cNvSpPr/>
            <p:nvPr/>
          </p:nvSpPr>
          <p:spPr bwMode="auto">
            <a:xfrm>
              <a:off x="5547902" y="2127586"/>
              <a:ext cx="1340672" cy="1340672"/>
            </a:xfrm>
            <a:prstGeom prst="ellipse">
              <a:avLst/>
            </a:prstGeom>
            <a:solidFill>
              <a:srgbClr val="DFDFDF"/>
            </a:solidFill>
            <a:ln w="4445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180" name="Group 16">
              <a:extLst>
                <a:ext uri="{FF2B5EF4-FFF2-40B4-BE49-F238E27FC236}">
                  <a16:creationId xmlns:a16="http://schemas.microsoft.com/office/drawing/2014/main" id="{F840FF93-BDD4-4599-AFBC-F1BF7D6F0A0F}"/>
                </a:ext>
              </a:extLst>
            </p:cNvPr>
            <p:cNvGrpSpPr>
              <a:grpSpLocks noChangeAspect="1"/>
            </p:cNvGrpSpPr>
            <p:nvPr/>
          </p:nvGrpSpPr>
          <p:grpSpPr bwMode="auto">
            <a:xfrm>
              <a:off x="5824049" y="2333627"/>
              <a:ext cx="770389" cy="891106"/>
              <a:chOff x="13" y="7"/>
              <a:chExt cx="351" cy="406"/>
            </a:xfrm>
          </p:grpSpPr>
          <p:sp>
            <p:nvSpPr>
              <p:cNvPr id="181" name="Freeform 17">
                <a:extLst>
                  <a:ext uri="{FF2B5EF4-FFF2-40B4-BE49-F238E27FC236}">
                    <a16:creationId xmlns:a16="http://schemas.microsoft.com/office/drawing/2014/main" id="{022FFF80-B9BD-4ED9-9773-7B08408B1999}"/>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182" name="Freeform 18">
                <a:extLst>
                  <a:ext uri="{FF2B5EF4-FFF2-40B4-BE49-F238E27FC236}">
                    <a16:creationId xmlns:a16="http://schemas.microsoft.com/office/drawing/2014/main" id="{B1878346-80B2-466D-A9C7-8EC13BA92B22}"/>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183" name="Line 19">
                <a:extLst>
                  <a:ext uri="{FF2B5EF4-FFF2-40B4-BE49-F238E27FC236}">
                    <a16:creationId xmlns:a16="http://schemas.microsoft.com/office/drawing/2014/main" id="{50C6AEC6-EF27-4747-AF47-C34CE672AED2}"/>
                  </a:ext>
                </a:extLst>
              </p:cNvPr>
              <p:cNvSpPr>
                <a:spLocks noChangeShapeType="1"/>
              </p:cNvSpPr>
              <p:nvPr/>
            </p:nvSpPr>
            <p:spPr bwMode="auto">
              <a:xfrm>
                <a:off x="288" y="282"/>
                <a:ext cx="0" cy="93"/>
              </a:xfrm>
              <a:prstGeom prst="line">
                <a:avLst/>
              </a:pr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184" name="Freeform 20">
                <a:extLst>
                  <a:ext uri="{FF2B5EF4-FFF2-40B4-BE49-F238E27FC236}">
                    <a16:creationId xmlns:a16="http://schemas.microsoft.com/office/drawing/2014/main" id="{2668C70B-DB2D-4367-80A2-14B2FE34949F}"/>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185" name="Freeform 21">
                <a:extLst>
                  <a:ext uri="{FF2B5EF4-FFF2-40B4-BE49-F238E27FC236}">
                    <a16:creationId xmlns:a16="http://schemas.microsoft.com/office/drawing/2014/main" id="{C08349FF-6CD1-43A3-A21A-ED5838EEAB05}"/>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186" name="Line 22">
                <a:extLst>
                  <a:ext uri="{FF2B5EF4-FFF2-40B4-BE49-F238E27FC236}">
                    <a16:creationId xmlns:a16="http://schemas.microsoft.com/office/drawing/2014/main" id="{6EC9BA57-27E8-424B-8BE1-5D02D693CEBE}"/>
                  </a:ext>
                </a:extLst>
              </p:cNvPr>
              <p:cNvSpPr>
                <a:spLocks noChangeShapeType="1"/>
              </p:cNvSpPr>
              <p:nvPr/>
            </p:nvSpPr>
            <p:spPr bwMode="auto">
              <a:xfrm>
                <a:off x="89" y="282"/>
                <a:ext cx="0" cy="93"/>
              </a:xfrm>
              <a:prstGeom prst="line">
                <a:avLst/>
              </a:pr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187" name="Freeform 23">
                <a:extLst>
                  <a:ext uri="{FF2B5EF4-FFF2-40B4-BE49-F238E27FC236}">
                    <a16:creationId xmlns:a16="http://schemas.microsoft.com/office/drawing/2014/main" id="{0D515CE4-C765-4088-AB5F-5BB27EB7020A}"/>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188" name="Freeform 24">
                <a:extLst>
                  <a:ext uri="{FF2B5EF4-FFF2-40B4-BE49-F238E27FC236}">
                    <a16:creationId xmlns:a16="http://schemas.microsoft.com/office/drawing/2014/main" id="{F1251C5E-77B9-48EF-9CA7-B8CD7FFC1D26}"/>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189" name="Freeform 25">
                <a:extLst>
                  <a:ext uri="{FF2B5EF4-FFF2-40B4-BE49-F238E27FC236}">
                    <a16:creationId xmlns:a16="http://schemas.microsoft.com/office/drawing/2014/main" id="{1BF569DE-508D-4A66-B7C5-75933A669976}"/>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190" name="Line 26">
                <a:extLst>
                  <a:ext uri="{FF2B5EF4-FFF2-40B4-BE49-F238E27FC236}">
                    <a16:creationId xmlns:a16="http://schemas.microsoft.com/office/drawing/2014/main" id="{532F22C3-6CAF-4479-84FC-7CC46ED9A8F9}"/>
                  </a:ext>
                </a:extLst>
              </p:cNvPr>
              <p:cNvSpPr>
                <a:spLocks noChangeShapeType="1"/>
              </p:cNvSpPr>
              <p:nvPr/>
            </p:nvSpPr>
            <p:spPr bwMode="auto">
              <a:xfrm>
                <a:off x="189" y="96"/>
                <a:ext cx="0" cy="87"/>
              </a:xfrm>
              <a:prstGeom prst="line">
                <a:avLst/>
              </a:pr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191" name="Freeform 27">
                <a:extLst>
                  <a:ext uri="{FF2B5EF4-FFF2-40B4-BE49-F238E27FC236}">
                    <a16:creationId xmlns:a16="http://schemas.microsoft.com/office/drawing/2014/main" id="{295E9066-B359-4B96-BAFF-9098FA5CAF40}"/>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192" name="Freeform 28">
                <a:extLst>
                  <a:ext uri="{FF2B5EF4-FFF2-40B4-BE49-F238E27FC236}">
                    <a16:creationId xmlns:a16="http://schemas.microsoft.com/office/drawing/2014/main" id="{86B3541A-3CE1-4C55-8AB1-66FD350EAA43}"/>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grpSp>
      </p:grpSp>
      <p:grpSp>
        <p:nvGrpSpPr>
          <p:cNvPr id="193" name="Group 192">
            <a:extLst>
              <a:ext uri="{FF2B5EF4-FFF2-40B4-BE49-F238E27FC236}">
                <a16:creationId xmlns:a16="http://schemas.microsoft.com/office/drawing/2014/main" id="{80788B25-48EB-4A6F-9CDF-EE94BD5BBC1E}"/>
              </a:ext>
            </a:extLst>
          </p:cNvPr>
          <p:cNvGrpSpPr/>
          <p:nvPr/>
        </p:nvGrpSpPr>
        <p:grpSpPr>
          <a:xfrm>
            <a:off x="2775639" y="2846137"/>
            <a:ext cx="1340482" cy="1340482"/>
            <a:chOff x="2775150" y="2127586"/>
            <a:chExt cx="1340672" cy="1340672"/>
          </a:xfrm>
        </p:grpSpPr>
        <p:sp>
          <p:nvSpPr>
            <p:cNvPr id="194" name="Oval 193">
              <a:extLst>
                <a:ext uri="{FF2B5EF4-FFF2-40B4-BE49-F238E27FC236}">
                  <a16:creationId xmlns:a16="http://schemas.microsoft.com/office/drawing/2014/main" id="{A15A0B97-0D47-44C5-8308-23D91161CB16}"/>
                </a:ext>
              </a:extLst>
            </p:cNvPr>
            <p:cNvSpPr/>
            <p:nvPr/>
          </p:nvSpPr>
          <p:spPr bwMode="auto">
            <a:xfrm>
              <a:off x="2775150" y="2127586"/>
              <a:ext cx="1340672" cy="1340672"/>
            </a:xfrm>
            <a:prstGeom prst="ellipse">
              <a:avLst/>
            </a:prstGeom>
            <a:solidFill>
              <a:srgbClr val="DFDFD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95" name="Freeform 5">
              <a:extLst>
                <a:ext uri="{FF2B5EF4-FFF2-40B4-BE49-F238E27FC236}">
                  <a16:creationId xmlns:a16="http://schemas.microsoft.com/office/drawing/2014/main" id="{BF0778AB-E434-4C64-80FC-B7E130A79167}"/>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0078D7"/>
            </a:solidFill>
            <a:ln w="38100">
              <a:noFill/>
              <a:miter lim="800000"/>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grpSp>
      <p:grpSp>
        <p:nvGrpSpPr>
          <p:cNvPr id="196" name="Group 195">
            <a:extLst>
              <a:ext uri="{FF2B5EF4-FFF2-40B4-BE49-F238E27FC236}">
                <a16:creationId xmlns:a16="http://schemas.microsoft.com/office/drawing/2014/main" id="{FAAF9303-7235-445F-9CB8-DBE0A5F87CDA}"/>
              </a:ext>
            </a:extLst>
          </p:cNvPr>
          <p:cNvGrpSpPr/>
          <p:nvPr/>
        </p:nvGrpSpPr>
        <p:grpSpPr>
          <a:xfrm>
            <a:off x="8320354" y="2846137"/>
            <a:ext cx="1340482" cy="1340482"/>
            <a:chOff x="8320652" y="2127586"/>
            <a:chExt cx="1340672" cy="1340672"/>
          </a:xfrm>
        </p:grpSpPr>
        <p:sp>
          <p:nvSpPr>
            <p:cNvPr id="197" name="Oval 196">
              <a:extLst>
                <a:ext uri="{FF2B5EF4-FFF2-40B4-BE49-F238E27FC236}">
                  <a16:creationId xmlns:a16="http://schemas.microsoft.com/office/drawing/2014/main" id="{143485C6-D7B1-4C4C-8B2C-D6B99C396BA9}"/>
                </a:ext>
              </a:extLst>
            </p:cNvPr>
            <p:cNvSpPr/>
            <p:nvPr/>
          </p:nvSpPr>
          <p:spPr bwMode="auto">
            <a:xfrm>
              <a:off x="8320652" y="2127586"/>
              <a:ext cx="1340672" cy="1340672"/>
            </a:xfrm>
            <a:prstGeom prst="ellipse">
              <a:avLst/>
            </a:prstGeom>
            <a:solidFill>
              <a:srgbClr val="DFDFDF"/>
            </a:solidFill>
            <a:ln w="4445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198" name="Group 8">
              <a:extLst>
                <a:ext uri="{FF2B5EF4-FFF2-40B4-BE49-F238E27FC236}">
                  <a16:creationId xmlns:a16="http://schemas.microsoft.com/office/drawing/2014/main" id="{DDF391C9-1FC2-41A0-A684-66F649616693}"/>
                </a:ext>
              </a:extLst>
            </p:cNvPr>
            <p:cNvGrpSpPr>
              <a:grpSpLocks noChangeAspect="1"/>
            </p:cNvGrpSpPr>
            <p:nvPr/>
          </p:nvGrpSpPr>
          <p:grpSpPr bwMode="auto">
            <a:xfrm>
              <a:off x="8561965" y="2577338"/>
              <a:ext cx="897974" cy="451613"/>
              <a:chOff x="7" y="12"/>
              <a:chExt cx="342" cy="172"/>
            </a:xfrm>
          </p:grpSpPr>
          <p:sp>
            <p:nvSpPr>
              <p:cNvPr id="199" name="Rectangle 9">
                <a:extLst>
                  <a:ext uri="{FF2B5EF4-FFF2-40B4-BE49-F238E27FC236}">
                    <a16:creationId xmlns:a16="http://schemas.microsoft.com/office/drawing/2014/main" id="{46787E74-F30B-4DE4-B5C4-4436859F371A}"/>
                  </a:ext>
                </a:extLst>
              </p:cNvPr>
              <p:cNvSpPr>
                <a:spLocks noChangeArrowheads="1"/>
              </p:cNvSpPr>
              <p:nvPr/>
            </p:nvSpPr>
            <p:spPr bwMode="auto">
              <a:xfrm>
                <a:off x="7" y="64"/>
                <a:ext cx="87" cy="120"/>
              </a:xfrm>
              <a:prstGeom prst="rect">
                <a:avLst/>
              </a:pr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200" name="Rectangle 10">
                <a:extLst>
                  <a:ext uri="{FF2B5EF4-FFF2-40B4-BE49-F238E27FC236}">
                    <a16:creationId xmlns:a16="http://schemas.microsoft.com/office/drawing/2014/main" id="{6021B796-D0E0-4752-903D-4FDD53384651}"/>
                  </a:ext>
                </a:extLst>
              </p:cNvPr>
              <p:cNvSpPr>
                <a:spLocks noChangeArrowheads="1"/>
              </p:cNvSpPr>
              <p:nvPr/>
            </p:nvSpPr>
            <p:spPr bwMode="auto">
              <a:xfrm>
                <a:off x="195" y="76"/>
                <a:ext cx="154" cy="108"/>
              </a:xfrm>
              <a:prstGeom prst="rect">
                <a:avLst/>
              </a:pr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201" name="Line 11">
                <a:extLst>
                  <a:ext uri="{FF2B5EF4-FFF2-40B4-BE49-F238E27FC236}">
                    <a16:creationId xmlns:a16="http://schemas.microsoft.com/office/drawing/2014/main" id="{BEED9C8B-3D46-4259-AFF5-5C97786136DE}"/>
                  </a:ext>
                </a:extLst>
              </p:cNvPr>
              <p:cNvSpPr>
                <a:spLocks noChangeShapeType="1"/>
              </p:cNvSpPr>
              <p:nvPr/>
            </p:nvSpPr>
            <p:spPr bwMode="auto">
              <a:xfrm flipV="1">
                <a:off x="311" y="124"/>
                <a:ext cx="0" cy="17"/>
              </a:xfrm>
              <a:prstGeom prst="line">
                <a:avLst/>
              </a:prstGeom>
              <a:noFill/>
              <a:ln w="444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202" name="Freeform 12">
                <a:extLst>
                  <a:ext uri="{FF2B5EF4-FFF2-40B4-BE49-F238E27FC236}">
                    <a16:creationId xmlns:a16="http://schemas.microsoft.com/office/drawing/2014/main" id="{402E89D2-5654-4D68-B387-43D8E36E8D50}"/>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203" name="Freeform 13">
                <a:extLst>
                  <a:ext uri="{FF2B5EF4-FFF2-40B4-BE49-F238E27FC236}">
                    <a16:creationId xmlns:a16="http://schemas.microsoft.com/office/drawing/2014/main" id="{AFDCDD1A-C9E6-42FE-8C16-4B7597D5B1C6}"/>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grpSp>
      </p:grpSp>
      <p:cxnSp>
        <p:nvCxnSpPr>
          <p:cNvPr id="204" name="Straight Arrow Connector 203">
            <a:extLst>
              <a:ext uri="{FF2B5EF4-FFF2-40B4-BE49-F238E27FC236}">
                <a16:creationId xmlns:a16="http://schemas.microsoft.com/office/drawing/2014/main" id="{AFF749E1-5986-4ED2-B8A4-044F78436011}"/>
              </a:ext>
            </a:extLst>
          </p:cNvPr>
          <p:cNvCxnSpPr>
            <a:cxnSpLocks/>
          </p:cNvCxnSpPr>
          <p:nvPr/>
        </p:nvCxnSpPr>
        <p:spPr>
          <a:xfrm>
            <a:off x="4228370" y="3491386"/>
            <a:ext cx="1207375" cy="0"/>
          </a:xfrm>
          <a:prstGeom prst="straightConnector1">
            <a:avLst/>
          </a:prstGeom>
          <a:noFill/>
          <a:ln w="25400" cap="flat" cmpd="sng" algn="ctr">
            <a:solidFill>
              <a:srgbClr val="0078D7"/>
            </a:solidFill>
            <a:prstDash val="solid"/>
            <a:headEnd type="none"/>
            <a:tailEnd type="triangle" w="lg" len="med"/>
          </a:ln>
          <a:effectLst/>
        </p:spPr>
      </p:cxnSp>
      <p:cxnSp>
        <p:nvCxnSpPr>
          <p:cNvPr id="205" name="Straight Arrow Connector 204">
            <a:extLst>
              <a:ext uri="{FF2B5EF4-FFF2-40B4-BE49-F238E27FC236}">
                <a16:creationId xmlns:a16="http://schemas.microsoft.com/office/drawing/2014/main" id="{BCB7D6F1-057B-4D1C-B770-D399B9FE39A3}"/>
              </a:ext>
            </a:extLst>
          </p:cNvPr>
          <p:cNvCxnSpPr>
            <a:cxnSpLocks/>
          </p:cNvCxnSpPr>
          <p:nvPr/>
        </p:nvCxnSpPr>
        <p:spPr>
          <a:xfrm flipH="1">
            <a:off x="7000728" y="3491386"/>
            <a:ext cx="1207375" cy="0"/>
          </a:xfrm>
          <a:prstGeom prst="straightConnector1">
            <a:avLst/>
          </a:prstGeom>
          <a:noFill/>
          <a:ln w="25400" cap="flat" cmpd="sng" algn="ctr">
            <a:solidFill>
              <a:srgbClr val="0078D7"/>
            </a:solidFill>
            <a:prstDash val="solid"/>
            <a:headEnd type="none"/>
            <a:tailEnd type="triangle" w="lg" len="med"/>
          </a:ln>
          <a:effectLst/>
        </p:spPr>
      </p:cxnSp>
      <p:cxnSp>
        <p:nvCxnSpPr>
          <p:cNvPr id="206" name="Straight Arrow Connector 205">
            <a:extLst>
              <a:ext uri="{FF2B5EF4-FFF2-40B4-BE49-F238E27FC236}">
                <a16:creationId xmlns:a16="http://schemas.microsoft.com/office/drawing/2014/main" id="{5824B174-0EA8-492A-AB89-03EDFC56979B}"/>
              </a:ext>
            </a:extLst>
          </p:cNvPr>
          <p:cNvCxnSpPr>
            <a:cxnSpLocks/>
          </p:cNvCxnSpPr>
          <p:nvPr/>
        </p:nvCxnSpPr>
        <p:spPr>
          <a:xfrm>
            <a:off x="6213406" y="4283946"/>
            <a:ext cx="0" cy="940953"/>
          </a:xfrm>
          <a:prstGeom prst="straightConnector1">
            <a:avLst/>
          </a:prstGeom>
          <a:noFill/>
          <a:ln w="25400" cap="flat" cmpd="sng" algn="ctr">
            <a:solidFill>
              <a:srgbClr val="0078D7"/>
            </a:solidFill>
            <a:prstDash val="solid"/>
            <a:headEnd type="none"/>
            <a:tailEnd type="triangle" w="lg" len="med"/>
          </a:ln>
          <a:effectLst/>
        </p:spPr>
      </p:cxnSp>
      <p:sp>
        <p:nvSpPr>
          <p:cNvPr id="207" name="Oval 206">
            <a:extLst>
              <a:ext uri="{FF2B5EF4-FFF2-40B4-BE49-F238E27FC236}">
                <a16:creationId xmlns:a16="http://schemas.microsoft.com/office/drawing/2014/main" id="{965E11D3-89B8-4A37-BB3D-96344F71FFEA}"/>
              </a:ext>
            </a:extLst>
          </p:cNvPr>
          <p:cNvSpPr/>
          <p:nvPr/>
        </p:nvSpPr>
        <p:spPr bwMode="auto">
          <a:xfrm>
            <a:off x="2279560" y="4849018"/>
            <a:ext cx="91440" cy="91440"/>
          </a:xfrm>
          <a:prstGeom prst="ellipse">
            <a:avLst/>
          </a:prstGeom>
          <a:solidFill>
            <a:srgbClr val="F2F2F2"/>
          </a:solid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208" name="Oval 207">
            <a:extLst>
              <a:ext uri="{FF2B5EF4-FFF2-40B4-BE49-F238E27FC236}">
                <a16:creationId xmlns:a16="http://schemas.microsoft.com/office/drawing/2014/main" id="{95142146-67BB-4063-8DA2-AF47A6D3D699}"/>
              </a:ext>
            </a:extLst>
          </p:cNvPr>
          <p:cNvSpPr/>
          <p:nvPr/>
        </p:nvSpPr>
        <p:spPr bwMode="auto">
          <a:xfrm>
            <a:off x="470147" y="2166207"/>
            <a:ext cx="91440" cy="91440"/>
          </a:xfrm>
          <a:prstGeom prst="ellipse">
            <a:avLst/>
          </a:prstGeom>
          <a:solidFill>
            <a:srgbClr val="F2F2F2"/>
          </a:solid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209" name="Oval 208">
            <a:extLst>
              <a:ext uri="{FF2B5EF4-FFF2-40B4-BE49-F238E27FC236}">
                <a16:creationId xmlns:a16="http://schemas.microsoft.com/office/drawing/2014/main" id="{C2379872-1C90-40A6-A96C-B9CEED212D5A}"/>
              </a:ext>
            </a:extLst>
          </p:cNvPr>
          <p:cNvSpPr/>
          <p:nvPr/>
        </p:nvSpPr>
        <p:spPr bwMode="auto">
          <a:xfrm>
            <a:off x="990241" y="2887452"/>
            <a:ext cx="91440" cy="91440"/>
          </a:xfrm>
          <a:prstGeom prst="ellipse">
            <a:avLst/>
          </a:prstGeom>
          <a:solidFill>
            <a:srgbClr val="F2F2F2"/>
          </a:solid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210" name="Oval 209">
            <a:extLst>
              <a:ext uri="{FF2B5EF4-FFF2-40B4-BE49-F238E27FC236}">
                <a16:creationId xmlns:a16="http://schemas.microsoft.com/office/drawing/2014/main" id="{03312788-F598-427D-9569-DA2B8D6ED4E5}"/>
              </a:ext>
            </a:extLst>
          </p:cNvPr>
          <p:cNvSpPr/>
          <p:nvPr/>
        </p:nvSpPr>
        <p:spPr bwMode="auto">
          <a:xfrm>
            <a:off x="592262" y="3486944"/>
            <a:ext cx="91440" cy="91440"/>
          </a:xfrm>
          <a:prstGeom prst="ellipse">
            <a:avLst/>
          </a:prstGeom>
          <a:solidFill>
            <a:srgbClr val="F2F2F2"/>
          </a:solid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211" name="Oval 210">
            <a:extLst>
              <a:ext uri="{FF2B5EF4-FFF2-40B4-BE49-F238E27FC236}">
                <a16:creationId xmlns:a16="http://schemas.microsoft.com/office/drawing/2014/main" id="{5BD57B71-F2B1-4DC6-B257-CA723C965CE8}"/>
              </a:ext>
            </a:extLst>
          </p:cNvPr>
          <p:cNvSpPr/>
          <p:nvPr/>
        </p:nvSpPr>
        <p:spPr bwMode="auto">
          <a:xfrm>
            <a:off x="4637866" y="2197481"/>
            <a:ext cx="91440" cy="91440"/>
          </a:xfrm>
          <a:prstGeom prst="ellipse">
            <a:avLst/>
          </a:prstGeom>
          <a:solidFill>
            <a:srgbClr val="F2F2F2"/>
          </a:solid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212" name="Oval 211">
            <a:extLst>
              <a:ext uri="{FF2B5EF4-FFF2-40B4-BE49-F238E27FC236}">
                <a16:creationId xmlns:a16="http://schemas.microsoft.com/office/drawing/2014/main" id="{57D2B36A-16E5-4DFF-BD68-C41934F27F07}"/>
              </a:ext>
            </a:extLst>
          </p:cNvPr>
          <p:cNvSpPr/>
          <p:nvPr/>
        </p:nvSpPr>
        <p:spPr bwMode="auto">
          <a:xfrm>
            <a:off x="2786928" y="1566766"/>
            <a:ext cx="91440" cy="91440"/>
          </a:xfrm>
          <a:prstGeom prst="ellipse">
            <a:avLst/>
          </a:prstGeom>
          <a:solidFill>
            <a:srgbClr val="F2F2F2"/>
          </a:solid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213" name="Oval 212">
            <a:extLst>
              <a:ext uri="{FF2B5EF4-FFF2-40B4-BE49-F238E27FC236}">
                <a16:creationId xmlns:a16="http://schemas.microsoft.com/office/drawing/2014/main" id="{B5F4F5A0-457F-443F-9489-5FE518C33053}"/>
              </a:ext>
            </a:extLst>
          </p:cNvPr>
          <p:cNvSpPr/>
          <p:nvPr/>
        </p:nvSpPr>
        <p:spPr bwMode="auto">
          <a:xfrm>
            <a:off x="6705475" y="1498623"/>
            <a:ext cx="91440" cy="91440"/>
          </a:xfrm>
          <a:prstGeom prst="ellipse">
            <a:avLst/>
          </a:prstGeom>
          <a:solidFill>
            <a:srgbClr val="F2F2F2"/>
          </a:solid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214" name="Oval 213">
            <a:extLst>
              <a:ext uri="{FF2B5EF4-FFF2-40B4-BE49-F238E27FC236}">
                <a16:creationId xmlns:a16="http://schemas.microsoft.com/office/drawing/2014/main" id="{AC5EE097-F10E-4683-9ADB-ECC3D61D251F}"/>
              </a:ext>
            </a:extLst>
          </p:cNvPr>
          <p:cNvSpPr/>
          <p:nvPr/>
        </p:nvSpPr>
        <p:spPr bwMode="auto">
          <a:xfrm>
            <a:off x="7171030" y="2852816"/>
            <a:ext cx="91440" cy="91440"/>
          </a:xfrm>
          <a:prstGeom prst="ellipse">
            <a:avLst/>
          </a:prstGeom>
          <a:solidFill>
            <a:srgbClr val="F2F2F2"/>
          </a:solid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215" name="Oval 214">
            <a:extLst>
              <a:ext uri="{FF2B5EF4-FFF2-40B4-BE49-F238E27FC236}">
                <a16:creationId xmlns:a16="http://schemas.microsoft.com/office/drawing/2014/main" id="{2EB39CA2-9D81-4693-94EF-FD9EA281E4D6}"/>
              </a:ext>
            </a:extLst>
          </p:cNvPr>
          <p:cNvSpPr/>
          <p:nvPr/>
        </p:nvSpPr>
        <p:spPr bwMode="auto">
          <a:xfrm>
            <a:off x="518273" y="5456560"/>
            <a:ext cx="91440" cy="91440"/>
          </a:xfrm>
          <a:prstGeom prst="ellipse">
            <a:avLst/>
          </a:prstGeom>
          <a:solidFill>
            <a:srgbClr val="F2F2F2"/>
          </a:solid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216" name="Oval 215">
            <a:extLst>
              <a:ext uri="{FF2B5EF4-FFF2-40B4-BE49-F238E27FC236}">
                <a16:creationId xmlns:a16="http://schemas.microsoft.com/office/drawing/2014/main" id="{C6FFB205-9BE3-4386-A319-7EF0B6567474}"/>
              </a:ext>
            </a:extLst>
          </p:cNvPr>
          <p:cNvSpPr/>
          <p:nvPr/>
        </p:nvSpPr>
        <p:spPr bwMode="auto">
          <a:xfrm>
            <a:off x="501312" y="6276181"/>
            <a:ext cx="91440" cy="91440"/>
          </a:xfrm>
          <a:prstGeom prst="ellipse">
            <a:avLst/>
          </a:prstGeom>
          <a:solidFill>
            <a:srgbClr val="F2F2F2"/>
          </a:solid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217" name="Oval 216">
            <a:extLst>
              <a:ext uri="{FF2B5EF4-FFF2-40B4-BE49-F238E27FC236}">
                <a16:creationId xmlns:a16="http://schemas.microsoft.com/office/drawing/2014/main" id="{D67E0199-79A3-4B1D-AC38-64D5244DE44E}"/>
              </a:ext>
            </a:extLst>
          </p:cNvPr>
          <p:cNvSpPr/>
          <p:nvPr/>
        </p:nvSpPr>
        <p:spPr bwMode="auto">
          <a:xfrm>
            <a:off x="4259718" y="5627121"/>
            <a:ext cx="91440" cy="91440"/>
          </a:xfrm>
          <a:prstGeom prst="ellipse">
            <a:avLst/>
          </a:prstGeom>
          <a:solidFill>
            <a:srgbClr val="F2F2F2"/>
          </a:solid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218" name="Oval 217">
            <a:extLst>
              <a:ext uri="{FF2B5EF4-FFF2-40B4-BE49-F238E27FC236}">
                <a16:creationId xmlns:a16="http://schemas.microsoft.com/office/drawing/2014/main" id="{B5FAB006-8B7F-4EA6-96D8-766CB2ECA471}"/>
              </a:ext>
            </a:extLst>
          </p:cNvPr>
          <p:cNvSpPr/>
          <p:nvPr/>
        </p:nvSpPr>
        <p:spPr bwMode="auto">
          <a:xfrm>
            <a:off x="9164760" y="2068579"/>
            <a:ext cx="91440" cy="91440"/>
          </a:xfrm>
          <a:prstGeom prst="ellipse">
            <a:avLst/>
          </a:prstGeom>
          <a:solidFill>
            <a:srgbClr val="F2F2F2"/>
          </a:solid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219" name="Oval 218">
            <a:extLst>
              <a:ext uri="{FF2B5EF4-FFF2-40B4-BE49-F238E27FC236}">
                <a16:creationId xmlns:a16="http://schemas.microsoft.com/office/drawing/2014/main" id="{059808CA-4BEE-4446-AF23-5793A3B71C98}"/>
              </a:ext>
            </a:extLst>
          </p:cNvPr>
          <p:cNvSpPr/>
          <p:nvPr/>
        </p:nvSpPr>
        <p:spPr bwMode="auto">
          <a:xfrm>
            <a:off x="10089173" y="3573574"/>
            <a:ext cx="91440" cy="91440"/>
          </a:xfrm>
          <a:prstGeom prst="ellipse">
            <a:avLst/>
          </a:prstGeom>
          <a:solidFill>
            <a:srgbClr val="F2F2F2"/>
          </a:solid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220" name="Oval 219">
            <a:extLst>
              <a:ext uri="{FF2B5EF4-FFF2-40B4-BE49-F238E27FC236}">
                <a16:creationId xmlns:a16="http://schemas.microsoft.com/office/drawing/2014/main" id="{56F7C748-23C5-407B-8390-72B7E07CF452}"/>
              </a:ext>
            </a:extLst>
          </p:cNvPr>
          <p:cNvSpPr/>
          <p:nvPr/>
        </p:nvSpPr>
        <p:spPr bwMode="auto">
          <a:xfrm>
            <a:off x="10168778" y="2366003"/>
            <a:ext cx="91440" cy="91440"/>
          </a:xfrm>
          <a:prstGeom prst="ellipse">
            <a:avLst/>
          </a:prstGeom>
          <a:solidFill>
            <a:srgbClr val="F2F2F2"/>
          </a:solid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221" name="Oval 220">
            <a:extLst>
              <a:ext uri="{FF2B5EF4-FFF2-40B4-BE49-F238E27FC236}">
                <a16:creationId xmlns:a16="http://schemas.microsoft.com/office/drawing/2014/main" id="{ACD9D227-CAC7-4CC8-80DB-38D5F3D6D363}"/>
              </a:ext>
            </a:extLst>
          </p:cNvPr>
          <p:cNvSpPr/>
          <p:nvPr/>
        </p:nvSpPr>
        <p:spPr bwMode="auto">
          <a:xfrm>
            <a:off x="9051600" y="5200046"/>
            <a:ext cx="91440" cy="91440"/>
          </a:xfrm>
          <a:prstGeom prst="ellipse">
            <a:avLst/>
          </a:prstGeom>
          <a:solidFill>
            <a:srgbClr val="F2F2F2"/>
          </a:solid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222" name="Oval 221">
            <a:extLst>
              <a:ext uri="{FF2B5EF4-FFF2-40B4-BE49-F238E27FC236}">
                <a16:creationId xmlns:a16="http://schemas.microsoft.com/office/drawing/2014/main" id="{CE6AFF20-9827-4912-A928-D74EB0197B14}"/>
              </a:ext>
            </a:extLst>
          </p:cNvPr>
          <p:cNvSpPr/>
          <p:nvPr/>
        </p:nvSpPr>
        <p:spPr bwMode="auto">
          <a:xfrm>
            <a:off x="9780838" y="6059140"/>
            <a:ext cx="91440" cy="91440"/>
          </a:xfrm>
          <a:prstGeom prst="ellipse">
            <a:avLst/>
          </a:prstGeom>
          <a:solidFill>
            <a:srgbClr val="F2F2F2"/>
          </a:solid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223" name="Oval 222">
            <a:extLst>
              <a:ext uri="{FF2B5EF4-FFF2-40B4-BE49-F238E27FC236}">
                <a16:creationId xmlns:a16="http://schemas.microsoft.com/office/drawing/2014/main" id="{D9EB1744-7B50-46D6-AC05-363B03E201DB}"/>
              </a:ext>
            </a:extLst>
          </p:cNvPr>
          <p:cNvSpPr/>
          <p:nvPr/>
        </p:nvSpPr>
        <p:spPr bwMode="auto">
          <a:xfrm>
            <a:off x="7265885" y="5539316"/>
            <a:ext cx="91440" cy="91440"/>
          </a:xfrm>
          <a:prstGeom prst="ellipse">
            <a:avLst/>
          </a:prstGeom>
          <a:solidFill>
            <a:srgbClr val="F2F2F2"/>
          </a:solid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224" name="Oval 223">
            <a:extLst>
              <a:ext uri="{FF2B5EF4-FFF2-40B4-BE49-F238E27FC236}">
                <a16:creationId xmlns:a16="http://schemas.microsoft.com/office/drawing/2014/main" id="{FF8BEF00-DA95-4B9C-AA0B-4BBB933EB66C}"/>
              </a:ext>
            </a:extLst>
          </p:cNvPr>
          <p:cNvSpPr/>
          <p:nvPr/>
        </p:nvSpPr>
        <p:spPr bwMode="auto">
          <a:xfrm>
            <a:off x="7428587" y="6236982"/>
            <a:ext cx="91440" cy="91440"/>
          </a:xfrm>
          <a:prstGeom prst="ellipse">
            <a:avLst/>
          </a:prstGeom>
          <a:solidFill>
            <a:srgbClr val="F2F2F2"/>
          </a:solid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225" name="Oval 224">
            <a:extLst>
              <a:ext uri="{FF2B5EF4-FFF2-40B4-BE49-F238E27FC236}">
                <a16:creationId xmlns:a16="http://schemas.microsoft.com/office/drawing/2014/main" id="{66C75E4F-92A9-4978-A781-80F11FFE7246}"/>
              </a:ext>
            </a:extLst>
          </p:cNvPr>
          <p:cNvSpPr/>
          <p:nvPr/>
        </p:nvSpPr>
        <p:spPr bwMode="auto">
          <a:xfrm>
            <a:off x="6914237" y="4605032"/>
            <a:ext cx="91440" cy="91440"/>
          </a:xfrm>
          <a:prstGeom prst="ellipse">
            <a:avLst/>
          </a:prstGeom>
          <a:solidFill>
            <a:srgbClr val="F2F2F2"/>
          </a:solid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226" name="Oval 225">
            <a:extLst>
              <a:ext uri="{FF2B5EF4-FFF2-40B4-BE49-F238E27FC236}">
                <a16:creationId xmlns:a16="http://schemas.microsoft.com/office/drawing/2014/main" id="{EFCC4DE7-E334-446A-B6EF-324F4B176C89}"/>
              </a:ext>
            </a:extLst>
          </p:cNvPr>
          <p:cNvSpPr/>
          <p:nvPr/>
        </p:nvSpPr>
        <p:spPr bwMode="auto">
          <a:xfrm>
            <a:off x="9910597" y="4238942"/>
            <a:ext cx="91440" cy="91440"/>
          </a:xfrm>
          <a:prstGeom prst="ellipse">
            <a:avLst/>
          </a:prstGeom>
          <a:solidFill>
            <a:srgbClr val="F2F2F2"/>
          </a:solid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227" name="Oval 226">
            <a:extLst>
              <a:ext uri="{FF2B5EF4-FFF2-40B4-BE49-F238E27FC236}">
                <a16:creationId xmlns:a16="http://schemas.microsoft.com/office/drawing/2014/main" id="{81622A7D-D141-4887-ABFB-C288103198B7}"/>
              </a:ext>
            </a:extLst>
          </p:cNvPr>
          <p:cNvSpPr/>
          <p:nvPr/>
        </p:nvSpPr>
        <p:spPr bwMode="auto">
          <a:xfrm>
            <a:off x="2442991" y="6241992"/>
            <a:ext cx="91440" cy="91440"/>
          </a:xfrm>
          <a:prstGeom prst="ellipse">
            <a:avLst/>
          </a:prstGeom>
          <a:solidFill>
            <a:srgbClr val="F2F2F2"/>
          </a:solid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228" name="Oval 227">
            <a:extLst>
              <a:ext uri="{FF2B5EF4-FFF2-40B4-BE49-F238E27FC236}">
                <a16:creationId xmlns:a16="http://schemas.microsoft.com/office/drawing/2014/main" id="{C971FC1D-0C64-4433-86A7-F0BBF89DCDB5}"/>
              </a:ext>
            </a:extLst>
          </p:cNvPr>
          <p:cNvSpPr/>
          <p:nvPr/>
        </p:nvSpPr>
        <p:spPr bwMode="auto">
          <a:xfrm>
            <a:off x="3534004" y="4799807"/>
            <a:ext cx="91440" cy="91440"/>
          </a:xfrm>
          <a:prstGeom prst="ellipse">
            <a:avLst/>
          </a:prstGeom>
          <a:solidFill>
            <a:srgbClr val="F2F2F2"/>
          </a:solid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2" name="Title 1">
            <a:extLst>
              <a:ext uri="{FF2B5EF4-FFF2-40B4-BE49-F238E27FC236}">
                <a16:creationId xmlns:a16="http://schemas.microsoft.com/office/drawing/2014/main" id="{FD935166-2FF1-4A1D-8C53-4BF3771F0DBF}"/>
              </a:ext>
            </a:extLst>
          </p:cNvPr>
          <p:cNvSpPr>
            <a:spLocks noGrp="1"/>
          </p:cNvSpPr>
          <p:nvPr>
            <p:ph type="title"/>
          </p:nvPr>
        </p:nvSpPr>
        <p:spPr/>
        <p:txBody>
          <a:bodyPr/>
          <a:lstStyle/>
          <a:p>
            <a:r>
              <a:rPr lang="en-US" sz="4400" dirty="0"/>
              <a:t>Before cloud…</a:t>
            </a:r>
          </a:p>
        </p:txBody>
      </p:sp>
    </p:spTree>
    <p:extLst>
      <p:ext uri="{BB962C8B-B14F-4D97-AF65-F5344CB8AC3E}">
        <p14:creationId xmlns:p14="http://schemas.microsoft.com/office/powerpoint/2010/main" val="2862509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93"/>
                                        </p:tgtEl>
                                        <p:attrNameLst>
                                          <p:attrName>style.visibility</p:attrName>
                                        </p:attrNameLst>
                                      </p:cBhvr>
                                      <p:to>
                                        <p:strVal val="visible"/>
                                      </p:to>
                                    </p:set>
                                    <p:anim calcmode="lin" valueType="num">
                                      <p:cBhvr>
                                        <p:cTn id="7" dur="500" fill="hold"/>
                                        <p:tgtEl>
                                          <p:spTgt spid="193"/>
                                        </p:tgtEl>
                                        <p:attrNameLst>
                                          <p:attrName>ppt_w</p:attrName>
                                        </p:attrNameLst>
                                      </p:cBhvr>
                                      <p:tavLst>
                                        <p:tav tm="0">
                                          <p:val>
                                            <p:fltVal val="0"/>
                                          </p:val>
                                        </p:tav>
                                        <p:tav tm="100000">
                                          <p:val>
                                            <p:strVal val="#ppt_w"/>
                                          </p:val>
                                        </p:tav>
                                      </p:tavLst>
                                    </p:anim>
                                    <p:anim calcmode="lin" valueType="num">
                                      <p:cBhvr>
                                        <p:cTn id="8" dur="500" fill="hold"/>
                                        <p:tgtEl>
                                          <p:spTgt spid="193"/>
                                        </p:tgtEl>
                                        <p:attrNameLst>
                                          <p:attrName>ppt_h</p:attrName>
                                        </p:attrNameLst>
                                      </p:cBhvr>
                                      <p:tavLst>
                                        <p:tav tm="0">
                                          <p:val>
                                            <p:fltVal val="0"/>
                                          </p:val>
                                        </p:tav>
                                        <p:tav tm="100000">
                                          <p:val>
                                            <p:strVal val="#ppt_h"/>
                                          </p:val>
                                        </p:tav>
                                      </p:tavLst>
                                    </p:anim>
                                    <p:animEffect transition="in" filter="fade">
                                      <p:cBhvr>
                                        <p:cTn id="9" dur="500"/>
                                        <p:tgtEl>
                                          <p:spTgt spid="193"/>
                                        </p:tgtEl>
                                      </p:cBhvr>
                                    </p:animEffect>
                                  </p:childTnLst>
                                </p:cTn>
                              </p:par>
                              <p:par>
                                <p:cTn id="10" presetID="53" presetClass="entr" presetSubtype="16" fill="hold" nodeType="withEffect">
                                  <p:stCondLst>
                                    <p:cond delay="0"/>
                                  </p:stCondLst>
                                  <p:childTnLst>
                                    <p:set>
                                      <p:cBhvr>
                                        <p:cTn id="11" dur="1" fill="hold">
                                          <p:stCondLst>
                                            <p:cond delay="0"/>
                                          </p:stCondLst>
                                        </p:cTn>
                                        <p:tgtEl>
                                          <p:spTgt spid="178"/>
                                        </p:tgtEl>
                                        <p:attrNameLst>
                                          <p:attrName>style.visibility</p:attrName>
                                        </p:attrNameLst>
                                      </p:cBhvr>
                                      <p:to>
                                        <p:strVal val="visible"/>
                                      </p:to>
                                    </p:set>
                                    <p:anim calcmode="lin" valueType="num">
                                      <p:cBhvr>
                                        <p:cTn id="12" dur="500" fill="hold"/>
                                        <p:tgtEl>
                                          <p:spTgt spid="178"/>
                                        </p:tgtEl>
                                        <p:attrNameLst>
                                          <p:attrName>ppt_w</p:attrName>
                                        </p:attrNameLst>
                                      </p:cBhvr>
                                      <p:tavLst>
                                        <p:tav tm="0">
                                          <p:val>
                                            <p:fltVal val="0"/>
                                          </p:val>
                                        </p:tav>
                                        <p:tav tm="100000">
                                          <p:val>
                                            <p:strVal val="#ppt_w"/>
                                          </p:val>
                                        </p:tav>
                                      </p:tavLst>
                                    </p:anim>
                                    <p:anim calcmode="lin" valueType="num">
                                      <p:cBhvr>
                                        <p:cTn id="13" dur="500" fill="hold"/>
                                        <p:tgtEl>
                                          <p:spTgt spid="178"/>
                                        </p:tgtEl>
                                        <p:attrNameLst>
                                          <p:attrName>ppt_h</p:attrName>
                                        </p:attrNameLst>
                                      </p:cBhvr>
                                      <p:tavLst>
                                        <p:tav tm="0">
                                          <p:val>
                                            <p:fltVal val="0"/>
                                          </p:val>
                                        </p:tav>
                                        <p:tav tm="100000">
                                          <p:val>
                                            <p:strVal val="#ppt_h"/>
                                          </p:val>
                                        </p:tav>
                                      </p:tavLst>
                                    </p:anim>
                                    <p:animEffect transition="in" filter="fade">
                                      <p:cBhvr>
                                        <p:cTn id="14" dur="500"/>
                                        <p:tgtEl>
                                          <p:spTgt spid="178"/>
                                        </p:tgtEl>
                                      </p:cBhvr>
                                    </p:animEffect>
                                  </p:childTnLst>
                                </p:cTn>
                              </p:par>
                              <p:par>
                                <p:cTn id="15" presetID="53" presetClass="entr" presetSubtype="16" fill="hold" nodeType="withEffect">
                                  <p:stCondLst>
                                    <p:cond delay="0"/>
                                  </p:stCondLst>
                                  <p:childTnLst>
                                    <p:set>
                                      <p:cBhvr>
                                        <p:cTn id="16" dur="1" fill="hold">
                                          <p:stCondLst>
                                            <p:cond delay="0"/>
                                          </p:stCondLst>
                                        </p:cTn>
                                        <p:tgtEl>
                                          <p:spTgt spid="196"/>
                                        </p:tgtEl>
                                        <p:attrNameLst>
                                          <p:attrName>style.visibility</p:attrName>
                                        </p:attrNameLst>
                                      </p:cBhvr>
                                      <p:to>
                                        <p:strVal val="visible"/>
                                      </p:to>
                                    </p:set>
                                    <p:anim calcmode="lin" valueType="num">
                                      <p:cBhvr>
                                        <p:cTn id="17" dur="500" fill="hold"/>
                                        <p:tgtEl>
                                          <p:spTgt spid="196"/>
                                        </p:tgtEl>
                                        <p:attrNameLst>
                                          <p:attrName>ppt_w</p:attrName>
                                        </p:attrNameLst>
                                      </p:cBhvr>
                                      <p:tavLst>
                                        <p:tav tm="0">
                                          <p:val>
                                            <p:fltVal val="0"/>
                                          </p:val>
                                        </p:tav>
                                        <p:tav tm="100000">
                                          <p:val>
                                            <p:strVal val="#ppt_w"/>
                                          </p:val>
                                        </p:tav>
                                      </p:tavLst>
                                    </p:anim>
                                    <p:anim calcmode="lin" valueType="num">
                                      <p:cBhvr>
                                        <p:cTn id="18" dur="500" fill="hold"/>
                                        <p:tgtEl>
                                          <p:spTgt spid="196"/>
                                        </p:tgtEl>
                                        <p:attrNameLst>
                                          <p:attrName>ppt_h</p:attrName>
                                        </p:attrNameLst>
                                      </p:cBhvr>
                                      <p:tavLst>
                                        <p:tav tm="0">
                                          <p:val>
                                            <p:fltVal val="0"/>
                                          </p:val>
                                        </p:tav>
                                        <p:tav tm="100000">
                                          <p:val>
                                            <p:strVal val="#ppt_h"/>
                                          </p:val>
                                        </p:tav>
                                      </p:tavLst>
                                    </p:anim>
                                    <p:animEffect transition="in" filter="fade">
                                      <p:cBhvr>
                                        <p:cTn id="19" dur="500"/>
                                        <p:tgtEl>
                                          <p:spTgt spid="196"/>
                                        </p:tgtEl>
                                      </p:cBhvr>
                                    </p:animEffect>
                                  </p:childTnLst>
                                </p:cTn>
                              </p:par>
                              <p:par>
                                <p:cTn id="20" presetID="53" presetClass="entr" presetSubtype="16" fill="hold" nodeType="withEffect">
                                  <p:stCondLst>
                                    <p:cond delay="0"/>
                                  </p:stCondLst>
                                  <p:childTnLst>
                                    <p:set>
                                      <p:cBhvr>
                                        <p:cTn id="21" dur="1" fill="hold">
                                          <p:stCondLst>
                                            <p:cond delay="0"/>
                                          </p:stCondLst>
                                        </p:cTn>
                                        <p:tgtEl>
                                          <p:spTgt spid="158"/>
                                        </p:tgtEl>
                                        <p:attrNameLst>
                                          <p:attrName>style.visibility</p:attrName>
                                        </p:attrNameLst>
                                      </p:cBhvr>
                                      <p:to>
                                        <p:strVal val="visible"/>
                                      </p:to>
                                    </p:set>
                                    <p:anim calcmode="lin" valueType="num">
                                      <p:cBhvr>
                                        <p:cTn id="22" dur="500" fill="hold"/>
                                        <p:tgtEl>
                                          <p:spTgt spid="158"/>
                                        </p:tgtEl>
                                        <p:attrNameLst>
                                          <p:attrName>ppt_w</p:attrName>
                                        </p:attrNameLst>
                                      </p:cBhvr>
                                      <p:tavLst>
                                        <p:tav tm="0">
                                          <p:val>
                                            <p:fltVal val="0"/>
                                          </p:val>
                                        </p:tav>
                                        <p:tav tm="100000">
                                          <p:val>
                                            <p:strVal val="#ppt_w"/>
                                          </p:val>
                                        </p:tav>
                                      </p:tavLst>
                                    </p:anim>
                                    <p:anim calcmode="lin" valueType="num">
                                      <p:cBhvr>
                                        <p:cTn id="23" dur="500" fill="hold"/>
                                        <p:tgtEl>
                                          <p:spTgt spid="158"/>
                                        </p:tgtEl>
                                        <p:attrNameLst>
                                          <p:attrName>ppt_h</p:attrName>
                                        </p:attrNameLst>
                                      </p:cBhvr>
                                      <p:tavLst>
                                        <p:tav tm="0">
                                          <p:val>
                                            <p:fltVal val="0"/>
                                          </p:val>
                                        </p:tav>
                                        <p:tav tm="100000">
                                          <p:val>
                                            <p:strVal val="#ppt_h"/>
                                          </p:val>
                                        </p:tav>
                                      </p:tavLst>
                                    </p:anim>
                                    <p:animEffect transition="in" filter="fade">
                                      <p:cBhvr>
                                        <p:cTn id="24" dur="500"/>
                                        <p:tgtEl>
                                          <p:spTgt spid="158"/>
                                        </p:tgtEl>
                                      </p:cBhvr>
                                    </p:animEffect>
                                  </p:childTnLst>
                                </p:cTn>
                              </p:par>
                              <p:par>
                                <p:cTn id="25" presetID="22" presetClass="entr" presetSubtype="8" fill="hold" nodeType="withEffect">
                                  <p:stCondLst>
                                    <p:cond delay="0"/>
                                  </p:stCondLst>
                                  <p:childTnLst>
                                    <p:set>
                                      <p:cBhvr>
                                        <p:cTn id="26" dur="1" fill="hold">
                                          <p:stCondLst>
                                            <p:cond delay="0"/>
                                          </p:stCondLst>
                                        </p:cTn>
                                        <p:tgtEl>
                                          <p:spTgt spid="204"/>
                                        </p:tgtEl>
                                        <p:attrNameLst>
                                          <p:attrName>style.visibility</p:attrName>
                                        </p:attrNameLst>
                                      </p:cBhvr>
                                      <p:to>
                                        <p:strVal val="visible"/>
                                      </p:to>
                                    </p:set>
                                    <p:animEffect transition="in" filter="wipe(left)">
                                      <p:cBhvr>
                                        <p:cTn id="27" dur="500"/>
                                        <p:tgtEl>
                                          <p:spTgt spid="204"/>
                                        </p:tgtEl>
                                      </p:cBhvr>
                                    </p:animEffect>
                                  </p:childTnLst>
                                </p:cTn>
                              </p:par>
                              <p:par>
                                <p:cTn id="28" presetID="22" presetClass="entr" presetSubtype="2" fill="hold" nodeType="withEffect">
                                  <p:stCondLst>
                                    <p:cond delay="0"/>
                                  </p:stCondLst>
                                  <p:childTnLst>
                                    <p:set>
                                      <p:cBhvr>
                                        <p:cTn id="29" dur="1" fill="hold">
                                          <p:stCondLst>
                                            <p:cond delay="0"/>
                                          </p:stCondLst>
                                        </p:cTn>
                                        <p:tgtEl>
                                          <p:spTgt spid="205"/>
                                        </p:tgtEl>
                                        <p:attrNameLst>
                                          <p:attrName>style.visibility</p:attrName>
                                        </p:attrNameLst>
                                      </p:cBhvr>
                                      <p:to>
                                        <p:strVal val="visible"/>
                                      </p:to>
                                    </p:set>
                                    <p:animEffect transition="in" filter="wipe(right)">
                                      <p:cBhvr>
                                        <p:cTn id="30" dur="500"/>
                                        <p:tgtEl>
                                          <p:spTgt spid="205"/>
                                        </p:tgtEl>
                                      </p:cBhvr>
                                    </p:animEffect>
                                  </p:childTnLst>
                                </p:cTn>
                              </p:par>
                              <p:par>
                                <p:cTn id="31" presetID="22" presetClass="entr" presetSubtype="4" fill="hold" nodeType="withEffect">
                                  <p:stCondLst>
                                    <p:cond delay="0"/>
                                  </p:stCondLst>
                                  <p:childTnLst>
                                    <p:set>
                                      <p:cBhvr>
                                        <p:cTn id="32" dur="1" fill="hold">
                                          <p:stCondLst>
                                            <p:cond delay="0"/>
                                          </p:stCondLst>
                                        </p:cTn>
                                        <p:tgtEl>
                                          <p:spTgt spid="206"/>
                                        </p:tgtEl>
                                        <p:attrNameLst>
                                          <p:attrName>style.visibility</p:attrName>
                                        </p:attrNameLst>
                                      </p:cBhvr>
                                      <p:to>
                                        <p:strVal val="visible"/>
                                      </p:to>
                                    </p:set>
                                    <p:animEffect transition="in" filter="wipe(down)">
                                      <p:cBhvr>
                                        <p:cTn id="33" dur="500"/>
                                        <p:tgtEl>
                                          <p:spTgt spid="206"/>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136"/>
                                        </p:tgtEl>
                                        <p:attrNameLst>
                                          <p:attrName>style.visibility</p:attrName>
                                        </p:attrNameLst>
                                      </p:cBhvr>
                                      <p:to>
                                        <p:strVal val="visible"/>
                                      </p:to>
                                    </p:set>
                                    <p:animEffect transition="in" filter="fade">
                                      <p:cBhvr>
                                        <p:cTn id="37" dur="1000"/>
                                        <p:tgtEl>
                                          <p:spTgt spid="136"/>
                                        </p:tgtEl>
                                      </p:cBhvr>
                                    </p:animEffect>
                                  </p:childTnLst>
                                </p:cTn>
                              </p:par>
                              <p:par>
                                <p:cTn id="38" presetID="10" presetClass="entr" presetSubtype="0" fill="hold" grpId="0" nodeType="withEffect">
                                  <p:stCondLst>
                                    <p:cond delay="100"/>
                                  </p:stCondLst>
                                  <p:childTnLst>
                                    <p:set>
                                      <p:cBhvr>
                                        <p:cTn id="39" dur="1" fill="hold">
                                          <p:stCondLst>
                                            <p:cond delay="0"/>
                                          </p:stCondLst>
                                        </p:cTn>
                                        <p:tgtEl>
                                          <p:spTgt spid="138"/>
                                        </p:tgtEl>
                                        <p:attrNameLst>
                                          <p:attrName>style.visibility</p:attrName>
                                        </p:attrNameLst>
                                      </p:cBhvr>
                                      <p:to>
                                        <p:strVal val="visible"/>
                                      </p:to>
                                    </p:set>
                                    <p:animEffect transition="in" filter="fade">
                                      <p:cBhvr>
                                        <p:cTn id="40" dur="1000"/>
                                        <p:tgtEl>
                                          <p:spTgt spid="138"/>
                                        </p:tgtEl>
                                      </p:cBhvr>
                                    </p:animEffect>
                                  </p:childTnLst>
                                </p:cTn>
                              </p:par>
                              <p:par>
                                <p:cTn id="41" presetID="10" presetClass="entr" presetSubtype="0" fill="hold" grpId="0" nodeType="withEffect">
                                  <p:stCondLst>
                                    <p:cond delay="200"/>
                                  </p:stCondLst>
                                  <p:childTnLst>
                                    <p:set>
                                      <p:cBhvr>
                                        <p:cTn id="42" dur="1" fill="hold">
                                          <p:stCondLst>
                                            <p:cond delay="0"/>
                                          </p:stCondLst>
                                        </p:cTn>
                                        <p:tgtEl>
                                          <p:spTgt spid="142"/>
                                        </p:tgtEl>
                                        <p:attrNameLst>
                                          <p:attrName>style.visibility</p:attrName>
                                        </p:attrNameLst>
                                      </p:cBhvr>
                                      <p:to>
                                        <p:strVal val="visible"/>
                                      </p:to>
                                    </p:set>
                                    <p:animEffect transition="in" filter="fade">
                                      <p:cBhvr>
                                        <p:cTn id="43" dur="1000"/>
                                        <p:tgtEl>
                                          <p:spTgt spid="142"/>
                                        </p:tgtEl>
                                      </p:cBhvr>
                                    </p:animEffect>
                                  </p:childTnLst>
                                </p:cTn>
                              </p:par>
                              <p:par>
                                <p:cTn id="44" presetID="10" presetClass="entr" presetSubtype="0" fill="hold" grpId="0" nodeType="withEffect">
                                  <p:stCondLst>
                                    <p:cond delay="300"/>
                                  </p:stCondLst>
                                  <p:childTnLst>
                                    <p:set>
                                      <p:cBhvr>
                                        <p:cTn id="45" dur="1" fill="hold">
                                          <p:stCondLst>
                                            <p:cond delay="0"/>
                                          </p:stCondLst>
                                        </p:cTn>
                                        <p:tgtEl>
                                          <p:spTgt spid="144"/>
                                        </p:tgtEl>
                                        <p:attrNameLst>
                                          <p:attrName>style.visibility</p:attrName>
                                        </p:attrNameLst>
                                      </p:cBhvr>
                                      <p:to>
                                        <p:strVal val="visible"/>
                                      </p:to>
                                    </p:set>
                                    <p:animEffect transition="in" filter="fade">
                                      <p:cBhvr>
                                        <p:cTn id="46" dur="1000"/>
                                        <p:tgtEl>
                                          <p:spTgt spid="144"/>
                                        </p:tgtEl>
                                      </p:cBhvr>
                                    </p:animEffect>
                                  </p:childTnLst>
                                </p:cTn>
                              </p:par>
                              <p:par>
                                <p:cTn id="47" presetID="10" presetClass="entr" presetSubtype="0" fill="hold" grpId="0" nodeType="withEffect">
                                  <p:stCondLst>
                                    <p:cond delay="400"/>
                                  </p:stCondLst>
                                  <p:childTnLst>
                                    <p:set>
                                      <p:cBhvr>
                                        <p:cTn id="48" dur="1" fill="hold">
                                          <p:stCondLst>
                                            <p:cond delay="0"/>
                                          </p:stCondLst>
                                        </p:cTn>
                                        <p:tgtEl>
                                          <p:spTgt spid="146"/>
                                        </p:tgtEl>
                                        <p:attrNameLst>
                                          <p:attrName>style.visibility</p:attrName>
                                        </p:attrNameLst>
                                      </p:cBhvr>
                                      <p:to>
                                        <p:strVal val="visible"/>
                                      </p:to>
                                    </p:set>
                                    <p:animEffect transition="in" filter="fade">
                                      <p:cBhvr>
                                        <p:cTn id="49" dur="1000"/>
                                        <p:tgtEl>
                                          <p:spTgt spid="146"/>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147"/>
                                        </p:tgtEl>
                                        <p:attrNameLst>
                                          <p:attrName>style.visibility</p:attrName>
                                        </p:attrNameLst>
                                      </p:cBhvr>
                                      <p:to>
                                        <p:strVal val="visible"/>
                                      </p:to>
                                    </p:set>
                                    <p:animEffect transition="in" filter="fade">
                                      <p:cBhvr>
                                        <p:cTn id="52" dur="1000"/>
                                        <p:tgtEl>
                                          <p:spTgt spid="147"/>
                                        </p:tgtEl>
                                      </p:cBhvr>
                                    </p:animEffect>
                                  </p:childTnLst>
                                </p:cTn>
                              </p:par>
                              <p:par>
                                <p:cTn id="53" presetID="10" presetClass="entr" presetSubtype="0" fill="hold" grpId="0" nodeType="withEffect">
                                  <p:stCondLst>
                                    <p:cond delay="50"/>
                                  </p:stCondLst>
                                  <p:childTnLst>
                                    <p:set>
                                      <p:cBhvr>
                                        <p:cTn id="54" dur="1" fill="hold">
                                          <p:stCondLst>
                                            <p:cond delay="0"/>
                                          </p:stCondLst>
                                        </p:cTn>
                                        <p:tgtEl>
                                          <p:spTgt spid="154"/>
                                        </p:tgtEl>
                                        <p:attrNameLst>
                                          <p:attrName>style.visibility</p:attrName>
                                        </p:attrNameLst>
                                      </p:cBhvr>
                                      <p:to>
                                        <p:strVal val="visible"/>
                                      </p:to>
                                    </p:set>
                                    <p:animEffect transition="in" filter="fade">
                                      <p:cBhvr>
                                        <p:cTn id="55" dur="1000"/>
                                        <p:tgtEl>
                                          <p:spTgt spid="154"/>
                                        </p:tgtEl>
                                      </p:cBhvr>
                                    </p:animEffect>
                                  </p:childTnLst>
                                </p:cTn>
                              </p:par>
                              <p:par>
                                <p:cTn id="56" presetID="10" presetClass="entr" presetSubtype="0" fill="hold" grpId="0" nodeType="withEffect">
                                  <p:stCondLst>
                                    <p:cond delay="150"/>
                                  </p:stCondLst>
                                  <p:childTnLst>
                                    <p:set>
                                      <p:cBhvr>
                                        <p:cTn id="57" dur="1" fill="hold">
                                          <p:stCondLst>
                                            <p:cond delay="0"/>
                                          </p:stCondLst>
                                        </p:cTn>
                                        <p:tgtEl>
                                          <p:spTgt spid="151"/>
                                        </p:tgtEl>
                                        <p:attrNameLst>
                                          <p:attrName>style.visibility</p:attrName>
                                        </p:attrNameLst>
                                      </p:cBhvr>
                                      <p:to>
                                        <p:strVal val="visible"/>
                                      </p:to>
                                    </p:set>
                                    <p:animEffect transition="in" filter="fade">
                                      <p:cBhvr>
                                        <p:cTn id="58" dur="1000"/>
                                        <p:tgtEl>
                                          <p:spTgt spid="151"/>
                                        </p:tgtEl>
                                      </p:cBhvr>
                                    </p:animEffect>
                                  </p:childTnLst>
                                </p:cTn>
                              </p:par>
                              <p:par>
                                <p:cTn id="59" presetID="10" presetClass="entr" presetSubtype="0" fill="hold" grpId="0" nodeType="withEffect">
                                  <p:stCondLst>
                                    <p:cond delay="250"/>
                                  </p:stCondLst>
                                  <p:childTnLst>
                                    <p:set>
                                      <p:cBhvr>
                                        <p:cTn id="60" dur="1" fill="hold">
                                          <p:stCondLst>
                                            <p:cond delay="0"/>
                                          </p:stCondLst>
                                        </p:cTn>
                                        <p:tgtEl>
                                          <p:spTgt spid="157"/>
                                        </p:tgtEl>
                                        <p:attrNameLst>
                                          <p:attrName>style.visibility</p:attrName>
                                        </p:attrNameLst>
                                      </p:cBhvr>
                                      <p:to>
                                        <p:strVal val="visible"/>
                                      </p:to>
                                    </p:set>
                                    <p:animEffect transition="in" filter="fade">
                                      <p:cBhvr>
                                        <p:cTn id="61" dur="1000"/>
                                        <p:tgtEl>
                                          <p:spTgt spid="157"/>
                                        </p:tgtEl>
                                      </p:cBhvr>
                                    </p:animEffect>
                                  </p:childTnLst>
                                </p:cTn>
                              </p:par>
                              <p:par>
                                <p:cTn id="62" presetID="10" presetClass="entr" presetSubtype="0" fill="hold" grpId="0" nodeType="withEffect">
                                  <p:stCondLst>
                                    <p:cond delay="350"/>
                                  </p:stCondLst>
                                  <p:childTnLst>
                                    <p:set>
                                      <p:cBhvr>
                                        <p:cTn id="63" dur="1" fill="hold">
                                          <p:stCondLst>
                                            <p:cond delay="0"/>
                                          </p:stCondLst>
                                        </p:cTn>
                                        <p:tgtEl>
                                          <p:spTgt spid="152"/>
                                        </p:tgtEl>
                                        <p:attrNameLst>
                                          <p:attrName>style.visibility</p:attrName>
                                        </p:attrNameLst>
                                      </p:cBhvr>
                                      <p:to>
                                        <p:strVal val="visible"/>
                                      </p:to>
                                    </p:set>
                                    <p:animEffect transition="in" filter="fade">
                                      <p:cBhvr>
                                        <p:cTn id="64" dur="1000"/>
                                        <p:tgtEl>
                                          <p:spTgt spid="152"/>
                                        </p:tgtEl>
                                      </p:cBhvr>
                                    </p:animEffect>
                                  </p:childTnLst>
                                </p:cTn>
                              </p:par>
                              <p:par>
                                <p:cTn id="65" presetID="10" presetClass="entr" presetSubtype="0" fill="hold" grpId="0" nodeType="withEffect">
                                  <p:stCondLst>
                                    <p:cond delay="450"/>
                                  </p:stCondLst>
                                  <p:childTnLst>
                                    <p:set>
                                      <p:cBhvr>
                                        <p:cTn id="66" dur="1" fill="hold">
                                          <p:stCondLst>
                                            <p:cond delay="0"/>
                                          </p:stCondLst>
                                        </p:cTn>
                                        <p:tgtEl>
                                          <p:spTgt spid="150"/>
                                        </p:tgtEl>
                                        <p:attrNameLst>
                                          <p:attrName>style.visibility</p:attrName>
                                        </p:attrNameLst>
                                      </p:cBhvr>
                                      <p:to>
                                        <p:strVal val="visible"/>
                                      </p:to>
                                    </p:set>
                                    <p:animEffect transition="in" filter="fade">
                                      <p:cBhvr>
                                        <p:cTn id="67" dur="1000"/>
                                        <p:tgtEl>
                                          <p:spTgt spid="150"/>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141"/>
                                        </p:tgtEl>
                                        <p:attrNameLst>
                                          <p:attrName>style.visibility</p:attrName>
                                        </p:attrNameLst>
                                      </p:cBhvr>
                                      <p:to>
                                        <p:strVal val="visible"/>
                                      </p:to>
                                    </p:set>
                                    <p:animEffect transition="in" filter="fade">
                                      <p:cBhvr>
                                        <p:cTn id="70" dur="1000"/>
                                        <p:tgtEl>
                                          <p:spTgt spid="141"/>
                                        </p:tgtEl>
                                      </p:cBhvr>
                                    </p:animEffect>
                                  </p:childTnLst>
                                </p:cTn>
                              </p:par>
                              <p:par>
                                <p:cTn id="71" presetID="10" presetClass="entr" presetSubtype="0" fill="hold" grpId="0" nodeType="withEffect">
                                  <p:stCondLst>
                                    <p:cond delay="600"/>
                                  </p:stCondLst>
                                  <p:childTnLst>
                                    <p:set>
                                      <p:cBhvr>
                                        <p:cTn id="72" dur="1" fill="hold">
                                          <p:stCondLst>
                                            <p:cond delay="0"/>
                                          </p:stCondLst>
                                        </p:cTn>
                                        <p:tgtEl>
                                          <p:spTgt spid="145"/>
                                        </p:tgtEl>
                                        <p:attrNameLst>
                                          <p:attrName>style.visibility</p:attrName>
                                        </p:attrNameLst>
                                      </p:cBhvr>
                                      <p:to>
                                        <p:strVal val="visible"/>
                                      </p:to>
                                    </p:set>
                                    <p:animEffect transition="in" filter="fade">
                                      <p:cBhvr>
                                        <p:cTn id="73" dur="1000"/>
                                        <p:tgtEl>
                                          <p:spTgt spid="145"/>
                                        </p:tgtEl>
                                      </p:cBhvr>
                                    </p:animEffect>
                                  </p:childTnLst>
                                </p:cTn>
                              </p:par>
                              <p:par>
                                <p:cTn id="74" presetID="10" presetClass="entr" presetSubtype="0" fill="hold" grpId="0" nodeType="withEffect">
                                  <p:stCondLst>
                                    <p:cond delay="700"/>
                                  </p:stCondLst>
                                  <p:childTnLst>
                                    <p:set>
                                      <p:cBhvr>
                                        <p:cTn id="75" dur="1" fill="hold">
                                          <p:stCondLst>
                                            <p:cond delay="0"/>
                                          </p:stCondLst>
                                        </p:cTn>
                                        <p:tgtEl>
                                          <p:spTgt spid="156"/>
                                        </p:tgtEl>
                                        <p:attrNameLst>
                                          <p:attrName>style.visibility</p:attrName>
                                        </p:attrNameLst>
                                      </p:cBhvr>
                                      <p:to>
                                        <p:strVal val="visible"/>
                                      </p:to>
                                    </p:set>
                                    <p:animEffect transition="in" filter="fade">
                                      <p:cBhvr>
                                        <p:cTn id="76" dur="1000"/>
                                        <p:tgtEl>
                                          <p:spTgt spid="156"/>
                                        </p:tgtEl>
                                      </p:cBhvr>
                                    </p:animEffect>
                                  </p:childTnLst>
                                </p:cTn>
                              </p:par>
                              <p:par>
                                <p:cTn id="77" presetID="10" presetClass="entr" presetSubtype="0" fill="hold" grpId="0" nodeType="withEffect">
                                  <p:stCondLst>
                                    <p:cond delay="800"/>
                                  </p:stCondLst>
                                  <p:childTnLst>
                                    <p:set>
                                      <p:cBhvr>
                                        <p:cTn id="78" dur="1" fill="hold">
                                          <p:stCondLst>
                                            <p:cond delay="0"/>
                                          </p:stCondLst>
                                        </p:cTn>
                                        <p:tgtEl>
                                          <p:spTgt spid="143"/>
                                        </p:tgtEl>
                                        <p:attrNameLst>
                                          <p:attrName>style.visibility</p:attrName>
                                        </p:attrNameLst>
                                      </p:cBhvr>
                                      <p:to>
                                        <p:strVal val="visible"/>
                                      </p:to>
                                    </p:set>
                                    <p:animEffect transition="in" filter="fade">
                                      <p:cBhvr>
                                        <p:cTn id="79" dur="1000"/>
                                        <p:tgtEl>
                                          <p:spTgt spid="143"/>
                                        </p:tgtEl>
                                      </p:cBhvr>
                                    </p:animEffect>
                                  </p:childTnLst>
                                </p:cTn>
                              </p:par>
                              <p:par>
                                <p:cTn id="80" presetID="10" presetClass="entr" presetSubtype="0" fill="hold" grpId="0" nodeType="withEffect">
                                  <p:stCondLst>
                                    <p:cond delay="900"/>
                                  </p:stCondLst>
                                  <p:childTnLst>
                                    <p:set>
                                      <p:cBhvr>
                                        <p:cTn id="81" dur="1" fill="hold">
                                          <p:stCondLst>
                                            <p:cond delay="0"/>
                                          </p:stCondLst>
                                        </p:cTn>
                                        <p:tgtEl>
                                          <p:spTgt spid="149"/>
                                        </p:tgtEl>
                                        <p:attrNameLst>
                                          <p:attrName>style.visibility</p:attrName>
                                        </p:attrNameLst>
                                      </p:cBhvr>
                                      <p:to>
                                        <p:strVal val="visible"/>
                                      </p:to>
                                    </p:set>
                                    <p:animEffect transition="in" filter="fade">
                                      <p:cBhvr>
                                        <p:cTn id="82" dur="1000"/>
                                        <p:tgtEl>
                                          <p:spTgt spid="149"/>
                                        </p:tgtEl>
                                      </p:cBhvr>
                                    </p:animEffect>
                                  </p:childTnLst>
                                </p:cTn>
                              </p:par>
                              <p:par>
                                <p:cTn id="83" presetID="10" presetClass="entr" presetSubtype="0" fill="hold" grpId="0" nodeType="withEffect">
                                  <p:stCondLst>
                                    <p:cond delay="650"/>
                                  </p:stCondLst>
                                  <p:childTnLst>
                                    <p:set>
                                      <p:cBhvr>
                                        <p:cTn id="84" dur="1" fill="hold">
                                          <p:stCondLst>
                                            <p:cond delay="0"/>
                                          </p:stCondLst>
                                        </p:cTn>
                                        <p:tgtEl>
                                          <p:spTgt spid="153"/>
                                        </p:tgtEl>
                                        <p:attrNameLst>
                                          <p:attrName>style.visibility</p:attrName>
                                        </p:attrNameLst>
                                      </p:cBhvr>
                                      <p:to>
                                        <p:strVal val="visible"/>
                                      </p:to>
                                    </p:set>
                                    <p:animEffect transition="in" filter="fade">
                                      <p:cBhvr>
                                        <p:cTn id="85" dur="1000"/>
                                        <p:tgtEl>
                                          <p:spTgt spid="153"/>
                                        </p:tgtEl>
                                      </p:cBhvr>
                                    </p:animEffect>
                                  </p:childTnLst>
                                </p:cTn>
                              </p:par>
                              <p:par>
                                <p:cTn id="86" presetID="10" presetClass="entr" presetSubtype="0" fill="hold" grpId="0" nodeType="withEffect">
                                  <p:stCondLst>
                                    <p:cond delay="750"/>
                                  </p:stCondLst>
                                  <p:childTnLst>
                                    <p:set>
                                      <p:cBhvr>
                                        <p:cTn id="87" dur="1" fill="hold">
                                          <p:stCondLst>
                                            <p:cond delay="0"/>
                                          </p:stCondLst>
                                        </p:cTn>
                                        <p:tgtEl>
                                          <p:spTgt spid="140"/>
                                        </p:tgtEl>
                                        <p:attrNameLst>
                                          <p:attrName>style.visibility</p:attrName>
                                        </p:attrNameLst>
                                      </p:cBhvr>
                                      <p:to>
                                        <p:strVal val="visible"/>
                                      </p:to>
                                    </p:set>
                                    <p:animEffect transition="in" filter="fade">
                                      <p:cBhvr>
                                        <p:cTn id="88" dur="1000"/>
                                        <p:tgtEl>
                                          <p:spTgt spid="140"/>
                                        </p:tgtEl>
                                      </p:cBhvr>
                                    </p:animEffect>
                                  </p:childTnLst>
                                </p:cTn>
                              </p:par>
                              <p:par>
                                <p:cTn id="89" presetID="10" presetClass="entr" presetSubtype="0" fill="hold" grpId="0" nodeType="withEffect">
                                  <p:stCondLst>
                                    <p:cond delay="850"/>
                                  </p:stCondLst>
                                  <p:childTnLst>
                                    <p:set>
                                      <p:cBhvr>
                                        <p:cTn id="90" dur="1" fill="hold">
                                          <p:stCondLst>
                                            <p:cond delay="0"/>
                                          </p:stCondLst>
                                        </p:cTn>
                                        <p:tgtEl>
                                          <p:spTgt spid="148"/>
                                        </p:tgtEl>
                                        <p:attrNameLst>
                                          <p:attrName>style.visibility</p:attrName>
                                        </p:attrNameLst>
                                      </p:cBhvr>
                                      <p:to>
                                        <p:strVal val="visible"/>
                                      </p:to>
                                    </p:set>
                                    <p:animEffect transition="in" filter="fade">
                                      <p:cBhvr>
                                        <p:cTn id="91" dur="1000"/>
                                        <p:tgtEl>
                                          <p:spTgt spid="148"/>
                                        </p:tgtEl>
                                      </p:cBhvr>
                                    </p:animEffect>
                                  </p:childTnLst>
                                </p:cTn>
                              </p:par>
                              <p:par>
                                <p:cTn id="92" presetID="10" presetClass="entr" presetSubtype="0" fill="hold" grpId="0" nodeType="withEffect">
                                  <p:stCondLst>
                                    <p:cond delay="950"/>
                                  </p:stCondLst>
                                  <p:childTnLst>
                                    <p:set>
                                      <p:cBhvr>
                                        <p:cTn id="93" dur="1" fill="hold">
                                          <p:stCondLst>
                                            <p:cond delay="0"/>
                                          </p:stCondLst>
                                        </p:cTn>
                                        <p:tgtEl>
                                          <p:spTgt spid="137"/>
                                        </p:tgtEl>
                                        <p:attrNameLst>
                                          <p:attrName>style.visibility</p:attrName>
                                        </p:attrNameLst>
                                      </p:cBhvr>
                                      <p:to>
                                        <p:strVal val="visible"/>
                                      </p:to>
                                    </p:set>
                                    <p:animEffect transition="in" filter="fade">
                                      <p:cBhvr>
                                        <p:cTn id="94" dur="1000"/>
                                        <p:tgtEl>
                                          <p:spTgt spid="137"/>
                                        </p:tgtEl>
                                      </p:cBhvr>
                                    </p:animEffect>
                                  </p:childTnLst>
                                </p:cTn>
                              </p:par>
                              <p:par>
                                <p:cTn id="95" presetID="10" presetClass="entr" presetSubtype="0" fill="hold" grpId="0" nodeType="withEffect">
                                  <p:stCondLst>
                                    <p:cond delay="1000"/>
                                  </p:stCondLst>
                                  <p:childTnLst>
                                    <p:set>
                                      <p:cBhvr>
                                        <p:cTn id="96" dur="1" fill="hold">
                                          <p:stCondLst>
                                            <p:cond delay="0"/>
                                          </p:stCondLst>
                                        </p:cTn>
                                        <p:tgtEl>
                                          <p:spTgt spid="139"/>
                                        </p:tgtEl>
                                        <p:attrNameLst>
                                          <p:attrName>style.visibility</p:attrName>
                                        </p:attrNameLst>
                                      </p:cBhvr>
                                      <p:to>
                                        <p:strVal val="visible"/>
                                      </p:to>
                                    </p:set>
                                    <p:animEffect transition="in" filter="fade">
                                      <p:cBhvr>
                                        <p:cTn id="97" dur="1000"/>
                                        <p:tgtEl>
                                          <p:spTgt spid="139"/>
                                        </p:tgtEl>
                                      </p:cBhvr>
                                    </p:animEffect>
                                  </p:childTnLst>
                                </p:cTn>
                              </p:par>
                              <p:par>
                                <p:cTn id="98" presetID="10" presetClass="entr" presetSubtype="0" fill="hold" grpId="0" nodeType="withEffect">
                                  <p:stCondLst>
                                    <p:cond delay="1050"/>
                                  </p:stCondLst>
                                  <p:childTnLst>
                                    <p:set>
                                      <p:cBhvr>
                                        <p:cTn id="99" dur="1" fill="hold">
                                          <p:stCondLst>
                                            <p:cond delay="0"/>
                                          </p:stCondLst>
                                        </p:cTn>
                                        <p:tgtEl>
                                          <p:spTgt spid="155"/>
                                        </p:tgtEl>
                                        <p:attrNameLst>
                                          <p:attrName>style.visibility</p:attrName>
                                        </p:attrNameLst>
                                      </p:cBhvr>
                                      <p:to>
                                        <p:strVal val="visible"/>
                                      </p:to>
                                    </p:set>
                                    <p:animEffect transition="in" filter="fade">
                                      <p:cBhvr>
                                        <p:cTn id="100" dur="1000"/>
                                        <p:tgtEl>
                                          <p:spTgt spid="155"/>
                                        </p:tgtEl>
                                      </p:cBhvr>
                                    </p:animEffect>
                                  </p:childTnLst>
                                </p:cTn>
                              </p:par>
                              <p:par>
                                <p:cTn id="101" presetID="53" presetClass="entr" presetSubtype="16" fill="hold" grpId="0" nodeType="withEffect">
                                  <p:stCondLst>
                                    <p:cond delay="0"/>
                                  </p:stCondLst>
                                  <p:childTnLst>
                                    <p:set>
                                      <p:cBhvr>
                                        <p:cTn id="102" dur="1" fill="hold">
                                          <p:stCondLst>
                                            <p:cond delay="0"/>
                                          </p:stCondLst>
                                        </p:cTn>
                                        <p:tgtEl>
                                          <p:spTgt spid="207"/>
                                        </p:tgtEl>
                                        <p:attrNameLst>
                                          <p:attrName>style.visibility</p:attrName>
                                        </p:attrNameLst>
                                      </p:cBhvr>
                                      <p:to>
                                        <p:strVal val="visible"/>
                                      </p:to>
                                    </p:set>
                                    <p:anim calcmode="lin" valueType="num">
                                      <p:cBhvr>
                                        <p:cTn id="103" dur="500" fill="hold"/>
                                        <p:tgtEl>
                                          <p:spTgt spid="207"/>
                                        </p:tgtEl>
                                        <p:attrNameLst>
                                          <p:attrName>ppt_w</p:attrName>
                                        </p:attrNameLst>
                                      </p:cBhvr>
                                      <p:tavLst>
                                        <p:tav tm="0">
                                          <p:val>
                                            <p:fltVal val="0"/>
                                          </p:val>
                                        </p:tav>
                                        <p:tav tm="100000">
                                          <p:val>
                                            <p:strVal val="#ppt_w"/>
                                          </p:val>
                                        </p:tav>
                                      </p:tavLst>
                                    </p:anim>
                                    <p:anim calcmode="lin" valueType="num">
                                      <p:cBhvr>
                                        <p:cTn id="104" dur="500" fill="hold"/>
                                        <p:tgtEl>
                                          <p:spTgt spid="207"/>
                                        </p:tgtEl>
                                        <p:attrNameLst>
                                          <p:attrName>ppt_h</p:attrName>
                                        </p:attrNameLst>
                                      </p:cBhvr>
                                      <p:tavLst>
                                        <p:tav tm="0">
                                          <p:val>
                                            <p:fltVal val="0"/>
                                          </p:val>
                                        </p:tav>
                                        <p:tav tm="100000">
                                          <p:val>
                                            <p:strVal val="#ppt_h"/>
                                          </p:val>
                                        </p:tav>
                                      </p:tavLst>
                                    </p:anim>
                                    <p:animEffect transition="in" filter="fade">
                                      <p:cBhvr>
                                        <p:cTn id="105" dur="500"/>
                                        <p:tgtEl>
                                          <p:spTgt spid="207"/>
                                        </p:tgtEl>
                                      </p:cBhvr>
                                    </p:animEffect>
                                  </p:childTnLst>
                                </p:cTn>
                              </p:par>
                              <p:par>
                                <p:cTn id="106" presetID="53" presetClass="entr" presetSubtype="16" fill="hold" grpId="0" nodeType="withEffect">
                                  <p:stCondLst>
                                    <p:cond delay="0"/>
                                  </p:stCondLst>
                                  <p:childTnLst>
                                    <p:set>
                                      <p:cBhvr>
                                        <p:cTn id="107" dur="1" fill="hold">
                                          <p:stCondLst>
                                            <p:cond delay="0"/>
                                          </p:stCondLst>
                                        </p:cTn>
                                        <p:tgtEl>
                                          <p:spTgt spid="223"/>
                                        </p:tgtEl>
                                        <p:attrNameLst>
                                          <p:attrName>style.visibility</p:attrName>
                                        </p:attrNameLst>
                                      </p:cBhvr>
                                      <p:to>
                                        <p:strVal val="visible"/>
                                      </p:to>
                                    </p:set>
                                    <p:anim calcmode="lin" valueType="num">
                                      <p:cBhvr>
                                        <p:cTn id="108" dur="500" fill="hold"/>
                                        <p:tgtEl>
                                          <p:spTgt spid="223"/>
                                        </p:tgtEl>
                                        <p:attrNameLst>
                                          <p:attrName>ppt_w</p:attrName>
                                        </p:attrNameLst>
                                      </p:cBhvr>
                                      <p:tavLst>
                                        <p:tav tm="0">
                                          <p:val>
                                            <p:fltVal val="0"/>
                                          </p:val>
                                        </p:tav>
                                        <p:tav tm="100000">
                                          <p:val>
                                            <p:strVal val="#ppt_w"/>
                                          </p:val>
                                        </p:tav>
                                      </p:tavLst>
                                    </p:anim>
                                    <p:anim calcmode="lin" valueType="num">
                                      <p:cBhvr>
                                        <p:cTn id="109" dur="500" fill="hold"/>
                                        <p:tgtEl>
                                          <p:spTgt spid="223"/>
                                        </p:tgtEl>
                                        <p:attrNameLst>
                                          <p:attrName>ppt_h</p:attrName>
                                        </p:attrNameLst>
                                      </p:cBhvr>
                                      <p:tavLst>
                                        <p:tav tm="0">
                                          <p:val>
                                            <p:fltVal val="0"/>
                                          </p:val>
                                        </p:tav>
                                        <p:tav tm="100000">
                                          <p:val>
                                            <p:strVal val="#ppt_h"/>
                                          </p:val>
                                        </p:tav>
                                      </p:tavLst>
                                    </p:anim>
                                    <p:animEffect transition="in" filter="fade">
                                      <p:cBhvr>
                                        <p:cTn id="110" dur="500"/>
                                        <p:tgtEl>
                                          <p:spTgt spid="223"/>
                                        </p:tgtEl>
                                      </p:cBhvr>
                                    </p:animEffect>
                                  </p:childTnLst>
                                </p:cTn>
                              </p:par>
                              <p:par>
                                <p:cTn id="111" presetID="10" presetClass="entr" presetSubtype="0" fill="hold" grpId="0" nodeType="withEffect">
                                  <p:stCondLst>
                                    <p:cond delay="850"/>
                                  </p:stCondLst>
                                  <p:childTnLst>
                                    <p:set>
                                      <p:cBhvr>
                                        <p:cTn id="112" dur="1" fill="hold">
                                          <p:stCondLst>
                                            <p:cond delay="0"/>
                                          </p:stCondLst>
                                        </p:cTn>
                                        <p:tgtEl>
                                          <p:spTgt spid="212"/>
                                        </p:tgtEl>
                                        <p:attrNameLst>
                                          <p:attrName>style.visibility</p:attrName>
                                        </p:attrNameLst>
                                      </p:cBhvr>
                                      <p:to>
                                        <p:strVal val="visible"/>
                                      </p:to>
                                    </p:set>
                                    <p:animEffect transition="in" filter="fade">
                                      <p:cBhvr>
                                        <p:cTn id="113" dur="1000"/>
                                        <p:tgtEl>
                                          <p:spTgt spid="212"/>
                                        </p:tgtEl>
                                      </p:cBhvr>
                                    </p:animEffect>
                                  </p:childTnLst>
                                </p:cTn>
                              </p:par>
                              <p:par>
                                <p:cTn id="114" presetID="10" presetClass="entr" presetSubtype="0" fill="hold" grpId="0" nodeType="withEffect">
                                  <p:stCondLst>
                                    <p:cond delay="150"/>
                                  </p:stCondLst>
                                  <p:childTnLst>
                                    <p:set>
                                      <p:cBhvr>
                                        <p:cTn id="115" dur="1" fill="hold">
                                          <p:stCondLst>
                                            <p:cond delay="0"/>
                                          </p:stCondLst>
                                        </p:cTn>
                                        <p:tgtEl>
                                          <p:spTgt spid="208"/>
                                        </p:tgtEl>
                                        <p:attrNameLst>
                                          <p:attrName>style.visibility</p:attrName>
                                        </p:attrNameLst>
                                      </p:cBhvr>
                                      <p:to>
                                        <p:strVal val="visible"/>
                                      </p:to>
                                    </p:set>
                                    <p:animEffect transition="in" filter="fade">
                                      <p:cBhvr>
                                        <p:cTn id="116" dur="1000"/>
                                        <p:tgtEl>
                                          <p:spTgt spid="208"/>
                                        </p:tgtEl>
                                      </p:cBhvr>
                                    </p:animEffect>
                                  </p:childTnLst>
                                </p:cTn>
                              </p:par>
                              <p:par>
                                <p:cTn id="117" presetID="10" presetClass="entr" presetSubtype="0" fill="hold" grpId="0" nodeType="withEffect">
                                  <p:stCondLst>
                                    <p:cond delay="1000"/>
                                  </p:stCondLst>
                                  <p:childTnLst>
                                    <p:set>
                                      <p:cBhvr>
                                        <p:cTn id="118" dur="1" fill="hold">
                                          <p:stCondLst>
                                            <p:cond delay="0"/>
                                          </p:stCondLst>
                                        </p:cTn>
                                        <p:tgtEl>
                                          <p:spTgt spid="209"/>
                                        </p:tgtEl>
                                        <p:attrNameLst>
                                          <p:attrName>style.visibility</p:attrName>
                                        </p:attrNameLst>
                                      </p:cBhvr>
                                      <p:to>
                                        <p:strVal val="visible"/>
                                      </p:to>
                                    </p:set>
                                    <p:animEffect transition="in" filter="fade">
                                      <p:cBhvr>
                                        <p:cTn id="119" dur="1000"/>
                                        <p:tgtEl>
                                          <p:spTgt spid="209"/>
                                        </p:tgtEl>
                                      </p:cBhvr>
                                    </p:animEffect>
                                  </p:childTnLst>
                                </p:cTn>
                              </p:par>
                              <p:par>
                                <p:cTn id="120" presetID="10" presetClass="entr" presetSubtype="0" fill="hold" grpId="0" nodeType="withEffect">
                                  <p:stCondLst>
                                    <p:cond delay="800"/>
                                  </p:stCondLst>
                                  <p:childTnLst>
                                    <p:set>
                                      <p:cBhvr>
                                        <p:cTn id="121" dur="1" fill="hold">
                                          <p:stCondLst>
                                            <p:cond delay="0"/>
                                          </p:stCondLst>
                                        </p:cTn>
                                        <p:tgtEl>
                                          <p:spTgt spid="211"/>
                                        </p:tgtEl>
                                        <p:attrNameLst>
                                          <p:attrName>style.visibility</p:attrName>
                                        </p:attrNameLst>
                                      </p:cBhvr>
                                      <p:to>
                                        <p:strVal val="visible"/>
                                      </p:to>
                                    </p:set>
                                    <p:animEffect transition="in" filter="fade">
                                      <p:cBhvr>
                                        <p:cTn id="122" dur="1000"/>
                                        <p:tgtEl>
                                          <p:spTgt spid="211"/>
                                        </p:tgtEl>
                                      </p:cBhvr>
                                    </p:animEffect>
                                  </p:childTnLst>
                                </p:cTn>
                              </p:par>
                              <p:par>
                                <p:cTn id="123" presetID="10" presetClass="entr" presetSubtype="0" fill="hold" grpId="0" nodeType="withEffect">
                                  <p:stCondLst>
                                    <p:cond delay="200"/>
                                  </p:stCondLst>
                                  <p:childTnLst>
                                    <p:set>
                                      <p:cBhvr>
                                        <p:cTn id="124" dur="1" fill="hold">
                                          <p:stCondLst>
                                            <p:cond delay="0"/>
                                          </p:stCondLst>
                                        </p:cTn>
                                        <p:tgtEl>
                                          <p:spTgt spid="213"/>
                                        </p:tgtEl>
                                        <p:attrNameLst>
                                          <p:attrName>style.visibility</p:attrName>
                                        </p:attrNameLst>
                                      </p:cBhvr>
                                      <p:to>
                                        <p:strVal val="visible"/>
                                      </p:to>
                                    </p:set>
                                    <p:animEffect transition="in" filter="fade">
                                      <p:cBhvr>
                                        <p:cTn id="125" dur="1000"/>
                                        <p:tgtEl>
                                          <p:spTgt spid="213"/>
                                        </p:tgtEl>
                                      </p:cBhvr>
                                    </p:animEffect>
                                  </p:childTnLst>
                                </p:cTn>
                              </p:par>
                              <p:par>
                                <p:cTn id="126" presetID="10" presetClass="entr" presetSubtype="0" fill="hold" grpId="0" nodeType="withEffect">
                                  <p:stCondLst>
                                    <p:cond delay="250"/>
                                  </p:stCondLst>
                                  <p:childTnLst>
                                    <p:set>
                                      <p:cBhvr>
                                        <p:cTn id="127" dur="1" fill="hold">
                                          <p:stCondLst>
                                            <p:cond delay="0"/>
                                          </p:stCondLst>
                                        </p:cTn>
                                        <p:tgtEl>
                                          <p:spTgt spid="214"/>
                                        </p:tgtEl>
                                        <p:attrNameLst>
                                          <p:attrName>style.visibility</p:attrName>
                                        </p:attrNameLst>
                                      </p:cBhvr>
                                      <p:to>
                                        <p:strVal val="visible"/>
                                      </p:to>
                                    </p:set>
                                    <p:animEffect transition="in" filter="fade">
                                      <p:cBhvr>
                                        <p:cTn id="128" dur="1000"/>
                                        <p:tgtEl>
                                          <p:spTgt spid="214"/>
                                        </p:tgtEl>
                                      </p:cBhvr>
                                    </p:animEffect>
                                  </p:childTnLst>
                                </p:cTn>
                              </p:par>
                              <p:par>
                                <p:cTn id="129" presetID="10" presetClass="entr" presetSubtype="0" fill="hold" grpId="0" nodeType="withEffect">
                                  <p:stCondLst>
                                    <p:cond delay="50"/>
                                  </p:stCondLst>
                                  <p:childTnLst>
                                    <p:set>
                                      <p:cBhvr>
                                        <p:cTn id="130" dur="1" fill="hold">
                                          <p:stCondLst>
                                            <p:cond delay="0"/>
                                          </p:stCondLst>
                                        </p:cTn>
                                        <p:tgtEl>
                                          <p:spTgt spid="218"/>
                                        </p:tgtEl>
                                        <p:attrNameLst>
                                          <p:attrName>style.visibility</p:attrName>
                                        </p:attrNameLst>
                                      </p:cBhvr>
                                      <p:to>
                                        <p:strVal val="visible"/>
                                      </p:to>
                                    </p:set>
                                    <p:animEffect transition="in" filter="fade">
                                      <p:cBhvr>
                                        <p:cTn id="131" dur="1000"/>
                                        <p:tgtEl>
                                          <p:spTgt spid="218"/>
                                        </p:tgtEl>
                                      </p:cBhvr>
                                    </p:animEffect>
                                  </p:childTnLst>
                                </p:cTn>
                              </p:par>
                              <p:par>
                                <p:cTn id="132" presetID="10" presetClass="entr" presetSubtype="0" fill="hold" grpId="0" nodeType="withEffect">
                                  <p:stCondLst>
                                    <p:cond delay="750"/>
                                  </p:stCondLst>
                                  <p:childTnLst>
                                    <p:set>
                                      <p:cBhvr>
                                        <p:cTn id="133" dur="1" fill="hold">
                                          <p:stCondLst>
                                            <p:cond delay="0"/>
                                          </p:stCondLst>
                                        </p:cTn>
                                        <p:tgtEl>
                                          <p:spTgt spid="220"/>
                                        </p:tgtEl>
                                        <p:attrNameLst>
                                          <p:attrName>style.visibility</p:attrName>
                                        </p:attrNameLst>
                                      </p:cBhvr>
                                      <p:to>
                                        <p:strVal val="visible"/>
                                      </p:to>
                                    </p:set>
                                    <p:animEffect transition="in" filter="fade">
                                      <p:cBhvr>
                                        <p:cTn id="134" dur="1000"/>
                                        <p:tgtEl>
                                          <p:spTgt spid="220"/>
                                        </p:tgtEl>
                                      </p:cBhvr>
                                    </p:animEffect>
                                  </p:childTnLst>
                                </p:cTn>
                              </p:par>
                              <p:par>
                                <p:cTn id="135" presetID="10" presetClass="entr" presetSubtype="0" fill="hold" grpId="0" nodeType="withEffect">
                                  <p:stCondLst>
                                    <p:cond delay="550"/>
                                  </p:stCondLst>
                                  <p:childTnLst>
                                    <p:set>
                                      <p:cBhvr>
                                        <p:cTn id="136" dur="1" fill="hold">
                                          <p:stCondLst>
                                            <p:cond delay="0"/>
                                          </p:stCondLst>
                                        </p:cTn>
                                        <p:tgtEl>
                                          <p:spTgt spid="219"/>
                                        </p:tgtEl>
                                        <p:attrNameLst>
                                          <p:attrName>style.visibility</p:attrName>
                                        </p:attrNameLst>
                                      </p:cBhvr>
                                      <p:to>
                                        <p:strVal val="visible"/>
                                      </p:to>
                                    </p:set>
                                    <p:animEffect transition="in" filter="fade">
                                      <p:cBhvr>
                                        <p:cTn id="137" dur="1000"/>
                                        <p:tgtEl>
                                          <p:spTgt spid="219"/>
                                        </p:tgtEl>
                                      </p:cBhvr>
                                    </p:animEffect>
                                  </p:childTnLst>
                                </p:cTn>
                              </p:par>
                              <p:par>
                                <p:cTn id="138" presetID="10" presetClass="entr" presetSubtype="0" fill="hold" grpId="0" nodeType="withEffect">
                                  <p:stCondLst>
                                    <p:cond delay="650"/>
                                  </p:stCondLst>
                                  <p:childTnLst>
                                    <p:set>
                                      <p:cBhvr>
                                        <p:cTn id="139" dur="1" fill="hold">
                                          <p:stCondLst>
                                            <p:cond delay="0"/>
                                          </p:stCondLst>
                                        </p:cTn>
                                        <p:tgtEl>
                                          <p:spTgt spid="210"/>
                                        </p:tgtEl>
                                        <p:attrNameLst>
                                          <p:attrName>style.visibility</p:attrName>
                                        </p:attrNameLst>
                                      </p:cBhvr>
                                      <p:to>
                                        <p:strVal val="visible"/>
                                      </p:to>
                                    </p:set>
                                    <p:animEffect transition="in" filter="fade">
                                      <p:cBhvr>
                                        <p:cTn id="140" dur="1000"/>
                                        <p:tgtEl>
                                          <p:spTgt spid="210"/>
                                        </p:tgtEl>
                                      </p:cBhvr>
                                    </p:animEffect>
                                  </p:childTnLst>
                                </p:cTn>
                              </p:par>
                              <p:par>
                                <p:cTn id="141" presetID="10" presetClass="entr" presetSubtype="0" fill="hold" grpId="0" nodeType="withEffect">
                                  <p:stCondLst>
                                    <p:cond delay="900"/>
                                  </p:stCondLst>
                                  <p:childTnLst>
                                    <p:set>
                                      <p:cBhvr>
                                        <p:cTn id="142" dur="1" fill="hold">
                                          <p:stCondLst>
                                            <p:cond delay="0"/>
                                          </p:stCondLst>
                                        </p:cTn>
                                        <p:tgtEl>
                                          <p:spTgt spid="228"/>
                                        </p:tgtEl>
                                        <p:attrNameLst>
                                          <p:attrName>style.visibility</p:attrName>
                                        </p:attrNameLst>
                                      </p:cBhvr>
                                      <p:to>
                                        <p:strVal val="visible"/>
                                      </p:to>
                                    </p:set>
                                    <p:animEffect transition="in" filter="fade">
                                      <p:cBhvr>
                                        <p:cTn id="143" dur="1000"/>
                                        <p:tgtEl>
                                          <p:spTgt spid="228"/>
                                        </p:tgtEl>
                                      </p:cBhvr>
                                    </p:animEffect>
                                  </p:childTnLst>
                                </p:cTn>
                              </p:par>
                              <p:par>
                                <p:cTn id="144" presetID="10" presetClass="entr" presetSubtype="0" fill="hold" grpId="0" nodeType="withEffect">
                                  <p:stCondLst>
                                    <p:cond delay="950"/>
                                  </p:stCondLst>
                                  <p:childTnLst>
                                    <p:set>
                                      <p:cBhvr>
                                        <p:cTn id="145" dur="1" fill="hold">
                                          <p:stCondLst>
                                            <p:cond delay="0"/>
                                          </p:stCondLst>
                                        </p:cTn>
                                        <p:tgtEl>
                                          <p:spTgt spid="225"/>
                                        </p:tgtEl>
                                        <p:attrNameLst>
                                          <p:attrName>style.visibility</p:attrName>
                                        </p:attrNameLst>
                                      </p:cBhvr>
                                      <p:to>
                                        <p:strVal val="visible"/>
                                      </p:to>
                                    </p:set>
                                    <p:animEffect transition="in" filter="fade">
                                      <p:cBhvr>
                                        <p:cTn id="146" dur="1000"/>
                                        <p:tgtEl>
                                          <p:spTgt spid="225"/>
                                        </p:tgtEl>
                                      </p:cBhvr>
                                    </p:animEffect>
                                  </p:childTnLst>
                                </p:cTn>
                              </p:par>
                              <p:par>
                                <p:cTn id="147" presetID="10" presetClass="entr" presetSubtype="0" fill="hold" grpId="0" nodeType="withEffect">
                                  <p:stCondLst>
                                    <p:cond delay="350"/>
                                  </p:stCondLst>
                                  <p:childTnLst>
                                    <p:set>
                                      <p:cBhvr>
                                        <p:cTn id="148" dur="1" fill="hold">
                                          <p:stCondLst>
                                            <p:cond delay="0"/>
                                          </p:stCondLst>
                                        </p:cTn>
                                        <p:tgtEl>
                                          <p:spTgt spid="221"/>
                                        </p:tgtEl>
                                        <p:attrNameLst>
                                          <p:attrName>style.visibility</p:attrName>
                                        </p:attrNameLst>
                                      </p:cBhvr>
                                      <p:to>
                                        <p:strVal val="visible"/>
                                      </p:to>
                                    </p:set>
                                    <p:animEffect transition="in" filter="fade">
                                      <p:cBhvr>
                                        <p:cTn id="149" dur="1000"/>
                                        <p:tgtEl>
                                          <p:spTgt spid="221"/>
                                        </p:tgtEl>
                                      </p:cBhvr>
                                    </p:animEffect>
                                  </p:childTnLst>
                                </p:cTn>
                              </p:par>
                              <p:par>
                                <p:cTn id="150" presetID="10" presetClass="entr" presetSubtype="0" fill="hold" grpId="0" nodeType="withEffect">
                                  <p:stCondLst>
                                    <p:cond delay="600"/>
                                  </p:stCondLst>
                                  <p:childTnLst>
                                    <p:set>
                                      <p:cBhvr>
                                        <p:cTn id="151" dur="1" fill="hold">
                                          <p:stCondLst>
                                            <p:cond delay="0"/>
                                          </p:stCondLst>
                                        </p:cTn>
                                        <p:tgtEl>
                                          <p:spTgt spid="226"/>
                                        </p:tgtEl>
                                        <p:attrNameLst>
                                          <p:attrName>style.visibility</p:attrName>
                                        </p:attrNameLst>
                                      </p:cBhvr>
                                      <p:to>
                                        <p:strVal val="visible"/>
                                      </p:to>
                                    </p:set>
                                    <p:animEffect transition="in" filter="fade">
                                      <p:cBhvr>
                                        <p:cTn id="152" dur="1000"/>
                                        <p:tgtEl>
                                          <p:spTgt spid="226"/>
                                        </p:tgtEl>
                                      </p:cBhvr>
                                    </p:animEffect>
                                  </p:childTnLst>
                                </p:cTn>
                              </p:par>
                              <p:par>
                                <p:cTn id="153" presetID="10" presetClass="entr" presetSubtype="0" fill="hold" grpId="0" nodeType="withEffect">
                                  <p:stCondLst>
                                    <p:cond delay="1050"/>
                                  </p:stCondLst>
                                  <p:childTnLst>
                                    <p:set>
                                      <p:cBhvr>
                                        <p:cTn id="154" dur="1" fill="hold">
                                          <p:stCondLst>
                                            <p:cond delay="0"/>
                                          </p:stCondLst>
                                        </p:cTn>
                                        <p:tgtEl>
                                          <p:spTgt spid="222"/>
                                        </p:tgtEl>
                                        <p:attrNameLst>
                                          <p:attrName>style.visibility</p:attrName>
                                        </p:attrNameLst>
                                      </p:cBhvr>
                                      <p:to>
                                        <p:strVal val="visible"/>
                                      </p:to>
                                    </p:set>
                                    <p:animEffect transition="in" filter="fade">
                                      <p:cBhvr>
                                        <p:cTn id="155" dur="1000"/>
                                        <p:tgtEl>
                                          <p:spTgt spid="222"/>
                                        </p:tgtEl>
                                      </p:cBhvr>
                                    </p:animEffect>
                                  </p:childTnLst>
                                </p:cTn>
                              </p:par>
                              <p:par>
                                <p:cTn id="156" presetID="10" presetClass="entr" presetSubtype="0" fill="hold" grpId="0" nodeType="withEffect">
                                  <p:stCondLst>
                                    <p:cond delay="100"/>
                                  </p:stCondLst>
                                  <p:childTnLst>
                                    <p:set>
                                      <p:cBhvr>
                                        <p:cTn id="157" dur="1" fill="hold">
                                          <p:stCondLst>
                                            <p:cond delay="0"/>
                                          </p:stCondLst>
                                        </p:cTn>
                                        <p:tgtEl>
                                          <p:spTgt spid="224"/>
                                        </p:tgtEl>
                                        <p:attrNameLst>
                                          <p:attrName>style.visibility</p:attrName>
                                        </p:attrNameLst>
                                      </p:cBhvr>
                                      <p:to>
                                        <p:strVal val="visible"/>
                                      </p:to>
                                    </p:set>
                                    <p:animEffect transition="in" filter="fade">
                                      <p:cBhvr>
                                        <p:cTn id="158" dur="1000"/>
                                        <p:tgtEl>
                                          <p:spTgt spid="224"/>
                                        </p:tgtEl>
                                      </p:cBhvr>
                                    </p:animEffect>
                                  </p:childTnLst>
                                </p:cTn>
                              </p:par>
                              <p:par>
                                <p:cTn id="159" presetID="10" presetClass="entr" presetSubtype="0" fill="hold" grpId="0" nodeType="withEffect">
                                  <p:stCondLst>
                                    <p:cond delay="450"/>
                                  </p:stCondLst>
                                  <p:childTnLst>
                                    <p:set>
                                      <p:cBhvr>
                                        <p:cTn id="160" dur="1" fill="hold">
                                          <p:stCondLst>
                                            <p:cond delay="0"/>
                                          </p:stCondLst>
                                        </p:cTn>
                                        <p:tgtEl>
                                          <p:spTgt spid="217"/>
                                        </p:tgtEl>
                                        <p:attrNameLst>
                                          <p:attrName>style.visibility</p:attrName>
                                        </p:attrNameLst>
                                      </p:cBhvr>
                                      <p:to>
                                        <p:strVal val="visible"/>
                                      </p:to>
                                    </p:set>
                                    <p:animEffect transition="in" filter="fade">
                                      <p:cBhvr>
                                        <p:cTn id="161" dur="1000"/>
                                        <p:tgtEl>
                                          <p:spTgt spid="217"/>
                                        </p:tgtEl>
                                      </p:cBhvr>
                                    </p:animEffect>
                                  </p:childTnLst>
                                </p:cTn>
                              </p:par>
                              <p:par>
                                <p:cTn id="162" presetID="10" presetClass="entr" presetSubtype="0" fill="hold" grpId="0" nodeType="withEffect">
                                  <p:stCondLst>
                                    <p:cond delay="300"/>
                                  </p:stCondLst>
                                  <p:childTnLst>
                                    <p:set>
                                      <p:cBhvr>
                                        <p:cTn id="163" dur="1" fill="hold">
                                          <p:stCondLst>
                                            <p:cond delay="0"/>
                                          </p:stCondLst>
                                        </p:cTn>
                                        <p:tgtEl>
                                          <p:spTgt spid="227"/>
                                        </p:tgtEl>
                                        <p:attrNameLst>
                                          <p:attrName>style.visibility</p:attrName>
                                        </p:attrNameLst>
                                      </p:cBhvr>
                                      <p:to>
                                        <p:strVal val="visible"/>
                                      </p:to>
                                    </p:set>
                                    <p:animEffect transition="in" filter="fade">
                                      <p:cBhvr>
                                        <p:cTn id="164" dur="1000"/>
                                        <p:tgtEl>
                                          <p:spTgt spid="227"/>
                                        </p:tgtEl>
                                      </p:cBhvr>
                                    </p:animEffect>
                                  </p:childTnLst>
                                </p:cTn>
                              </p:par>
                            </p:childTnLst>
                          </p:cTn>
                        </p:par>
                        <p:par>
                          <p:cTn id="165" fill="hold">
                            <p:stCondLst>
                              <p:cond delay="2550"/>
                            </p:stCondLst>
                            <p:childTnLst>
                              <p:par>
                                <p:cTn id="166" presetID="10" presetClass="entr" presetSubtype="0" fill="hold" grpId="0" nodeType="afterEffect">
                                  <p:stCondLst>
                                    <p:cond delay="0"/>
                                  </p:stCondLst>
                                  <p:childTnLst>
                                    <p:set>
                                      <p:cBhvr>
                                        <p:cTn id="167" dur="1" fill="hold">
                                          <p:stCondLst>
                                            <p:cond delay="0"/>
                                          </p:stCondLst>
                                        </p:cTn>
                                        <p:tgtEl>
                                          <p:spTgt spid="216"/>
                                        </p:tgtEl>
                                        <p:attrNameLst>
                                          <p:attrName>style.visibility</p:attrName>
                                        </p:attrNameLst>
                                      </p:cBhvr>
                                      <p:to>
                                        <p:strVal val="visible"/>
                                      </p:to>
                                    </p:set>
                                    <p:animEffect transition="in" filter="fade">
                                      <p:cBhvr>
                                        <p:cTn id="168" dur="1000"/>
                                        <p:tgtEl>
                                          <p:spTgt spid="216"/>
                                        </p:tgtEl>
                                      </p:cBhvr>
                                    </p:animEffect>
                                  </p:childTnLst>
                                </p:cTn>
                              </p:par>
                              <p:par>
                                <p:cTn id="169" presetID="10" presetClass="entr" presetSubtype="0" fill="hold" grpId="0" nodeType="withEffect">
                                  <p:stCondLst>
                                    <p:cond delay="500"/>
                                  </p:stCondLst>
                                  <p:childTnLst>
                                    <p:set>
                                      <p:cBhvr>
                                        <p:cTn id="170" dur="1" fill="hold">
                                          <p:stCondLst>
                                            <p:cond delay="0"/>
                                          </p:stCondLst>
                                        </p:cTn>
                                        <p:tgtEl>
                                          <p:spTgt spid="215"/>
                                        </p:tgtEl>
                                        <p:attrNameLst>
                                          <p:attrName>style.visibility</p:attrName>
                                        </p:attrNameLst>
                                      </p:cBhvr>
                                      <p:to>
                                        <p:strVal val="visible"/>
                                      </p:to>
                                    </p:set>
                                    <p:animEffect transition="in" filter="fade">
                                      <p:cBhvr>
                                        <p:cTn id="171" dur="10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p:bldP spid="137" grpId="0"/>
      <p:bldP spid="138" grpId="0"/>
      <p:bldP spid="139" grpId="0"/>
      <p:bldP spid="140" grpId="0"/>
      <p:bldP spid="141" grpId="0"/>
      <p:bldP spid="142" grpId="0"/>
      <p:bldP spid="143" grpId="0"/>
      <p:bldP spid="144" grpId="0"/>
      <p:bldP spid="145" grpId="0"/>
      <p:bldP spid="146" grpId="0"/>
      <p:bldP spid="147" grpId="0"/>
      <p:bldP spid="148" grpId="0"/>
      <p:bldP spid="149" grpId="0"/>
      <p:bldP spid="150" grpId="0"/>
      <p:bldP spid="151" grpId="0"/>
      <p:bldP spid="152" grpId="0"/>
      <p:bldP spid="153" grpId="0"/>
      <p:bldP spid="154" grpId="0"/>
      <p:bldP spid="155" grpId="0"/>
      <p:bldP spid="156" grpId="0"/>
      <p:bldP spid="157" grpId="0"/>
      <p:bldP spid="207" grpId="0" animBg="1"/>
      <p:bldP spid="208" grpId="0" animBg="1"/>
      <p:bldP spid="209" grpId="0" animBg="1"/>
      <p:bldP spid="210" grpId="0" animBg="1"/>
      <p:bldP spid="211" grpId="0" animBg="1"/>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222" grpId="0" animBg="1"/>
      <p:bldP spid="223" grpId="0" animBg="1"/>
      <p:bldP spid="224" grpId="0" animBg="1"/>
      <p:bldP spid="225" grpId="0" animBg="1"/>
      <p:bldP spid="226" grpId="0" animBg="1"/>
      <p:bldP spid="227" grpId="0" animBg="1"/>
      <p:bldP spid="22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erson sitting in a cage&#10;&#10;Description generated with high confidence">
            <a:extLst>
              <a:ext uri="{FF2B5EF4-FFF2-40B4-BE49-F238E27FC236}">
                <a16:creationId xmlns:a16="http://schemas.microsoft.com/office/drawing/2014/main" id="{152BC5A0-DDF7-402F-917F-4C1F7413CCDC}"/>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flipH="1">
            <a:off x="6218237" y="-2"/>
            <a:ext cx="6218239" cy="6994525"/>
          </a:xfrm>
          <a:custGeom>
            <a:avLst/>
            <a:gdLst>
              <a:gd name="connsiteX0" fmla="*/ 6218239 w 6218239"/>
              <a:gd name="connsiteY0" fmla="*/ 0 h 6994525"/>
              <a:gd name="connsiteX1" fmla="*/ 0 w 6218239"/>
              <a:gd name="connsiteY1" fmla="*/ 0 h 6994525"/>
              <a:gd name="connsiteX2" fmla="*/ 0 w 6218239"/>
              <a:gd name="connsiteY2" fmla="*/ 6994525 h 6994525"/>
              <a:gd name="connsiteX3" fmla="*/ 2928169 w 621823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6218239" h="6994525">
                <a:moveTo>
                  <a:pt x="6218239" y="0"/>
                </a:moveTo>
                <a:lnTo>
                  <a:pt x="0" y="0"/>
                </a:lnTo>
                <a:lnTo>
                  <a:pt x="0" y="6994525"/>
                </a:lnTo>
                <a:lnTo>
                  <a:pt x="2928169" y="6994525"/>
                </a:lnTo>
                <a:close/>
              </a:path>
            </a:pathLst>
          </a:custGeom>
        </p:spPr>
      </p:pic>
      <p:pic>
        <p:nvPicPr>
          <p:cNvPr id="2054" name="Picture 6" descr="Image result for fujifilm logo png">
            <a:extLst>
              <a:ext uri="{FF2B5EF4-FFF2-40B4-BE49-F238E27FC236}">
                <a16:creationId xmlns:a16="http://schemas.microsoft.com/office/drawing/2014/main" id="{98598BB1-0A57-44AC-91A5-C115D9B2C2C3}"/>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01436" y="332735"/>
            <a:ext cx="2562787" cy="43567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F7D20D90-93E3-4CAE-A05C-7C52F9878527}"/>
              </a:ext>
            </a:extLst>
          </p:cNvPr>
          <p:cNvSpPr txBox="1"/>
          <p:nvPr/>
        </p:nvSpPr>
        <p:spPr>
          <a:xfrm>
            <a:off x="188346" y="925449"/>
            <a:ext cx="6239347" cy="1569660"/>
          </a:xfrm>
          <a:prstGeom prst="rect">
            <a:avLst/>
          </a:prstGeom>
          <a:noFill/>
        </p:spPr>
        <p:txBody>
          <a:bodyPr wrap="square" rtlCol="0">
            <a:spAutoFit/>
          </a:bodyPr>
          <a:lstStyle/>
          <a:p>
            <a:r>
              <a:rPr lang="en-US" sz="16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FUJIFILM Software, the software arm of the multinational photography and imaging company, started using Functions </a:t>
            </a:r>
            <a:br>
              <a:rPr lang="en-US" sz="16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sz="16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to develop its file management solution, called IMAGE WORKS, </a:t>
            </a:r>
            <a:br>
              <a:rPr lang="en-US" sz="16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sz="16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in separate service units. This, along with implementing </a:t>
            </a:r>
            <a:br>
              <a:rPr lang="en-US" sz="16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sz="16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microservices with Functions, boosted the solution’s stability and helped FUJIFILM cut development time for new functions by 75%.</a:t>
            </a:r>
          </a:p>
        </p:txBody>
      </p:sp>
      <p:grpSp>
        <p:nvGrpSpPr>
          <p:cNvPr id="2049" name="Group 2048">
            <a:extLst>
              <a:ext uri="{FF2B5EF4-FFF2-40B4-BE49-F238E27FC236}">
                <a16:creationId xmlns:a16="http://schemas.microsoft.com/office/drawing/2014/main" id="{C91FBF69-E5DA-4C7E-8E15-7E6F50FDA0CB}"/>
              </a:ext>
            </a:extLst>
          </p:cNvPr>
          <p:cNvGrpSpPr/>
          <p:nvPr/>
        </p:nvGrpSpPr>
        <p:grpSpPr>
          <a:xfrm>
            <a:off x="255496" y="3130158"/>
            <a:ext cx="7540967" cy="3114338"/>
            <a:chOff x="242049" y="3062339"/>
            <a:chExt cx="7540967" cy="3114338"/>
          </a:xfrm>
        </p:grpSpPr>
        <p:sp>
          <p:nvSpPr>
            <p:cNvPr id="19" name="Rectangle 18">
              <a:extLst>
                <a:ext uri="{FF2B5EF4-FFF2-40B4-BE49-F238E27FC236}">
                  <a16:creationId xmlns:a16="http://schemas.microsoft.com/office/drawing/2014/main" id="{C3C1699F-B3EF-4F86-A69A-BF48976FF7E3}"/>
                </a:ext>
              </a:extLst>
            </p:cNvPr>
            <p:cNvSpPr/>
            <p:nvPr/>
          </p:nvSpPr>
          <p:spPr>
            <a:xfrm>
              <a:off x="712779" y="3074402"/>
              <a:ext cx="3331228" cy="3046988"/>
            </a:xfrm>
            <a:prstGeom prst="rect">
              <a:avLst/>
            </a:prstGeom>
          </p:spPr>
          <p:txBody>
            <a:bodyPr wrap="square">
              <a:spAutoFit/>
            </a:bodyPr>
            <a:lstStyle/>
            <a:p>
              <a:r>
                <a:rPr lang="en-US" sz="2400" dirty="0">
                  <a:gradFill>
                    <a:gsLst>
                      <a:gs pos="0">
                        <a:schemeClr val="tx2"/>
                      </a:gs>
                      <a:gs pos="85000">
                        <a:schemeClr val="tx2"/>
                      </a:gs>
                    </a:gsLst>
                    <a:lin ang="16200000" scaled="1"/>
                  </a:gradFill>
                  <a:latin typeface="Segoe UI Light" panose="020B0502040204020203" pitchFamily="34" charset="0"/>
                  <a:cs typeface="Segoe UI Light" panose="020B0502040204020203" pitchFamily="34" charset="0"/>
                </a:rPr>
                <a:t>A long development and build period can lead to missed business opportunities. So Azure deserves high praise for helping us get to a fully validated release in six months.</a:t>
              </a:r>
            </a:p>
          </p:txBody>
        </p:sp>
        <p:sp>
          <p:nvSpPr>
            <p:cNvPr id="20" name="Rectangle 19">
              <a:extLst>
                <a:ext uri="{FF2B5EF4-FFF2-40B4-BE49-F238E27FC236}">
                  <a16:creationId xmlns:a16="http://schemas.microsoft.com/office/drawing/2014/main" id="{C55E04F8-12C4-43F1-A532-07B938638AB6}"/>
                </a:ext>
              </a:extLst>
            </p:cNvPr>
            <p:cNvSpPr/>
            <p:nvPr/>
          </p:nvSpPr>
          <p:spPr>
            <a:xfrm>
              <a:off x="4333596" y="5234425"/>
              <a:ext cx="3449420" cy="830997"/>
            </a:xfrm>
            <a:prstGeom prst="rect">
              <a:avLst/>
            </a:prstGeom>
          </p:spPr>
          <p:txBody>
            <a:bodyPr wrap="square">
              <a:spAutoFit/>
            </a:bodyPr>
            <a:lstStyle/>
            <a:p>
              <a:r>
                <a:rPr lang="en-US" sz="1200" dirty="0">
                  <a:gradFill>
                    <a:gsLst>
                      <a:gs pos="0">
                        <a:schemeClr val="tx2"/>
                      </a:gs>
                      <a:gs pos="85000">
                        <a:schemeClr val="tx2"/>
                      </a:gs>
                    </a:gsLst>
                    <a:lin ang="16200000" scaled="1"/>
                  </a:gradFill>
                  <a:latin typeface="Segoe UI Semilight" panose="020B0402040204020203" pitchFamily="34" charset="0"/>
                  <a:cs typeface="Segoe UI Semilight" panose="020B0402040204020203" pitchFamily="34" charset="0"/>
                </a:rPr>
                <a:t>Daichi Hayata</a:t>
              </a:r>
              <a:br>
                <a:rPr lang="en-US" sz="1200" dirty="0">
                  <a:gradFill>
                    <a:gsLst>
                      <a:gs pos="0">
                        <a:schemeClr val="tx2"/>
                      </a:gs>
                      <a:gs pos="85000">
                        <a:schemeClr val="tx2"/>
                      </a:gs>
                    </a:gsLst>
                    <a:lin ang="16200000" scaled="1"/>
                  </a:gradFill>
                  <a:latin typeface="Segoe UI Semilight" panose="020B0402040204020203" pitchFamily="34" charset="0"/>
                  <a:cs typeface="Segoe UI Semilight" panose="020B0402040204020203" pitchFamily="34" charset="0"/>
                </a:rPr>
              </a:br>
              <a:r>
                <a:rPr lang="en-US" sz="1200" dirty="0">
                  <a:gradFill>
                    <a:gsLst>
                      <a:gs pos="0">
                        <a:schemeClr val="tx2"/>
                      </a:gs>
                      <a:gs pos="85000">
                        <a:schemeClr val="tx2"/>
                      </a:gs>
                    </a:gsLst>
                    <a:lin ang="16200000" scaled="1"/>
                  </a:gradFill>
                  <a:latin typeface="Segoe UI Semilight" panose="020B0402040204020203" pitchFamily="34" charset="0"/>
                  <a:cs typeface="Segoe UI Semilight" panose="020B0402040204020203" pitchFamily="34" charset="0"/>
                </a:rPr>
                <a:t>Design Leader</a:t>
              </a:r>
              <a:br>
                <a:rPr lang="en-US" sz="1200" dirty="0">
                  <a:gradFill>
                    <a:gsLst>
                      <a:gs pos="0">
                        <a:schemeClr val="tx2"/>
                      </a:gs>
                      <a:gs pos="85000">
                        <a:schemeClr val="tx2"/>
                      </a:gs>
                    </a:gsLst>
                    <a:lin ang="16200000" scaled="1"/>
                  </a:gradFill>
                  <a:latin typeface="Segoe UI Semilight" panose="020B0402040204020203" pitchFamily="34" charset="0"/>
                  <a:cs typeface="Segoe UI Semilight" panose="020B0402040204020203" pitchFamily="34" charset="0"/>
                </a:rPr>
              </a:br>
              <a:r>
                <a:rPr lang="en-US" sz="1200" dirty="0">
                  <a:gradFill>
                    <a:gsLst>
                      <a:gs pos="0">
                        <a:schemeClr val="tx2"/>
                      </a:gs>
                      <a:gs pos="85000">
                        <a:schemeClr val="tx2"/>
                      </a:gs>
                    </a:gsLst>
                    <a:lin ang="16200000" scaled="1"/>
                  </a:gradFill>
                  <a:latin typeface="Segoe UI Semilight" panose="020B0402040204020203" pitchFamily="34" charset="0"/>
                  <a:cs typeface="Segoe UI Semilight" panose="020B0402040204020203" pitchFamily="34" charset="0"/>
                </a:rPr>
                <a:t>Advanced Solutions Group, IMAGE WORKS Team</a:t>
              </a:r>
              <a:br>
                <a:rPr lang="en-US" sz="1200" dirty="0">
                  <a:gradFill>
                    <a:gsLst>
                      <a:gs pos="0">
                        <a:schemeClr val="tx2"/>
                      </a:gs>
                      <a:gs pos="85000">
                        <a:schemeClr val="tx2"/>
                      </a:gs>
                    </a:gsLst>
                    <a:lin ang="16200000" scaled="1"/>
                  </a:gradFill>
                  <a:latin typeface="Segoe UI Semilight" panose="020B0402040204020203" pitchFamily="34" charset="0"/>
                  <a:cs typeface="Segoe UI Semilight" panose="020B0402040204020203" pitchFamily="34" charset="0"/>
                </a:rPr>
              </a:br>
              <a:r>
                <a:rPr lang="en-US" sz="1200" dirty="0">
                  <a:gradFill>
                    <a:gsLst>
                      <a:gs pos="0">
                        <a:schemeClr val="tx2"/>
                      </a:gs>
                      <a:gs pos="85000">
                        <a:schemeClr val="tx2"/>
                      </a:gs>
                    </a:gsLst>
                    <a:lin ang="16200000" scaled="1"/>
                  </a:gradFill>
                  <a:latin typeface="Segoe UI Semilight" panose="020B0402040204020203" pitchFamily="34" charset="0"/>
                  <a:cs typeface="Segoe UI Semilight" panose="020B0402040204020203" pitchFamily="34" charset="0"/>
                </a:rPr>
                <a:t>FUJIFILM Software</a:t>
              </a:r>
            </a:p>
          </p:txBody>
        </p:sp>
        <p:cxnSp>
          <p:nvCxnSpPr>
            <p:cNvPr id="23" name="Straight Connector 22">
              <a:extLst>
                <a:ext uri="{FF2B5EF4-FFF2-40B4-BE49-F238E27FC236}">
                  <a16:creationId xmlns:a16="http://schemas.microsoft.com/office/drawing/2014/main" id="{5DF63089-641B-4E2A-9ACC-2D0DFCD8A7E0}"/>
                </a:ext>
              </a:extLst>
            </p:cNvPr>
            <p:cNvCxnSpPr>
              <a:cxnSpLocks/>
            </p:cNvCxnSpPr>
            <p:nvPr/>
          </p:nvCxnSpPr>
          <p:spPr>
            <a:xfrm>
              <a:off x="4188802" y="3337118"/>
              <a:ext cx="0" cy="2550695"/>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3E645580-4E64-46B9-8A21-7062F762C189}"/>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34087" t="21946" r="32221" b="53667"/>
            <a:stretch/>
          </p:blipFill>
          <p:spPr>
            <a:xfrm>
              <a:off x="242049" y="3062339"/>
              <a:ext cx="470647" cy="420444"/>
            </a:xfrm>
            <a:prstGeom prst="rect">
              <a:avLst/>
            </a:prstGeom>
          </p:spPr>
        </p:pic>
        <p:pic>
          <p:nvPicPr>
            <p:cNvPr id="33" name="Picture 32">
              <a:extLst>
                <a:ext uri="{FF2B5EF4-FFF2-40B4-BE49-F238E27FC236}">
                  <a16:creationId xmlns:a16="http://schemas.microsoft.com/office/drawing/2014/main" id="{B640C2A3-1C03-42B8-9B0D-13A80EB586F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34087" t="21946" r="32221" b="53667"/>
            <a:stretch/>
          </p:blipFill>
          <p:spPr>
            <a:xfrm rot="10800000">
              <a:off x="1889902" y="5756233"/>
              <a:ext cx="470647" cy="420444"/>
            </a:xfrm>
            <a:prstGeom prst="rect">
              <a:avLst/>
            </a:prstGeom>
          </p:spPr>
        </p:pic>
      </p:grpSp>
      <p:cxnSp>
        <p:nvCxnSpPr>
          <p:cNvPr id="53" name="Straight Connector 52">
            <a:extLst>
              <a:ext uri="{FF2B5EF4-FFF2-40B4-BE49-F238E27FC236}">
                <a16:creationId xmlns:a16="http://schemas.microsoft.com/office/drawing/2014/main" id="{702293C8-76C7-4C06-AB30-B2AD9EC3CFED}"/>
              </a:ext>
            </a:extLst>
          </p:cNvPr>
          <p:cNvCxnSpPr>
            <a:cxnSpLocks/>
          </p:cNvCxnSpPr>
          <p:nvPr/>
        </p:nvCxnSpPr>
        <p:spPr>
          <a:xfrm>
            <a:off x="6112042" y="-256674"/>
            <a:ext cx="3497970" cy="7419474"/>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83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A person standing in front of a window&#10;&#10;Description generated with very high confidence">
            <a:extLst>
              <a:ext uri="{FF2B5EF4-FFF2-40B4-BE49-F238E27FC236}">
                <a16:creationId xmlns:a16="http://schemas.microsoft.com/office/drawing/2014/main" id="{C887ACBB-E468-456F-A825-32F45835D2A2}"/>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6218240" y="-4"/>
            <a:ext cx="6218236" cy="6994524"/>
          </a:xfrm>
          <a:custGeom>
            <a:avLst/>
            <a:gdLst>
              <a:gd name="connsiteX0" fmla="*/ 0 w 6218236"/>
              <a:gd name="connsiteY0" fmla="*/ 0 h 6994524"/>
              <a:gd name="connsiteX1" fmla="*/ 6218236 w 6218236"/>
              <a:gd name="connsiteY1" fmla="*/ 0 h 6994524"/>
              <a:gd name="connsiteX2" fmla="*/ 6218236 w 6218236"/>
              <a:gd name="connsiteY2" fmla="*/ 6994524 h 6994524"/>
              <a:gd name="connsiteX3" fmla="*/ 3287582 w 6218236"/>
              <a:gd name="connsiteY3" fmla="*/ 6994524 h 6994524"/>
            </a:gdLst>
            <a:ahLst/>
            <a:cxnLst>
              <a:cxn ang="0">
                <a:pos x="connsiteX0" y="connsiteY0"/>
              </a:cxn>
              <a:cxn ang="0">
                <a:pos x="connsiteX1" y="connsiteY1"/>
              </a:cxn>
              <a:cxn ang="0">
                <a:pos x="connsiteX2" y="connsiteY2"/>
              </a:cxn>
              <a:cxn ang="0">
                <a:pos x="connsiteX3" y="connsiteY3"/>
              </a:cxn>
            </a:cxnLst>
            <a:rect l="l" t="t" r="r" b="b"/>
            <a:pathLst>
              <a:path w="6218236" h="6994524">
                <a:moveTo>
                  <a:pt x="0" y="0"/>
                </a:moveTo>
                <a:lnTo>
                  <a:pt x="6218236" y="0"/>
                </a:lnTo>
                <a:lnTo>
                  <a:pt x="6218236" y="6994524"/>
                </a:lnTo>
                <a:lnTo>
                  <a:pt x="3287582" y="6994524"/>
                </a:lnTo>
                <a:close/>
              </a:path>
            </a:pathLst>
          </a:custGeom>
        </p:spPr>
      </p:pic>
      <p:sp>
        <p:nvSpPr>
          <p:cNvPr id="21" name="TextBox 20">
            <a:extLst>
              <a:ext uri="{FF2B5EF4-FFF2-40B4-BE49-F238E27FC236}">
                <a16:creationId xmlns:a16="http://schemas.microsoft.com/office/drawing/2014/main" id="{F7D20D90-93E3-4CAE-A05C-7C52F9878527}"/>
              </a:ext>
            </a:extLst>
          </p:cNvPr>
          <p:cNvSpPr txBox="1"/>
          <p:nvPr/>
        </p:nvSpPr>
        <p:spPr>
          <a:xfrm>
            <a:off x="188346" y="925449"/>
            <a:ext cx="6344801" cy="1815882"/>
          </a:xfrm>
          <a:prstGeom prst="rect">
            <a:avLst/>
          </a:prstGeom>
          <a:noFill/>
        </p:spPr>
        <p:txBody>
          <a:bodyPr wrap="square" rtlCol="0">
            <a:spAutoFit/>
          </a:bodyPr>
          <a:lstStyle/>
          <a:p>
            <a:r>
              <a:rPr lang="en-US" sz="16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Quest, an IT consultancy, uses Functions as the foundation </a:t>
            </a:r>
            <a:br>
              <a:rPr lang="en-US" sz="16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sz="16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for Quest On Demand, the firm’s Azure-based, SaaS platform </a:t>
            </a:r>
            <a:br>
              <a:rPr lang="en-US" sz="16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sz="16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for managing Microsoft Azure Active Directory and Office 365 </a:t>
            </a:r>
            <a:br>
              <a:rPr lang="en-US" sz="16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sz="16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users and workloads. Functions gives Quest’s DevOps team the </a:t>
            </a:r>
            <a:br>
              <a:rPr lang="en-US" sz="16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sz="16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perfect solution for running small bits of code efficiently and </a:t>
            </a:r>
            <a:br>
              <a:rPr lang="en-US" sz="16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sz="16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bringing innovative product value to market faster. It has also </a:t>
            </a:r>
            <a:br>
              <a:rPr lang="en-US" sz="16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sz="16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reduced the firm’s overall costs.</a:t>
            </a:r>
          </a:p>
        </p:txBody>
      </p:sp>
      <p:grpSp>
        <p:nvGrpSpPr>
          <p:cNvPr id="2049" name="Group 2048">
            <a:extLst>
              <a:ext uri="{FF2B5EF4-FFF2-40B4-BE49-F238E27FC236}">
                <a16:creationId xmlns:a16="http://schemas.microsoft.com/office/drawing/2014/main" id="{C91FBF69-E5DA-4C7E-8E15-7E6F50FDA0CB}"/>
              </a:ext>
            </a:extLst>
          </p:cNvPr>
          <p:cNvGrpSpPr/>
          <p:nvPr/>
        </p:nvGrpSpPr>
        <p:grpSpPr>
          <a:xfrm>
            <a:off x="255496" y="3130158"/>
            <a:ext cx="7949710" cy="3559505"/>
            <a:chOff x="242049" y="3062339"/>
            <a:chExt cx="7949710" cy="3559505"/>
          </a:xfrm>
        </p:grpSpPr>
        <p:sp>
          <p:nvSpPr>
            <p:cNvPr id="19" name="Rectangle 18">
              <a:extLst>
                <a:ext uri="{FF2B5EF4-FFF2-40B4-BE49-F238E27FC236}">
                  <a16:creationId xmlns:a16="http://schemas.microsoft.com/office/drawing/2014/main" id="{C3C1699F-B3EF-4F86-A69A-BF48976FF7E3}"/>
                </a:ext>
              </a:extLst>
            </p:cNvPr>
            <p:cNvSpPr/>
            <p:nvPr/>
          </p:nvSpPr>
          <p:spPr>
            <a:xfrm>
              <a:off x="712779" y="3074402"/>
              <a:ext cx="3917963" cy="3477875"/>
            </a:xfrm>
            <a:prstGeom prst="rect">
              <a:avLst/>
            </a:prstGeom>
          </p:spPr>
          <p:txBody>
            <a:bodyPr wrap="square">
              <a:spAutoFit/>
            </a:bodyPr>
            <a:lstStyle/>
            <a:p>
              <a:r>
                <a:rPr lang="en-US" sz="2000" dirty="0">
                  <a:gradFill>
                    <a:gsLst>
                      <a:gs pos="0">
                        <a:schemeClr val="tx2"/>
                      </a:gs>
                      <a:gs pos="85000">
                        <a:schemeClr val="tx2"/>
                      </a:gs>
                    </a:gsLst>
                    <a:lin ang="16200000" scaled="1"/>
                  </a:gradFill>
                  <a:latin typeface="Segoe UI Light" panose="020B0502040204020203" pitchFamily="34" charset="0"/>
                  <a:cs typeface="Segoe UI Light" panose="020B0502040204020203" pitchFamily="34" charset="0"/>
                </a:rPr>
                <a:t>Azure Functions enables a pay-for-what-you-use compute model at micro-penny rates. That saves significant CAPEX infrastructure investments, as well as OPEX costs, not to mention less procurement, commissioning time, and ongoing management. Plus, it’s more cost-effective for our customers to closely align their costs to usage, which they welcome.</a:t>
              </a:r>
            </a:p>
          </p:txBody>
        </p:sp>
        <p:sp>
          <p:nvSpPr>
            <p:cNvPr id="20" name="Rectangle 19">
              <a:extLst>
                <a:ext uri="{FF2B5EF4-FFF2-40B4-BE49-F238E27FC236}">
                  <a16:creationId xmlns:a16="http://schemas.microsoft.com/office/drawing/2014/main" id="{C55E04F8-12C4-43F1-A532-07B938638AB6}"/>
                </a:ext>
              </a:extLst>
            </p:cNvPr>
            <p:cNvSpPr/>
            <p:nvPr/>
          </p:nvSpPr>
          <p:spPr>
            <a:xfrm>
              <a:off x="4959226" y="5679598"/>
              <a:ext cx="3232533" cy="830997"/>
            </a:xfrm>
            <a:prstGeom prst="rect">
              <a:avLst/>
            </a:prstGeom>
          </p:spPr>
          <p:txBody>
            <a:bodyPr wrap="square">
              <a:spAutoFit/>
            </a:bodyPr>
            <a:lstStyle/>
            <a:p>
              <a:r>
                <a:rPr lang="en-US" sz="1200" dirty="0">
                  <a:gradFill>
                    <a:gsLst>
                      <a:gs pos="0">
                        <a:schemeClr val="tx2"/>
                      </a:gs>
                      <a:gs pos="85000">
                        <a:schemeClr val="tx2"/>
                      </a:gs>
                    </a:gsLst>
                    <a:lin ang="16200000" scaled="1"/>
                  </a:gradFill>
                  <a:latin typeface="Segoe UI Semilight" panose="020B0402040204020203" pitchFamily="34" charset="0"/>
                  <a:cs typeface="Segoe UI Semilight" panose="020B0402040204020203" pitchFamily="34" charset="0"/>
                </a:rPr>
                <a:t>Curtis Johnstone</a:t>
              </a:r>
              <a:br>
                <a:rPr lang="en-US" sz="1200" dirty="0">
                  <a:gradFill>
                    <a:gsLst>
                      <a:gs pos="0">
                        <a:schemeClr val="tx2"/>
                      </a:gs>
                      <a:gs pos="85000">
                        <a:schemeClr val="tx2"/>
                      </a:gs>
                    </a:gsLst>
                    <a:lin ang="16200000" scaled="1"/>
                  </a:gradFill>
                  <a:latin typeface="Segoe UI Semilight" panose="020B0402040204020203" pitchFamily="34" charset="0"/>
                  <a:cs typeface="Segoe UI Semilight" panose="020B0402040204020203" pitchFamily="34" charset="0"/>
                </a:rPr>
              </a:br>
              <a:r>
                <a:rPr lang="en-US" sz="1200" dirty="0">
                  <a:gradFill>
                    <a:gsLst>
                      <a:gs pos="0">
                        <a:schemeClr val="tx2"/>
                      </a:gs>
                      <a:gs pos="85000">
                        <a:schemeClr val="tx2"/>
                      </a:gs>
                    </a:gsLst>
                    <a:lin ang="16200000" scaled="1"/>
                  </a:gradFill>
                  <a:latin typeface="Segoe UI Semilight" panose="020B0402040204020203" pitchFamily="34" charset="0"/>
                  <a:cs typeface="Segoe UI Semilight" panose="020B0402040204020203" pitchFamily="34" charset="0"/>
                </a:rPr>
                <a:t>Distinguished Engineer and Microsoft MVP</a:t>
              </a:r>
            </a:p>
            <a:p>
              <a:r>
                <a:rPr lang="en-US" sz="1200" dirty="0">
                  <a:gradFill>
                    <a:gsLst>
                      <a:gs pos="0">
                        <a:schemeClr val="tx2"/>
                      </a:gs>
                      <a:gs pos="85000">
                        <a:schemeClr val="tx2"/>
                      </a:gs>
                    </a:gsLst>
                    <a:lin ang="16200000" scaled="1"/>
                  </a:gradFill>
                  <a:latin typeface="Segoe UI Semilight" panose="020B0402040204020203" pitchFamily="34" charset="0"/>
                  <a:cs typeface="Segoe UI Semilight" panose="020B0402040204020203" pitchFamily="34" charset="0"/>
                </a:rPr>
                <a:t>Microsoft Platform Management Business Unit</a:t>
              </a:r>
              <a:br>
                <a:rPr lang="en-US" sz="1200" dirty="0">
                  <a:gradFill>
                    <a:gsLst>
                      <a:gs pos="0">
                        <a:schemeClr val="tx2"/>
                      </a:gs>
                      <a:gs pos="85000">
                        <a:schemeClr val="tx2"/>
                      </a:gs>
                    </a:gsLst>
                    <a:lin ang="16200000" scaled="1"/>
                  </a:gradFill>
                  <a:latin typeface="Segoe UI Semilight" panose="020B0402040204020203" pitchFamily="34" charset="0"/>
                  <a:cs typeface="Segoe UI Semilight" panose="020B0402040204020203" pitchFamily="34" charset="0"/>
                </a:rPr>
              </a:br>
              <a:r>
                <a:rPr lang="en-US" sz="1200" dirty="0">
                  <a:gradFill>
                    <a:gsLst>
                      <a:gs pos="0">
                        <a:schemeClr val="tx2"/>
                      </a:gs>
                      <a:gs pos="85000">
                        <a:schemeClr val="tx2"/>
                      </a:gs>
                    </a:gsLst>
                    <a:lin ang="16200000" scaled="1"/>
                  </a:gradFill>
                  <a:latin typeface="Segoe UI Semilight" panose="020B0402040204020203" pitchFamily="34" charset="0"/>
                  <a:cs typeface="Segoe UI Semilight" panose="020B0402040204020203" pitchFamily="34" charset="0"/>
                </a:rPr>
                <a:t>Quest</a:t>
              </a:r>
            </a:p>
          </p:txBody>
        </p:sp>
        <p:cxnSp>
          <p:nvCxnSpPr>
            <p:cNvPr id="23" name="Straight Connector 22">
              <a:extLst>
                <a:ext uri="{FF2B5EF4-FFF2-40B4-BE49-F238E27FC236}">
                  <a16:creationId xmlns:a16="http://schemas.microsoft.com/office/drawing/2014/main" id="{5DF63089-641B-4E2A-9ACC-2D0DFCD8A7E0}"/>
                </a:ext>
              </a:extLst>
            </p:cNvPr>
            <p:cNvCxnSpPr>
              <a:cxnSpLocks/>
            </p:cNvCxnSpPr>
            <p:nvPr/>
          </p:nvCxnSpPr>
          <p:spPr>
            <a:xfrm>
              <a:off x="4794984" y="3301023"/>
              <a:ext cx="0" cy="3056021"/>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3E645580-4E64-46B9-8A21-7062F762C189}"/>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34087" t="21946" r="32221" b="53667"/>
            <a:stretch/>
          </p:blipFill>
          <p:spPr>
            <a:xfrm>
              <a:off x="242049" y="3062339"/>
              <a:ext cx="470647" cy="420444"/>
            </a:xfrm>
            <a:prstGeom prst="rect">
              <a:avLst/>
            </a:prstGeom>
          </p:spPr>
        </p:pic>
        <p:pic>
          <p:nvPicPr>
            <p:cNvPr id="33" name="Picture 32">
              <a:extLst>
                <a:ext uri="{FF2B5EF4-FFF2-40B4-BE49-F238E27FC236}">
                  <a16:creationId xmlns:a16="http://schemas.microsoft.com/office/drawing/2014/main" id="{B640C2A3-1C03-42B8-9B0D-13A80EB586F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34087" t="21946" r="32221" b="53667"/>
            <a:stretch/>
          </p:blipFill>
          <p:spPr>
            <a:xfrm rot="10800000">
              <a:off x="3069000" y="6201400"/>
              <a:ext cx="470647" cy="420444"/>
            </a:xfrm>
            <a:prstGeom prst="rect">
              <a:avLst/>
            </a:prstGeom>
          </p:spPr>
        </p:pic>
      </p:grpSp>
      <p:pic>
        <p:nvPicPr>
          <p:cNvPr id="3074" name="Picture 2" descr="Image result for quest logo png">
            <a:extLst>
              <a:ext uri="{FF2B5EF4-FFF2-40B4-BE49-F238E27FC236}">
                <a16:creationId xmlns:a16="http://schemas.microsoft.com/office/drawing/2014/main" id="{9EA405F7-F517-488C-BA6C-A356DC2F4D7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01436" y="332735"/>
            <a:ext cx="1622738" cy="438912"/>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Straight Connector 31">
            <a:extLst>
              <a:ext uri="{FF2B5EF4-FFF2-40B4-BE49-F238E27FC236}">
                <a16:creationId xmlns:a16="http://schemas.microsoft.com/office/drawing/2014/main" id="{18766031-BBE2-4186-814A-B64DF99A334E}"/>
              </a:ext>
            </a:extLst>
          </p:cNvPr>
          <p:cNvCxnSpPr>
            <a:cxnSpLocks/>
          </p:cNvCxnSpPr>
          <p:nvPr/>
        </p:nvCxnSpPr>
        <p:spPr>
          <a:xfrm>
            <a:off x="6112042" y="-256674"/>
            <a:ext cx="3497970" cy="7419474"/>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5437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Image result for plexure logo png">
            <a:extLst>
              <a:ext uri="{FF2B5EF4-FFF2-40B4-BE49-F238E27FC236}">
                <a16:creationId xmlns:a16="http://schemas.microsoft.com/office/drawing/2014/main" id="{798873ED-5DF6-4C26-8AC5-2E48070D6F77}"/>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301436" y="332735"/>
            <a:ext cx="3366716" cy="4389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4EFFDE9-AEDF-4731-87B6-A65FC909F9CD}"/>
              </a:ext>
            </a:extLst>
          </p:cNvPr>
          <p:cNvSpPr txBox="1"/>
          <p:nvPr/>
        </p:nvSpPr>
        <p:spPr>
          <a:xfrm>
            <a:off x="188346" y="925449"/>
            <a:ext cx="6344801" cy="1569660"/>
          </a:xfrm>
          <a:prstGeom prst="rect">
            <a:avLst/>
          </a:prstGeom>
          <a:noFill/>
        </p:spPr>
        <p:txBody>
          <a:bodyPr wrap="square" rtlCol="0">
            <a:spAutoFit/>
          </a:bodyPr>
          <a:lstStyle/>
          <a:p>
            <a:r>
              <a:rPr lang="en-US" sz="16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Plexure, an IT developer for retailers, began using Functions to </a:t>
            </a:r>
            <a:br>
              <a:rPr lang="en-US" sz="16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sz="16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quickly deploy custom extensions by only running the small pieces </a:t>
            </a:r>
            <a:br>
              <a:rPr lang="en-US" sz="16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sz="16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of code required for that solution. It then used a combination of Functions and Azure Logic Apps to create an interface that customers could use to load their own code, and a microservice that deploys </a:t>
            </a:r>
            <a:br>
              <a:rPr lang="en-US" sz="16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sz="16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the code to the Azure resource group assigned to each customer.</a:t>
            </a:r>
          </a:p>
        </p:txBody>
      </p:sp>
      <p:grpSp>
        <p:nvGrpSpPr>
          <p:cNvPr id="7" name="Group 6">
            <a:extLst>
              <a:ext uri="{FF2B5EF4-FFF2-40B4-BE49-F238E27FC236}">
                <a16:creationId xmlns:a16="http://schemas.microsoft.com/office/drawing/2014/main" id="{7FFD9647-0B94-4169-8B5A-B86EE9782787}"/>
              </a:ext>
            </a:extLst>
          </p:cNvPr>
          <p:cNvGrpSpPr/>
          <p:nvPr/>
        </p:nvGrpSpPr>
        <p:grpSpPr>
          <a:xfrm>
            <a:off x="255496" y="3130158"/>
            <a:ext cx="7201255" cy="3250223"/>
            <a:chOff x="242049" y="3062339"/>
            <a:chExt cx="7201255" cy="3250223"/>
          </a:xfrm>
        </p:grpSpPr>
        <p:sp>
          <p:nvSpPr>
            <p:cNvPr id="8" name="Rectangle 7">
              <a:extLst>
                <a:ext uri="{FF2B5EF4-FFF2-40B4-BE49-F238E27FC236}">
                  <a16:creationId xmlns:a16="http://schemas.microsoft.com/office/drawing/2014/main" id="{3E218CA4-D389-4534-BBBA-FF4124E71232}"/>
                </a:ext>
              </a:extLst>
            </p:cNvPr>
            <p:cNvSpPr/>
            <p:nvPr/>
          </p:nvSpPr>
          <p:spPr>
            <a:xfrm>
              <a:off x="712780" y="3074402"/>
              <a:ext cx="3227208" cy="3170099"/>
            </a:xfrm>
            <a:prstGeom prst="rect">
              <a:avLst/>
            </a:prstGeom>
          </p:spPr>
          <p:txBody>
            <a:bodyPr wrap="square">
              <a:spAutoFit/>
            </a:bodyPr>
            <a:lstStyle/>
            <a:p>
              <a:r>
                <a:rPr lang="en-US" sz="2000" dirty="0">
                  <a:gradFill>
                    <a:gsLst>
                      <a:gs pos="0">
                        <a:schemeClr val="tx2"/>
                      </a:gs>
                      <a:gs pos="85000">
                        <a:schemeClr val="tx2"/>
                      </a:gs>
                    </a:gsLst>
                    <a:lin ang="16200000" scaled="1"/>
                  </a:gradFill>
                  <a:latin typeface="Segoe UI Light" panose="020B0502040204020203" pitchFamily="34" charset="0"/>
                  <a:cs typeface="Segoe UI Light" panose="020B0502040204020203" pitchFamily="34" charset="0"/>
                </a:rPr>
                <a:t>We realized that we could use Azure Functions to let our customers create and edit their own extensions. Then they wouldn’t need </a:t>
              </a:r>
              <a:br>
                <a:rPr lang="en-US" sz="2000" dirty="0">
                  <a:gradFill>
                    <a:gsLst>
                      <a:gs pos="0">
                        <a:schemeClr val="tx2"/>
                      </a:gs>
                      <a:gs pos="85000">
                        <a:schemeClr val="tx2"/>
                      </a:gs>
                    </a:gsLst>
                    <a:lin ang="16200000" scaled="1"/>
                  </a:gradFill>
                  <a:latin typeface="Segoe UI Light" panose="020B0502040204020203" pitchFamily="34" charset="0"/>
                  <a:cs typeface="Segoe UI Light" panose="020B0502040204020203" pitchFamily="34" charset="0"/>
                </a:rPr>
              </a:br>
              <a:r>
                <a:rPr lang="en-US" sz="2000" dirty="0">
                  <a:gradFill>
                    <a:gsLst>
                      <a:gs pos="0">
                        <a:schemeClr val="tx2"/>
                      </a:gs>
                      <a:gs pos="85000">
                        <a:schemeClr val="tx2"/>
                      </a:gs>
                    </a:gsLst>
                    <a:lin ang="16200000" scaled="1"/>
                  </a:gradFill>
                  <a:latin typeface="Segoe UI Light" panose="020B0502040204020203" pitchFamily="34" charset="0"/>
                  <a:cs typeface="Segoe UI Light" panose="020B0502040204020203" pitchFamily="34" charset="0"/>
                </a:rPr>
                <a:t>to rely on our engineers or wait through any delivery process, and we could focus more time on innovating our platform.</a:t>
              </a:r>
            </a:p>
          </p:txBody>
        </p:sp>
        <p:sp>
          <p:nvSpPr>
            <p:cNvPr id="9" name="Rectangle 8">
              <a:extLst>
                <a:ext uri="{FF2B5EF4-FFF2-40B4-BE49-F238E27FC236}">
                  <a16:creationId xmlns:a16="http://schemas.microsoft.com/office/drawing/2014/main" id="{DE81BEAE-E155-450E-9785-293E0AC967B1}"/>
                </a:ext>
              </a:extLst>
            </p:cNvPr>
            <p:cNvSpPr/>
            <p:nvPr/>
          </p:nvSpPr>
          <p:spPr>
            <a:xfrm>
              <a:off x="4246536" y="5558575"/>
              <a:ext cx="3196768" cy="646331"/>
            </a:xfrm>
            <a:prstGeom prst="rect">
              <a:avLst/>
            </a:prstGeom>
          </p:spPr>
          <p:txBody>
            <a:bodyPr wrap="square">
              <a:spAutoFit/>
            </a:bodyPr>
            <a:lstStyle/>
            <a:p>
              <a:r>
                <a:rPr lang="en-US" sz="1200" dirty="0">
                  <a:gradFill>
                    <a:gsLst>
                      <a:gs pos="0">
                        <a:schemeClr val="tx2"/>
                      </a:gs>
                      <a:gs pos="85000">
                        <a:schemeClr val="tx2"/>
                      </a:gs>
                    </a:gsLst>
                    <a:lin ang="16200000" scaled="1"/>
                  </a:gradFill>
                  <a:latin typeface="Segoe UI Semilight" panose="020B0402040204020203" pitchFamily="34" charset="0"/>
                  <a:cs typeface="Segoe UI Semilight" panose="020B0402040204020203" pitchFamily="34" charset="0"/>
                </a:rPr>
                <a:t>Richard Stinear</a:t>
              </a:r>
            </a:p>
            <a:p>
              <a:r>
                <a:rPr lang="en-US" sz="1200" dirty="0">
                  <a:gradFill>
                    <a:gsLst>
                      <a:gs pos="0">
                        <a:schemeClr val="tx2"/>
                      </a:gs>
                      <a:gs pos="85000">
                        <a:schemeClr val="tx2"/>
                      </a:gs>
                    </a:gsLst>
                    <a:lin ang="16200000" scaled="1"/>
                  </a:gradFill>
                  <a:latin typeface="Segoe UI Semilight" panose="020B0402040204020203" pitchFamily="34" charset="0"/>
                  <a:cs typeface="Segoe UI Semilight" panose="020B0402040204020203" pitchFamily="34" charset="0"/>
                </a:rPr>
                <a:t>Head of Engineering</a:t>
              </a:r>
            </a:p>
            <a:p>
              <a:r>
                <a:rPr lang="en-US" sz="1200" dirty="0">
                  <a:gradFill>
                    <a:gsLst>
                      <a:gs pos="0">
                        <a:schemeClr val="tx2"/>
                      </a:gs>
                      <a:gs pos="85000">
                        <a:schemeClr val="tx2"/>
                      </a:gs>
                    </a:gsLst>
                    <a:lin ang="16200000" scaled="1"/>
                  </a:gradFill>
                  <a:latin typeface="Segoe UI Semilight" panose="020B0402040204020203" pitchFamily="34" charset="0"/>
                  <a:cs typeface="Segoe UI Semilight" panose="020B0402040204020203" pitchFamily="34" charset="0"/>
                </a:rPr>
                <a:t>Plexure</a:t>
              </a:r>
            </a:p>
          </p:txBody>
        </p:sp>
        <p:cxnSp>
          <p:nvCxnSpPr>
            <p:cNvPr id="10" name="Straight Connector 9">
              <a:extLst>
                <a:ext uri="{FF2B5EF4-FFF2-40B4-BE49-F238E27FC236}">
                  <a16:creationId xmlns:a16="http://schemas.microsoft.com/office/drawing/2014/main" id="{FD0A2633-DA1B-4558-9DDF-92904BCA99D0}"/>
                </a:ext>
              </a:extLst>
            </p:cNvPr>
            <p:cNvCxnSpPr>
              <a:cxnSpLocks/>
            </p:cNvCxnSpPr>
            <p:nvPr/>
          </p:nvCxnSpPr>
          <p:spPr>
            <a:xfrm>
              <a:off x="4093262" y="3293946"/>
              <a:ext cx="0" cy="2770094"/>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DDC2A31-D983-4EEE-B8C2-4DDAED7BC4B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34087" t="21946" r="32221" b="53667"/>
            <a:stretch/>
          </p:blipFill>
          <p:spPr>
            <a:xfrm>
              <a:off x="242049" y="3062339"/>
              <a:ext cx="470647" cy="420444"/>
            </a:xfrm>
            <a:prstGeom prst="rect">
              <a:avLst/>
            </a:prstGeom>
          </p:spPr>
        </p:pic>
        <p:pic>
          <p:nvPicPr>
            <p:cNvPr id="12" name="Picture 11">
              <a:extLst>
                <a:ext uri="{FF2B5EF4-FFF2-40B4-BE49-F238E27FC236}">
                  <a16:creationId xmlns:a16="http://schemas.microsoft.com/office/drawing/2014/main" id="{FDBD0A76-CB05-4E0D-A5B0-74A2FE01F3A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34087" t="21946" r="32221" b="53667"/>
            <a:stretch/>
          </p:blipFill>
          <p:spPr>
            <a:xfrm rot="10800000">
              <a:off x="2262176" y="5892118"/>
              <a:ext cx="470647" cy="420444"/>
            </a:xfrm>
            <a:prstGeom prst="rect">
              <a:avLst/>
            </a:prstGeom>
          </p:spPr>
        </p:pic>
      </p:grpSp>
      <p:pic>
        <p:nvPicPr>
          <p:cNvPr id="19" name="Picture 18" descr="A person cooking in a kitchen&#10;&#10;Description generated with high confidence">
            <a:extLst>
              <a:ext uri="{FF2B5EF4-FFF2-40B4-BE49-F238E27FC236}">
                <a16:creationId xmlns:a16="http://schemas.microsoft.com/office/drawing/2014/main" id="{D5B9ABA1-FFBC-48F2-80AA-5EA5B7D186E7}"/>
              </a:ext>
            </a:extLst>
          </p:cNvPr>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flipH="1">
            <a:off x="6218238" y="-4"/>
            <a:ext cx="6218237" cy="6994524"/>
          </a:xfrm>
          <a:custGeom>
            <a:avLst/>
            <a:gdLst>
              <a:gd name="connsiteX0" fmla="*/ 6218237 w 6218237"/>
              <a:gd name="connsiteY0" fmla="*/ 0 h 6994524"/>
              <a:gd name="connsiteX1" fmla="*/ 0 w 6218237"/>
              <a:gd name="connsiteY1" fmla="*/ 0 h 6994524"/>
              <a:gd name="connsiteX2" fmla="*/ 0 w 6218237"/>
              <a:gd name="connsiteY2" fmla="*/ 6994524 h 6994524"/>
              <a:gd name="connsiteX3" fmla="*/ 2930654 w 6218237"/>
              <a:gd name="connsiteY3" fmla="*/ 6994524 h 6994524"/>
            </a:gdLst>
            <a:ahLst/>
            <a:cxnLst>
              <a:cxn ang="0">
                <a:pos x="connsiteX0" y="connsiteY0"/>
              </a:cxn>
              <a:cxn ang="0">
                <a:pos x="connsiteX1" y="connsiteY1"/>
              </a:cxn>
              <a:cxn ang="0">
                <a:pos x="connsiteX2" y="connsiteY2"/>
              </a:cxn>
              <a:cxn ang="0">
                <a:pos x="connsiteX3" y="connsiteY3"/>
              </a:cxn>
            </a:cxnLst>
            <a:rect l="l" t="t" r="r" b="b"/>
            <a:pathLst>
              <a:path w="6218237" h="6994524">
                <a:moveTo>
                  <a:pt x="6218237" y="0"/>
                </a:moveTo>
                <a:lnTo>
                  <a:pt x="0" y="0"/>
                </a:lnTo>
                <a:lnTo>
                  <a:pt x="0" y="6994524"/>
                </a:lnTo>
                <a:lnTo>
                  <a:pt x="2930654" y="6994524"/>
                </a:lnTo>
                <a:close/>
              </a:path>
            </a:pathLst>
          </a:custGeom>
        </p:spPr>
      </p:pic>
      <p:cxnSp>
        <p:nvCxnSpPr>
          <p:cNvPr id="4" name="Straight Connector 3">
            <a:extLst>
              <a:ext uri="{FF2B5EF4-FFF2-40B4-BE49-F238E27FC236}">
                <a16:creationId xmlns:a16="http://schemas.microsoft.com/office/drawing/2014/main" id="{501B52CA-5714-4DFB-8662-991ECE72428D}"/>
              </a:ext>
            </a:extLst>
          </p:cNvPr>
          <p:cNvCxnSpPr>
            <a:cxnSpLocks/>
          </p:cNvCxnSpPr>
          <p:nvPr/>
        </p:nvCxnSpPr>
        <p:spPr>
          <a:xfrm>
            <a:off x="6112042" y="-256674"/>
            <a:ext cx="3497970" cy="7419474"/>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858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carmax logo png">
            <a:extLst>
              <a:ext uri="{FF2B5EF4-FFF2-40B4-BE49-F238E27FC236}">
                <a16:creationId xmlns:a16="http://schemas.microsoft.com/office/drawing/2014/main" id="{106BB088-9ED8-4149-BD45-4E306C0960B3}"/>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1436" y="332735"/>
            <a:ext cx="2249769" cy="43891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A person in a car&#10;&#10;Description generated with very high confidence">
            <a:extLst>
              <a:ext uri="{FF2B5EF4-FFF2-40B4-BE49-F238E27FC236}">
                <a16:creationId xmlns:a16="http://schemas.microsoft.com/office/drawing/2014/main" id="{07A8DD78-94C6-4EC1-BB18-D4D510418871}"/>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flipH="1">
            <a:off x="6218239" y="-4"/>
            <a:ext cx="6218237" cy="6994524"/>
          </a:xfrm>
          <a:custGeom>
            <a:avLst/>
            <a:gdLst>
              <a:gd name="connsiteX0" fmla="*/ 6218237 w 6218237"/>
              <a:gd name="connsiteY0" fmla="*/ 0 h 6994524"/>
              <a:gd name="connsiteX1" fmla="*/ 0 w 6218237"/>
              <a:gd name="connsiteY1" fmla="*/ 0 h 6994524"/>
              <a:gd name="connsiteX2" fmla="*/ 0 w 6218237"/>
              <a:gd name="connsiteY2" fmla="*/ 6994524 h 6994524"/>
              <a:gd name="connsiteX3" fmla="*/ 2930654 w 6218237"/>
              <a:gd name="connsiteY3" fmla="*/ 6994524 h 6994524"/>
            </a:gdLst>
            <a:ahLst/>
            <a:cxnLst>
              <a:cxn ang="0">
                <a:pos x="connsiteX0" y="connsiteY0"/>
              </a:cxn>
              <a:cxn ang="0">
                <a:pos x="connsiteX1" y="connsiteY1"/>
              </a:cxn>
              <a:cxn ang="0">
                <a:pos x="connsiteX2" y="connsiteY2"/>
              </a:cxn>
              <a:cxn ang="0">
                <a:pos x="connsiteX3" y="connsiteY3"/>
              </a:cxn>
            </a:cxnLst>
            <a:rect l="l" t="t" r="r" b="b"/>
            <a:pathLst>
              <a:path w="6218237" h="6994524">
                <a:moveTo>
                  <a:pt x="6218237" y="0"/>
                </a:moveTo>
                <a:lnTo>
                  <a:pt x="0" y="0"/>
                </a:lnTo>
                <a:lnTo>
                  <a:pt x="0" y="6994524"/>
                </a:lnTo>
                <a:lnTo>
                  <a:pt x="2930654" y="6994524"/>
                </a:lnTo>
                <a:close/>
              </a:path>
            </a:pathLst>
          </a:custGeom>
        </p:spPr>
      </p:pic>
      <p:sp>
        <p:nvSpPr>
          <p:cNvPr id="11" name="TextBox 10">
            <a:extLst>
              <a:ext uri="{FF2B5EF4-FFF2-40B4-BE49-F238E27FC236}">
                <a16:creationId xmlns:a16="http://schemas.microsoft.com/office/drawing/2014/main" id="{C0268556-3F53-40E1-B640-F72624803EDA}"/>
              </a:ext>
            </a:extLst>
          </p:cNvPr>
          <p:cNvSpPr txBox="1"/>
          <p:nvPr/>
        </p:nvSpPr>
        <p:spPr>
          <a:xfrm>
            <a:off x="188346" y="925449"/>
            <a:ext cx="6344801" cy="1569660"/>
          </a:xfrm>
          <a:prstGeom prst="rect">
            <a:avLst/>
          </a:prstGeom>
          <a:noFill/>
        </p:spPr>
        <p:txBody>
          <a:bodyPr wrap="square" rtlCol="0">
            <a:spAutoFit/>
          </a:bodyPr>
          <a:lstStyle/>
          <a:p>
            <a:r>
              <a:rPr lang="en-US" sz="16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CarMax, the largest used car retailer in the United States, redesigned its website using Azure to deliver more-innovative services to the 16 million people who visit the site each month. Functions has been part of this transformation, giving the software development team an agile solution to test and launch new features in a fraction of the time and at a reduced cost.</a:t>
            </a:r>
          </a:p>
        </p:txBody>
      </p:sp>
      <p:grpSp>
        <p:nvGrpSpPr>
          <p:cNvPr id="12" name="Group 11">
            <a:extLst>
              <a:ext uri="{FF2B5EF4-FFF2-40B4-BE49-F238E27FC236}">
                <a16:creationId xmlns:a16="http://schemas.microsoft.com/office/drawing/2014/main" id="{B38115CE-2035-4A36-AE97-8C7210496D69}"/>
              </a:ext>
            </a:extLst>
          </p:cNvPr>
          <p:cNvGrpSpPr/>
          <p:nvPr/>
        </p:nvGrpSpPr>
        <p:grpSpPr>
          <a:xfrm>
            <a:off x="255496" y="3130158"/>
            <a:ext cx="7349172" cy="3250223"/>
            <a:chOff x="242049" y="3062339"/>
            <a:chExt cx="7349172" cy="3250223"/>
          </a:xfrm>
        </p:grpSpPr>
        <p:sp>
          <p:nvSpPr>
            <p:cNvPr id="13" name="Rectangle 12">
              <a:extLst>
                <a:ext uri="{FF2B5EF4-FFF2-40B4-BE49-F238E27FC236}">
                  <a16:creationId xmlns:a16="http://schemas.microsoft.com/office/drawing/2014/main" id="{A65F0BE6-439A-4484-82E3-073860737754}"/>
                </a:ext>
              </a:extLst>
            </p:cNvPr>
            <p:cNvSpPr/>
            <p:nvPr/>
          </p:nvSpPr>
          <p:spPr>
            <a:xfrm>
              <a:off x="712780" y="3074402"/>
              <a:ext cx="3361679" cy="3170099"/>
            </a:xfrm>
            <a:prstGeom prst="rect">
              <a:avLst/>
            </a:prstGeom>
          </p:spPr>
          <p:txBody>
            <a:bodyPr wrap="square">
              <a:spAutoFit/>
            </a:bodyPr>
            <a:lstStyle/>
            <a:p>
              <a:r>
                <a:rPr lang="en-US" sz="2000" dirty="0">
                  <a:gradFill>
                    <a:gsLst>
                      <a:gs pos="0">
                        <a:schemeClr val="tx2"/>
                      </a:gs>
                      <a:gs pos="85000">
                        <a:schemeClr val="tx2"/>
                      </a:gs>
                    </a:gsLst>
                    <a:lin ang="16200000" scaled="1"/>
                  </a:gradFill>
                  <a:latin typeface="Segoe UI Light" panose="020B0502040204020203" pitchFamily="34" charset="0"/>
                  <a:cs typeface="Segoe UI Light" panose="020B0502040204020203" pitchFamily="34" charset="0"/>
                </a:rPr>
                <a:t>We are no longer constrained in what we can execute. There was a time when implementing 360-degree photos or video would have been prohibitively difficult </a:t>
              </a:r>
              <a:br>
                <a:rPr lang="en-US" sz="2000" dirty="0">
                  <a:gradFill>
                    <a:gsLst>
                      <a:gs pos="0">
                        <a:schemeClr val="tx2"/>
                      </a:gs>
                      <a:gs pos="85000">
                        <a:schemeClr val="tx2"/>
                      </a:gs>
                    </a:gsLst>
                    <a:lin ang="16200000" scaled="1"/>
                  </a:gradFill>
                  <a:latin typeface="Segoe UI Light" panose="020B0502040204020203" pitchFamily="34" charset="0"/>
                  <a:cs typeface="Segoe UI Light" panose="020B0502040204020203" pitchFamily="34" charset="0"/>
                </a:rPr>
              </a:br>
              <a:r>
                <a:rPr lang="en-US" sz="2000" dirty="0">
                  <a:gradFill>
                    <a:gsLst>
                      <a:gs pos="0">
                        <a:schemeClr val="tx2"/>
                      </a:gs>
                      <a:gs pos="85000">
                        <a:schemeClr val="tx2"/>
                      </a:gs>
                    </a:gsLst>
                    <a:lin ang="16200000" scaled="1"/>
                  </a:gradFill>
                  <a:latin typeface="Segoe UI Light" panose="020B0502040204020203" pitchFamily="34" charset="0"/>
                  <a:cs typeface="Segoe UI Light" panose="020B0502040204020203" pitchFamily="34" charset="0"/>
                </a:rPr>
                <a:t>on our existing infrastructure. </a:t>
              </a:r>
              <a:br>
                <a:rPr lang="en-US" sz="2000" dirty="0">
                  <a:gradFill>
                    <a:gsLst>
                      <a:gs pos="0">
                        <a:schemeClr val="tx2"/>
                      </a:gs>
                      <a:gs pos="85000">
                        <a:schemeClr val="tx2"/>
                      </a:gs>
                    </a:gsLst>
                    <a:lin ang="16200000" scaled="1"/>
                  </a:gradFill>
                  <a:latin typeface="Segoe UI Light" panose="020B0502040204020203" pitchFamily="34" charset="0"/>
                  <a:cs typeface="Segoe UI Light" panose="020B0502040204020203" pitchFamily="34" charset="0"/>
                </a:rPr>
              </a:br>
              <a:r>
                <a:rPr lang="en-US" sz="2000" dirty="0">
                  <a:gradFill>
                    <a:gsLst>
                      <a:gs pos="0">
                        <a:schemeClr val="tx2"/>
                      </a:gs>
                      <a:gs pos="85000">
                        <a:schemeClr val="tx2"/>
                      </a:gs>
                    </a:gsLst>
                    <a:lin ang="16200000" scaled="1"/>
                  </a:gradFill>
                  <a:latin typeface="Segoe UI Light" panose="020B0502040204020203" pitchFamily="34" charset="0"/>
                  <a:cs typeface="Segoe UI Light" panose="020B0502040204020203" pitchFamily="34" charset="0"/>
                </a:rPr>
                <a:t>But with Azure, we have the ability to deliver anything the customer wants.</a:t>
              </a:r>
            </a:p>
          </p:txBody>
        </p:sp>
        <p:sp>
          <p:nvSpPr>
            <p:cNvPr id="14" name="Rectangle 13">
              <a:extLst>
                <a:ext uri="{FF2B5EF4-FFF2-40B4-BE49-F238E27FC236}">
                  <a16:creationId xmlns:a16="http://schemas.microsoft.com/office/drawing/2014/main" id="{52A9E176-5382-471F-AEE0-DF5BC9C54272}"/>
                </a:ext>
              </a:extLst>
            </p:cNvPr>
            <p:cNvSpPr/>
            <p:nvPr/>
          </p:nvSpPr>
          <p:spPr>
            <a:xfrm>
              <a:off x="4394453" y="5356870"/>
              <a:ext cx="3196768" cy="830997"/>
            </a:xfrm>
            <a:prstGeom prst="rect">
              <a:avLst/>
            </a:prstGeom>
          </p:spPr>
          <p:txBody>
            <a:bodyPr wrap="square">
              <a:spAutoFit/>
            </a:bodyPr>
            <a:lstStyle/>
            <a:p>
              <a:r>
                <a:rPr lang="en-US" sz="1200" dirty="0">
                  <a:gradFill>
                    <a:gsLst>
                      <a:gs pos="0">
                        <a:schemeClr val="tx2"/>
                      </a:gs>
                      <a:gs pos="85000">
                        <a:schemeClr val="tx2"/>
                      </a:gs>
                    </a:gsLst>
                    <a:lin ang="16200000" scaled="1"/>
                  </a:gradFill>
                  <a:latin typeface="Segoe UI Semilight" panose="020B0402040204020203" pitchFamily="34" charset="0"/>
                  <a:cs typeface="Segoe UI Semilight" panose="020B0402040204020203" pitchFamily="34" charset="0"/>
                </a:rPr>
                <a:t>Brandon Linton</a:t>
              </a:r>
            </a:p>
            <a:p>
              <a:r>
                <a:rPr lang="en-US" sz="1200" dirty="0">
                  <a:gradFill>
                    <a:gsLst>
                      <a:gs pos="0">
                        <a:schemeClr val="tx2"/>
                      </a:gs>
                      <a:gs pos="85000">
                        <a:schemeClr val="tx2"/>
                      </a:gs>
                    </a:gsLst>
                    <a:lin ang="16200000" scaled="1"/>
                  </a:gradFill>
                  <a:latin typeface="Segoe UI Semilight" panose="020B0402040204020203" pitchFamily="34" charset="0"/>
                  <a:cs typeface="Segoe UI Semilight" panose="020B0402040204020203" pitchFamily="34" charset="0"/>
                </a:rPr>
                <a:t>Solution Architect</a:t>
              </a:r>
            </a:p>
            <a:p>
              <a:r>
                <a:rPr lang="en-US" sz="1200" dirty="0">
                  <a:gradFill>
                    <a:gsLst>
                      <a:gs pos="0">
                        <a:schemeClr val="tx2"/>
                      </a:gs>
                      <a:gs pos="85000">
                        <a:schemeClr val="tx2"/>
                      </a:gs>
                    </a:gsLst>
                    <a:lin ang="16200000" scaled="1"/>
                  </a:gradFill>
                  <a:latin typeface="Segoe UI Semilight" panose="020B0402040204020203" pitchFamily="34" charset="0"/>
                  <a:cs typeface="Segoe UI Semilight" panose="020B0402040204020203" pitchFamily="34" charset="0"/>
                </a:rPr>
                <a:t>Online Systems Platform Team</a:t>
              </a:r>
            </a:p>
            <a:p>
              <a:r>
                <a:rPr lang="en-US" sz="1200" dirty="0">
                  <a:gradFill>
                    <a:gsLst>
                      <a:gs pos="0">
                        <a:schemeClr val="tx2"/>
                      </a:gs>
                      <a:gs pos="85000">
                        <a:schemeClr val="tx2"/>
                      </a:gs>
                    </a:gsLst>
                    <a:lin ang="16200000" scaled="1"/>
                  </a:gradFill>
                  <a:latin typeface="Segoe UI Semilight" panose="020B0402040204020203" pitchFamily="34" charset="0"/>
                  <a:cs typeface="Segoe UI Semilight" panose="020B0402040204020203" pitchFamily="34" charset="0"/>
                </a:rPr>
                <a:t>CarMax</a:t>
              </a:r>
            </a:p>
          </p:txBody>
        </p:sp>
        <p:cxnSp>
          <p:nvCxnSpPr>
            <p:cNvPr id="15" name="Straight Connector 14">
              <a:extLst>
                <a:ext uri="{FF2B5EF4-FFF2-40B4-BE49-F238E27FC236}">
                  <a16:creationId xmlns:a16="http://schemas.microsoft.com/office/drawing/2014/main" id="{B44C356E-DFFB-4140-A8E5-ED4AC577E6DA}"/>
                </a:ext>
              </a:extLst>
            </p:cNvPr>
            <p:cNvCxnSpPr>
              <a:cxnSpLocks/>
            </p:cNvCxnSpPr>
            <p:nvPr/>
          </p:nvCxnSpPr>
          <p:spPr>
            <a:xfrm>
              <a:off x="4241179" y="3280499"/>
              <a:ext cx="0" cy="274320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C781A574-A5BC-46BB-9A68-1C3D772A3D2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34087" t="21946" r="32221" b="53667"/>
            <a:stretch/>
          </p:blipFill>
          <p:spPr>
            <a:xfrm>
              <a:off x="242049" y="3062339"/>
              <a:ext cx="470647" cy="420444"/>
            </a:xfrm>
            <a:prstGeom prst="rect">
              <a:avLst/>
            </a:prstGeom>
          </p:spPr>
        </p:pic>
        <p:pic>
          <p:nvPicPr>
            <p:cNvPr id="17" name="Picture 16">
              <a:extLst>
                <a:ext uri="{FF2B5EF4-FFF2-40B4-BE49-F238E27FC236}">
                  <a16:creationId xmlns:a16="http://schemas.microsoft.com/office/drawing/2014/main" id="{41EF0B0A-7364-401A-9AA4-96188D20A72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34087" t="21946" r="32221" b="53667"/>
            <a:stretch/>
          </p:blipFill>
          <p:spPr>
            <a:xfrm rot="10800000">
              <a:off x="2598353" y="5892118"/>
              <a:ext cx="470647" cy="420444"/>
            </a:xfrm>
            <a:prstGeom prst="rect">
              <a:avLst/>
            </a:prstGeom>
          </p:spPr>
        </p:pic>
      </p:grpSp>
      <p:cxnSp>
        <p:nvCxnSpPr>
          <p:cNvPr id="19" name="Straight Connector 18">
            <a:extLst>
              <a:ext uri="{FF2B5EF4-FFF2-40B4-BE49-F238E27FC236}">
                <a16:creationId xmlns:a16="http://schemas.microsoft.com/office/drawing/2014/main" id="{B929AA22-B587-47D7-8BA4-8890BBA5F45B}"/>
              </a:ext>
            </a:extLst>
          </p:cNvPr>
          <p:cNvCxnSpPr>
            <a:cxnSpLocks/>
          </p:cNvCxnSpPr>
          <p:nvPr/>
        </p:nvCxnSpPr>
        <p:spPr>
          <a:xfrm>
            <a:off x="6112042" y="-256674"/>
            <a:ext cx="3497970" cy="7419474"/>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4033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picture containing orange, indoor, person, floor&#10;&#10;Description generated with very high confidence">
            <a:extLst>
              <a:ext uri="{FF2B5EF4-FFF2-40B4-BE49-F238E27FC236}">
                <a16:creationId xmlns:a16="http://schemas.microsoft.com/office/drawing/2014/main" id="{B367CCB1-7A46-405B-A26B-3753C150ED1C}"/>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flipH="1">
            <a:off x="6218238" y="0"/>
            <a:ext cx="6218237" cy="6994524"/>
          </a:xfrm>
          <a:custGeom>
            <a:avLst/>
            <a:gdLst>
              <a:gd name="connsiteX0" fmla="*/ 6218237 w 6218237"/>
              <a:gd name="connsiteY0" fmla="*/ 0 h 6994524"/>
              <a:gd name="connsiteX1" fmla="*/ 0 w 6218237"/>
              <a:gd name="connsiteY1" fmla="*/ 0 h 6994524"/>
              <a:gd name="connsiteX2" fmla="*/ 0 w 6218237"/>
              <a:gd name="connsiteY2" fmla="*/ 6994524 h 6994524"/>
              <a:gd name="connsiteX3" fmla="*/ 2930654 w 6218237"/>
              <a:gd name="connsiteY3" fmla="*/ 6994524 h 6994524"/>
            </a:gdLst>
            <a:ahLst/>
            <a:cxnLst>
              <a:cxn ang="0">
                <a:pos x="connsiteX0" y="connsiteY0"/>
              </a:cxn>
              <a:cxn ang="0">
                <a:pos x="connsiteX1" y="connsiteY1"/>
              </a:cxn>
              <a:cxn ang="0">
                <a:pos x="connsiteX2" y="connsiteY2"/>
              </a:cxn>
              <a:cxn ang="0">
                <a:pos x="connsiteX3" y="connsiteY3"/>
              </a:cxn>
            </a:cxnLst>
            <a:rect l="l" t="t" r="r" b="b"/>
            <a:pathLst>
              <a:path w="6218237" h="6994524">
                <a:moveTo>
                  <a:pt x="6218237" y="0"/>
                </a:moveTo>
                <a:lnTo>
                  <a:pt x="0" y="0"/>
                </a:lnTo>
                <a:lnTo>
                  <a:pt x="0" y="6994524"/>
                </a:lnTo>
                <a:lnTo>
                  <a:pt x="2930654" y="6994524"/>
                </a:lnTo>
                <a:close/>
              </a:path>
            </a:pathLst>
          </a:custGeom>
        </p:spPr>
      </p:pic>
      <p:pic>
        <p:nvPicPr>
          <p:cNvPr id="2054" name="Picture 6" descr="Image result for zeiss logo png">
            <a:extLst>
              <a:ext uri="{FF2B5EF4-FFF2-40B4-BE49-F238E27FC236}">
                <a16:creationId xmlns:a16="http://schemas.microsoft.com/office/drawing/2014/main" id="{1AF2A812-55E4-47BD-B16F-776B797AC44C}"/>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1436" y="310420"/>
            <a:ext cx="1816773" cy="4616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0268556-3F53-40E1-B640-F72624803EDA}"/>
              </a:ext>
            </a:extLst>
          </p:cNvPr>
          <p:cNvSpPr txBox="1"/>
          <p:nvPr/>
        </p:nvSpPr>
        <p:spPr>
          <a:xfrm>
            <a:off x="188346" y="925449"/>
            <a:ext cx="6344801" cy="1569660"/>
          </a:xfrm>
          <a:prstGeom prst="rect">
            <a:avLst/>
          </a:prstGeom>
          <a:noFill/>
        </p:spPr>
        <p:txBody>
          <a:bodyPr wrap="square" rtlCol="0">
            <a:spAutoFit/>
          </a:bodyPr>
          <a:lstStyle/>
          <a:p>
            <a:r>
              <a:rPr lang="en-US" sz="16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ZEISS is a manufacturing company focusing on optics and optoelectronics. The manufacturer used Azure to create a digital integration architecture, the Enterprise Service Bus (ESB), that allows field devices to connect to backend systems. For stateless scenarios, </a:t>
            </a:r>
            <a:br>
              <a:rPr lang="en-US" sz="16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br>
            <a:r>
              <a:rPr lang="en-US" sz="16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the ESB leverages Functions to handle incoming messages, processing about a half-million SAP messages per day.</a:t>
            </a:r>
          </a:p>
        </p:txBody>
      </p:sp>
      <p:grpSp>
        <p:nvGrpSpPr>
          <p:cNvPr id="12" name="Group 11">
            <a:extLst>
              <a:ext uri="{FF2B5EF4-FFF2-40B4-BE49-F238E27FC236}">
                <a16:creationId xmlns:a16="http://schemas.microsoft.com/office/drawing/2014/main" id="{B38115CE-2035-4A36-AE97-8C7210496D69}"/>
              </a:ext>
            </a:extLst>
          </p:cNvPr>
          <p:cNvGrpSpPr/>
          <p:nvPr/>
        </p:nvGrpSpPr>
        <p:grpSpPr>
          <a:xfrm>
            <a:off x="255496" y="3130158"/>
            <a:ext cx="6909530" cy="2039987"/>
            <a:chOff x="242049" y="3062339"/>
            <a:chExt cx="6909530" cy="2039987"/>
          </a:xfrm>
        </p:grpSpPr>
        <p:sp>
          <p:nvSpPr>
            <p:cNvPr id="13" name="Rectangle 12">
              <a:extLst>
                <a:ext uri="{FF2B5EF4-FFF2-40B4-BE49-F238E27FC236}">
                  <a16:creationId xmlns:a16="http://schemas.microsoft.com/office/drawing/2014/main" id="{A65F0BE6-439A-4484-82E3-073860737754}"/>
                </a:ext>
              </a:extLst>
            </p:cNvPr>
            <p:cNvSpPr/>
            <p:nvPr/>
          </p:nvSpPr>
          <p:spPr>
            <a:xfrm>
              <a:off x="712781" y="3074402"/>
              <a:ext cx="2944820" cy="1938992"/>
            </a:xfrm>
            <a:prstGeom prst="rect">
              <a:avLst/>
            </a:prstGeom>
          </p:spPr>
          <p:txBody>
            <a:bodyPr wrap="square">
              <a:spAutoFit/>
            </a:bodyPr>
            <a:lstStyle/>
            <a:p>
              <a:r>
                <a:rPr lang="en-US" sz="2000" dirty="0">
                  <a:gradFill>
                    <a:gsLst>
                      <a:gs pos="0">
                        <a:schemeClr val="tx2"/>
                      </a:gs>
                      <a:gs pos="85000">
                        <a:schemeClr val="tx2"/>
                      </a:gs>
                    </a:gsLst>
                    <a:lin ang="16200000" scaled="1"/>
                  </a:gradFill>
                  <a:latin typeface="Segoe UI Light" panose="020B0502040204020203" pitchFamily="34" charset="0"/>
                  <a:cs typeface="Segoe UI Light" panose="020B0502040204020203" pitchFamily="34" charset="0"/>
                </a:rPr>
                <a:t>The scalability of Azure Functions in amazing. We can send out millions of records, and the platform adjusts automatically to the load.</a:t>
              </a:r>
            </a:p>
          </p:txBody>
        </p:sp>
        <p:sp>
          <p:nvSpPr>
            <p:cNvPr id="14" name="Rectangle 13">
              <a:extLst>
                <a:ext uri="{FF2B5EF4-FFF2-40B4-BE49-F238E27FC236}">
                  <a16:creationId xmlns:a16="http://schemas.microsoft.com/office/drawing/2014/main" id="{52A9E176-5382-471F-AEE0-DF5BC9C54272}"/>
                </a:ext>
              </a:extLst>
            </p:cNvPr>
            <p:cNvSpPr/>
            <p:nvPr/>
          </p:nvSpPr>
          <p:spPr>
            <a:xfrm>
              <a:off x="3954811" y="4334898"/>
              <a:ext cx="3196768" cy="646331"/>
            </a:xfrm>
            <a:prstGeom prst="rect">
              <a:avLst/>
            </a:prstGeom>
          </p:spPr>
          <p:txBody>
            <a:bodyPr wrap="square">
              <a:spAutoFit/>
            </a:bodyPr>
            <a:lstStyle/>
            <a:p>
              <a:r>
                <a:rPr lang="en-US" sz="1200" dirty="0">
                  <a:gradFill>
                    <a:gsLst>
                      <a:gs pos="0">
                        <a:schemeClr val="tx2"/>
                      </a:gs>
                      <a:gs pos="85000">
                        <a:schemeClr val="tx2"/>
                      </a:gs>
                    </a:gsLst>
                    <a:lin ang="16200000" scaled="1"/>
                  </a:gradFill>
                  <a:latin typeface="Segoe UI Semilight" panose="020B0402040204020203" pitchFamily="34" charset="0"/>
                  <a:cs typeface="Segoe UI Semilight" panose="020B0402040204020203" pitchFamily="34" charset="0"/>
                </a:rPr>
                <a:t>Kai Walter</a:t>
              </a:r>
            </a:p>
            <a:p>
              <a:r>
                <a:rPr lang="en-US" sz="1200" dirty="0">
                  <a:gradFill>
                    <a:gsLst>
                      <a:gs pos="0">
                        <a:schemeClr val="tx2"/>
                      </a:gs>
                      <a:gs pos="85000">
                        <a:schemeClr val="tx2"/>
                      </a:gs>
                    </a:gsLst>
                    <a:lin ang="16200000" scaled="1"/>
                  </a:gradFill>
                  <a:latin typeface="Segoe UI Semilight" panose="020B0402040204020203" pitchFamily="34" charset="0"/>
                  <a:cs typeface="Segoe UI Semilight" panose="020B0402040204020203" pitchFamily="34" charset="0"/>
                </a:rPr>
                <a:t>Lead Solution Architect</a:t>
              </a:r>
            </a:p>
            <a:p>
              <a:r>
                <a:rPr lang="en-US" sz="1200" dirty="0">
                  <a:gradFill>
                    <a:gsLst>
                      <a:gs pos="0">
                        <a:schemeClr val="tx2"/>
                      </a:gs>
                      <a:gs pos="85000">
                        <a:schemeClr val="tx2"/>
                      </a:gs>
                    </a:gsLst>
                    <a:lin ang="16200000" scaled="1"/>
                  </a:gradFill>
                  <a:latin typeface="Segoe UI Semilight" panose="020B0402040204020203" pitchFamily="34" charset="0"/>
                  <a:cs typeface="Segoe UI Semilight" panose="020B0402040204020203" pitchFamily="34" charset="0"/>
                </a:rPr>
                <a:t>Carl Zeiss AG, ZEISS parent company</a:t>
              </a:r>
            </a:p>
          </p:txBody>
        </p:sp>
        <p:cxnSp>
          <p:nvCxnSpPr>
            <p:cNvPr id="15" name="Straight Connector 14">
              <a:extLst>
                <a:ext uri="{FF2B5EF4-FFF2-40B4-BE49-F238E27FC236}">
                  <a16:creationId xmlns:a16="http://schemas.microsoft.com/office/drawing/2014/main" id="{B44C356E-DFFB-4140-A8E5-ED4AC577E6DA}"/>
                </a:ext>
              </a:extLst>
            </p:cNvPr>
            <p:cNvCxnSpPr>
              <a:cxnSpLocks/>
            </p:cNvCxnSpPr>
            <p:nvPr/>
          </p:nvCxnSpPr>
          <p:spPr>
            <a:xfrm>
              <a:off x="3801537" y="3280499"/>
              <a:ext cx="0" cy="1546411"/>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C781A574-A5BC-46BB-9A68-1C3D772A3D2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34087" t="21946" r="32221" b="53667"/>
            <a:stretch/>
          </p:blipFill>
          <p:spPr>
            <a:xfrm>
              <a:off x="242049" y="3062339"/>
              <a:ext cx="470647" cy="420444"/>
            </a:xfrm>
            <a:prstGeom prst="rect">
              <a:avLst/>
            </a:prstGeom>
          </p:spPr>
        </p:pic>
        <p:pic>
          <p:nvPicPr>
            <p:cNvPr id="17" name="Picture 16">
              <a:extLst>
                <a:ext uri="{FF2B5EF4-FFF2-40B4-BE49-F238E27FC236}">
                  <a16:creationId xmlns:a16="http://schemas.microsoft.com/office/drawing/2014/main" id="{41EF0B0A-7364-401A-9AA4-96188D20A72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34087" t="21946" r="32221" b="53667"/>
            <a:stretch/>
          </p:blipFill>
          <p:spPr>
            <a:xfrm rot="10800000">
              <a:off x="1804977" y="4681882"/>
              <a:ext cx="470647" cy="420444"/>
            </a:xfrm>
            <a:prstGeom prst="rect">
              <a:avLst/>
            </a:prstGeom>
          </p:spPr>
        </p:pic>
      </p:grpSp>
      <p:cxnSp>
        <p:nvCxnSpPr>
          <p:cNvPr id="19" name="Straight Connector 18">
            <a:extLst>
              <a:ext uri="{FF2B5EF4-FFF2-40B4-BE49-F238E27FC236}">
                <a16:creationId xmlns:a16="http://schemas.microsoft.com/office/drawing/2014/main" id="{B929AA22-B587-47D7-8BA4-8890BBA5F45B}"/>
              </a:ext>
            </a:extLst>
          </p:cNvPr>
          <p:cNvCxnSpPr>
            <a:cxnSpLocks/>
          </p:cNvCxnSpPr>
          <p:nvPr/>
        </p:nvCxnSpPr>
        <p:spPr>
          <a:xfrm>
            <a:off x="6112042" y="-256674"/>
            <a:ext cx="3497970" cy="7419474"/>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830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50">
            <a:extLst>
              <a:ext uri="{FF2B5EF4-FFF2-40B4-BE49-F238E27FC236}">
                <a16:creationId xmlns:a16="http://schemas.microsoft.com/office/drawing/2014/main" id="{0934F5FC-2BAD-414D-AB4E-A4427760982B}"/>
              </a:ext>
            </a:extLst>
          </p:cNvPr>
          <p:cNvSpPr>
            <a:spLocks/>
          </p:cNvSpPr>
          <p:nvPr/>
        </p:nvSpPr>
        <p:spPr bwMode="auto">
          <a:xfrm>
            <a:off x="5144790" y="5437957"/>
            <a:ext cx="874319" cy="586309"/>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66" name="TextBox 65">
            <a:extLst>
              <a:ext uri="{FF2B5EF4-FFF2-40B4-BE49-F238E27FC236}">
                <a16:creationId xmlns:a16="http://schemas.microsoft.com/office/drawing/2014/main" id="{E42DF281-E87D-49B6-9A69-75A49A04AE08}"/>
              </a:ext>
            </a:extLst>
          </p:cNvPr>
          <p:cNvSpPr txBox="1"/>
          <p:nvPr/>
        </p:nvSpPr>
        <p:spPr>
          <a:xfrm>
            <a:off x="1540719" y="4346230"/>
            <a:ext cx="3817072" cy="329468"/>
          </a:xfrm>
          <a:prstGeom prst="rect">
            <a:avLst/>
          </a:prstGeom>
          <a:noFill/>
        </p:spPr>
        <p:txBody>
          <a:bodyPr wrap="square" rtlCol="0">
            <a:spAutoFit/>
          </a:bodyPr>
          <a:lstStyle/>
          <a:p>
            <a:pPr algn="ctr" defTabSz="914049">
              <a:defRPr/>
            </a:pPr>
            <a:r>
              <a:rPr lang="en-US" sz="1499" kern="0" dirty="0">
                <a:gradFill>
                  <a:gsLst>
                    <a:gs pos="1250">
                      <a:srgbClr val="353535"/>
                    </a:gs>
                    <a:gs pos="100000">
                      <a:srgbClr val="353535"/>
                    </a:gs>
                  </a:gsLst>
                  <a:lin ang="5400000" scaled="0"/>
                </a:gradFill>
                <a:latin typeface="Segoe UI Light"/>
              </a:rPr>
              <a:t>How often should I </a:t>
            </a:r>
            <a:r>
              <a:rPr lang="en-US" sz="1499"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patch</a:t>
            </a:r>
            <a:r>
              <a:rPr lang="en-US" sz="1499" kern="0" dirty="0">
                <a:gradFill>
                  <a:gsLst>
                    <a:gs pos="1250">
                      <a:srgbClr val="353535"/>
                    </a:gs>
                    <a:gs pos="100000">
                      <a:srgbClr val="353535"/>
                    </a:gs>
                  </a:gsLst>
                  <a:lin ang="5400000" scaled="0"/>
                </a:gradFill>
                <a:latin typeface="Segoe UI Light"/>
              </a:rPr>
              <a:t> my </a:t>
            </a:r>
            <a:r>
              <a:rPr lang="en-US" sz="1499"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servers</a:t>
            </a:r>
            <a:r>
              <a:rPr lang="en-US" sz="1499" kern="0" dirty="0">
                <a:gradFill>
                  <a:gsLst>
                    <a:gs pos="1250">
                      <a:srgbClr val="353535"/>
                    </a:gs>
                    <a:gs pos="100000">
                      <a:srgbClr val="353535"/>
                    </a:gs>
                  </a:gsLst>
                  <a:lin ang="5400000" scaled="0"/>
                </a:gradFill>
                <a:latin typeface="Segoe UI Light"/>
              </a:rPr>
              <a:t>?</a:t>
            </a:r>
          </a:p>
        </p:txBody>
      </p:sp>
      <p:sp>
        <p:nvSpPr>
          <p:cNvPr id="67" name="TextBox 66">
            <a:extLst>
              <a:ext uri="{FF2B5EF4-FFF2-40B4-BE49-F238E27FC236}">
                <a16:creationId xmlns:a16="http://schemas.microsoft.com/office/drawing/2014/main" id="{C2D8E4DD-B584-403F-A33A-AAF949D20004}"/>
              </a:ext>
            </a:extLst>
          </p:cNvPr>
          <p:cNvSpPr txBox="1"/>
          <p:nvPr/>
        </p:nvSpPr>
        <p:spPr>
          <a:xfrm>
            <a:off x="1797198" y="4742810"/>
            <a:ext cx="3304111" cy="323037"/>
          </a:xfrm>
          <a:prstGeom prst="rect">
            <a:avLst/>
          </a:prstGeom>
          <a:noFill/>
        </p:spPr>
        <p:txBody>
          <a:bodyPr wrap="none" rtlCol="0">
            <a:spAutoFit/>
          </a:bodyPr>
          <a:lstStyle/>
          <a:p>
            <a:pPr algn="ctr" defTabSz="914049">
              <a:defRPr/>
            </a:pPr>
            <a:r>
              <a:rPr lang="en-US" sz="1499" kern="0" dirty="0">
                <a:gradFill>
                  <a:gsLst>
                    <a:gs pos="1250">
                      <a:srgbClr val="353535"/>
                    </a:gs>
                    <a:gs pos="100000">
                      <a:srgbClr val="353535"/>
                    </a:gs>
                  </a:gsLst>
                  <a:lin ang="5400000" scaled="0"/>
                </a:gradFill>
                <a:latin typeface="Segoe UI Light"/>
              </a:rPr>
              <a:t>How often should I backup my </a:t>
            </a:r>
            <a:r>
              <a:rPr lang="en-US" sz="1499"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server</a:t>
            </a:r>
            <a:r>
              <a:rPr lang="en-US" sz="1499" kern="0" dirty="0">
                <a:gradFill>
                  <a:gsLst>
                    <a:gs pos="1250">
                      <a:srgbClr val="353535"/>
                    </a:gs>
                    <a:gs pos="100000">
                      <a:srgbClr val="353535"/>
                    </a:gs>
                  </a:gsLst>
                  <a:lin ang="5400000" scaled="0"/>
                </a:gradFill>
                <a:latin typeface="Segoe UI Light"/>
              </a:rPr>
              <a:t>?</a:t>
            </a:r>
          </a:p>
        </p:txBody>
      </p:sp>
      <p:sp>
        <p:nvSpPr>
          <p:cNvPr id="68" name="TextBox 67">
            <a:extLst>
              <a:ext uri="{FF2B5EF4-FFF2-40B4-BE49-F238E27FC236}">
                <a16:creationId xmlns:a16="http://schemas.microsoft.com/office/drawing/2014/main" id="{D2B9AAF6-BFDD-4461-B2F7-960C31371F63}"/>
              </a:ext>
            </a:extLst>
          </p:cNvPr>
          <p:cNvSpPr txBox="1"/>
          <p:nvPr/>
        </p:nvSpPr>
        <p:spPr>
          <a:xfrm>
            <a:off x="1447713" y="5139390"/>
            <a:ext cx="4003081" cy="329468"/>
          </a:xfrm>
          <a:prstGeom prst="rect">
            <a:avLst/>
          </a:prstGeom>
          <a:noFill/>
        </p:spPr>
        <p:txBody>
          <a:bodyPr wrap="square" rtlCol="0">
            <a:spAutoFit/>
          </a:bodyPr>
          <a:lstStyle/>
          <a:p>
            <a:pPr algn="ctr" defTabSz="914049">
              <a:defRPr/>
            </a:pPr>
            <a:r>
              <a:rPr lang="en-US" sz="1499" kern="0" dirty="0">
                <a:gradFill>
                  <a:gsLst>
                    <a:gs pos="1250">
                      <a:srgbClr val="353535"/>
                    </a:gs>
                    <a:gs pos="100000">
                      <a:srgbClr val="353535"/>
                    </a:gs>
                  </a:gsLst>
                  <a:lin ang="5400000" scaled="0"/>
                </a:gradFill>
                <a:latin typeface="Segoe UI Light"/>
              </a:rPr>
              <a:t>Which packages should be on my </a:t>
            </a:r>
            <a:r>
              <a:rPr lang="en-US" sz="1499" kern="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server</a:t>
            </a:r>
            <a:r>
              <a:rPr lang="en-US" sz="1499" kern="0" dirty="0">
                <a:gradFill>
                  <a:gsLst>
                    <a:gs pos="1250">
                      <a:srgbClr val="353535"/>
                    </a:gs>
                    <a:gs pos="100000">
                      <a:srgbClr val="353535"/>
                    </a:gs>
                  </a:gsLst>
                  <a:lin ang="5400000" scaled="0"/>
                </a:gradFill>
                <a:latin typeface="Segoe UI Light"/>
              </a:rPr>
              <a:t>?</a:t>
            </a:r>
          </a:p>
        </p:txBody>
      </p:sp>
      <p:sp>
        <p:nvSpPr>
          <p:cNvPr id="69" name="TextBox 68">
            <a:extLst>
              <a:ext uri="{FF2B5EF4-FFF2-40B4-BE49-F238E27FC236}">
                <a16:creationId xmlns:a16="http://schemas.microsoft.com/office/drawing/2014/main" id="{1443730F-EB4E-42E6-B326-3C5EEA3D7E65}"/>
              </a:ext>
            </a:extLst>
          </p:cNvPr>
          <p:cNvSpPr txBox="1"/>
          <p:nvPr/>
        </p:nvSpPr>
        <p:spPr>
          <a:xfrm>
            <a:off x="4283082" y="2051232"/>
            <a:ext cx="3863300" cy="329468"/>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4049">
              <a:defRPr/>
            </a:pPr>
            <a:r>
              <a:rPr lang="en-US" sz="1499" dirty="0">
                <a:gradFill>
                  <a:gsLst>
                    <a:gs pos="1250">
                      <a:srgbClr val="353535"/>
                    </a:gs>
                    <a:gs pos="100000">
                      <a:srgbClr val="353535"/>
                    </a:gs>
                  </a:gsLst>
                  <a:lin ang="5400000" scaled="0"/>
                </a:gradFill>
                <a:latin typeface="Segoe UI Light"/>
              </a:rPr>
              <a:t>How many </a:t>
            </a:r>
            <a:r>
              <a:rPr lang="en-US" sz="1499"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servers</a:t>
            </a:r>
            <a:r>
              <a:rPr lang="en-US" sz="1499" dirty="0">
                <a:gradFill>
                  <a:gsLst>
                    <a:gs pos="1250">
                      <a:srgbClr val="353535"/>
                    </a:gs>
                    <a:gs pos="100000">
                      <a:srgbClr val="353535"/>
                    </a:gs>
                  </a:gsLst>
                  <a:lin ang="5400000" scaled="0"/>
                </a:gradFill>
                <a:latin typeface="Segoe UI Light"/>
              </a:rPr>
              <a:t> do I need?</a:t>
            </a:r>
          </a:p>
        </p:txBody>
      </p:sp>
      <p:sp>
        <p:nvSpPr>
          <p:cNvPr id="70" name="TextBox 69">
            <a:extLst>
              <a:ext uri="{FF2B5EF4-FFF2-40B4-BE49-F238E27FC236}">
                <a16:creationId xmlns:a16="http://schemas.microsoft.com/office/drawing/2014/main" id="{32EAB0F1-2B5E-4119-9879-FA018DDCBEEF}"/>
              </a:ext>
            </a:extLst>
          </p:cNvPr>
          <p:cNvSpPr txBox="1"/>
          <p:nvPr/>
        </p:nvSpPr>
        <p:spPr>
          <a:xfrm>
            <a:off x="4542075" y="1676649"/>
            <a:ext cx="3345314" cy="323037"/>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4049">
              <a:defRPr/>
            </a:pPr>
            <a:r>
              <a:rPr lang="en-US" sz="1499" dirty="0">
                <a:gradFill>
                  <a:gsLst>
                    <a:gs pos="1250">
                      <a:srgbClr val="353535"/>
                    </a:gs>
                    <a:gs pos="100000">
                      <a:srgbClr val="353535"/>
                    </a:gs>
                  </a:gsLst>
                  <a:lin ang="5400000" scaled="0"/>
                </a:gradFill>
                <a:latin typeface="Segoe UI Light"/>
              </a:rPr>
              <a:t>How can I increase </a:t>
            </a:r>
            <a:r>
              <a:rPr lang="en-US" sz="1499"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server</a:t>
            </a:r>
            <a:r>
              <a:rPr lang="en-US" sz="1499" dirty="0">
                <a:gradFill>
                  <a:gsLst>
                    <a:gs pos="1250">
                      <a:srgbClr val="353535"/>
                    </a:gs>
                    <a:gs pos="100000">
                      <a:srgbClr val="353535"/>
                    </a:gs>
                  </a:gsLst>
                  <a:lin ang="5400000" scaled="0"/>
                </a:gradFill>
                <a:latin typeface="Segoe UI Light"/>
              </a:rPr>
              <a:t> utilization?</a:t>
            </a:r>
          </a:p>
        </p:txBody>
      </p:sp>
      <p:sp>
        <p:nvSpPr>
          <p:cNvPr id="71" name="TextBox 70">
            <a:extLst>
              <a:ext uri="{FF2B5EF4-FFF2-40B4-BE49-F238E27FC236}">
                <a16:creationId xmlns:a16="http://schemas.microsoft.com/office/drawing/2014/main" id="{E176EA0A-80D7-4B9C-ABBE-2CA47D1B841E}"/>
              </a:ext>
            </a:extLst>
          </p:cNvPr>
          <p:cNvSpPr txBox="1"/>
          <p:nvPr/>
        </p:nvSpPr>
        <p:spPr>
          <a:xfrm>
            <a:off x="3364359" y="1302068"/>
            <a:ext cx="5700745" cy="329468"/>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4049">
              <a:defRPr/>
            </a:pPr>
            <a:r>
              <a:rPr lang="en-US" sz="1499" dirty="0">
                <a:gradFill>
                  <a:gsLst>
                    <a:gs pos="1250">
                      <a:srgbClr val="353535"/>
                    </a:gs>
                    <a:gs pos="100000">
                      <a:srgbClr val="353535"/>
                    </a:gs>
                  </a:gsLst>
                  <a:lin ang="5400000" scaled="0"/>
                </a:gradFill>
                <a:latin typeface="Segoe UI Light"/>
              </a:rPr>
              <a:t>What is the right </a:t>
            </a:r>
            <a:r>
              <a:rPr lang="en-US" sz="1499"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size</a:t>
            </a:r>
            <a:r>
              <a:rPr lang="en-US" sz="1499" dirty="0">
                <a:gradFill>
                  <a:gsLst>
                    <a:gs pos="1250">
                      <a:srgbClr val="353535"/>
                    </a:gs>
                    <a:gs pos="100000">
                      <a:srgbClr val="353535"/>
                    </a:gs>
                  </a:gsLst>
                  <a:lin ang="5400000" scaled="0"/>
                </a:gradFill>
                <a:latin typeface="Segoe UI Light"/>
              </a:rPr>
              <a:t> of </a:t>
            </a:r>
            <a:r>
              <a:rPr lang="en-US" sz="1499"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servers</a:t>
            </a:r>
            <a:r>
              <a:rPr lang="en-US" sz="1499" dirty="0">
                <a:gradFill>
                  <a:gsLst>
                    <a:gs pos="1250">
                      <a:srgbClr val="353535"/>
                    </a:gs>
                    <a:gs pos="100000">
                      <a:srgbClr val="353535"/>
                    </a:gs>
                  </a:gsLst>
                  <a:lin ang="5400000" scaled="0"/>
                </a:gradFill>
                <a:latin typeface="Segoe UI Light"/>
              </a:rPr>
              <a:t> for my business needs?</a:t>
            </a:r>
          </a:p>
        </p:txBody>
      </p:sp>
      <p:sp>
        <p:nvSpPr>
          <p:cNvPr id="72" name="TextBox 71">
            <a:extLst>
              <a:ext uri="{FF2B5EF4-FFF2-40B4-BE49-F238E27FC236}">
                <a16:creationId xmlns:a16="http://schemas.microsoft.com/office/drawing/2014/main" id="{004E1A26-D271-4BDD-97C7-E0399256585E}"/>
              </a:ext>
            </a:extLst>
          </p:cNvPr>
          <p:cNvSpPr txBox="1"/>
          <p:nvPr/>
        </p:nvSpPr>
        <p:spPr>
          <a:xfrm>
            <a:off x="5067786" y="2425814"/>
            <a:ext cx="2293892" cy="323037"/>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4049">
              <a:defRPr/>
            </a:pPr>
            <a:r>
              <a:rPr lang="en-US" sz="1499" dirty="0">
                <a:gradFill>
                  <a:gsLst>
                    <a:gs pos="1250">
                      <a:srgbClr val="353535"/>
                    </a:gs>
                    <a:gs pos="100000">
                      <a:srgbClr val="353535"/>
                    </a:gs>
                  </a:gsLst>
                  <a:lin ang="5400000" scaled="0"/>
                </a:gradFill>
                <a:latin typeface="Segoe UI Light"/>
              </a:rPr>
              <a:t>How can I </a:t>
            </a:r>
            <a:r>
              <a:rPr lang="en-US" sz="1499"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scale</a:t>
            </a:r>
            <a:r>
              <a:rPr lang="en-US" sz="1499" dirty="0">
                <a:gradFill>
                  <a:gsLst>
                    <a:gs pos="1250">
                      <a:srgbClr val="353535"/>
                    </a:gs>
                    <a:gs pos="100000">
                      <a:srgbClr val="353535"/>
                    </a:gs>
                  </a:gsLst>
                  <a:lin ang="5400000" scaled="0"/>
                </a:gradFill>
                <a:latin typeface="Segoe UI Light"/>
              </a:rPr>
              <a:t> my app?</a:t>
            </a:r>
          </a:p>
        </p:txBody>
      </p:sp>
      <p:sp>
        <p:nvSpPr>
          <p:cNvPr id="73" name="TextBox 72">
            <a:extLst>
              <a:ext uri="{FF2B5EF4-FFF2-40B4-BE49-F238E27FC236}">
                <a16:creationId xmlns:a16="http://schemas.microsoft.com/office/drawing/2014/main" id="{DE93145C-33CA-459A-87EF-C5F5EFB4C6D4}"/>
              </a:ext>
            </a:extLst>
          </p:cNvPr>
          <p:cNvSpPr txBox="1"/>
          <p:nvPr/>
        </p:nvSpPr>
        <p:spPr>
          <a:xfrm>
            <a:off x="7739196" y="4742810"/>
            <a:ext cx="2532623" cy="329468"/>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defTabSz="914049">
              <a:defRPr/>
            </a:pPr>
            <a:r>
              <a:rPr lang="en-US" sz="1499"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Which OS </a:t>
            </a:r>
            <a:r>
              <a:rPr lang="en-US" sz="1499" dirty="0">
                <a:gradFill>
                  <a:gsLst>
                    <a:gs pos="1250">
                      <a:srgbClr val="353535"/>
                    </a:gs>
                    <a:gs pos="100000">
                      <a:srgbClr val="353535"/>
                    </a:gs>
                  </a:gsLst>
                  <a:lin ang="5400000" scaled="0"/>
                </a:gradFill>
                <a:latin typeface="Segoe UI Light"/>
              </a:rPr>
              <a:t>should I use?</a:t>
            </a:r>
          </a:p>
        </p:txBody>
      </p:sp>
      <p:sp>
        <p:nvSpPr>
          <p:cNvPr id="74" name="TextBox 73">
            <a:extLst>
              <a:ext uri="{FF2B5EF4-FFF2-40B4-BE49-F238E27FC236}">
                <a16:creationId xmlns:a16="http://schemas.microsoft.com/office/drawing/2014/main" id="{CA45E478-DD24-46D0-8F0C-421510806E60}"/>
              </a:ext>
            </a:extLst>
          </p:cNvPr>
          <p:cNvSpPr txBox="1"/>
          <p:nvPr/>
        </p:nvSpPr>
        <p:spPr>
          <a:xfrm>
            <a:off x="6533546" y="4346230"/>
            <a:ext cx="4943923" cy="329468"/>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defTabSz="914049">
              <a:defRPr/>
            </a:pPr>
            <a:r>
              <a:rPr lang="en-US" sz="1499" dirty="0">
                <a:gradFill>
                  <a:gsLst>
                    <a:gs pos="1250">
                      <a:srgbClr val="353535"/>
                    </a:gs>
                    <a:gs pos="100000">
                      <a:srgbClr val="353535"/>
                    </a:gs>
                  </a:gsLst>
                  <a:lin ang="5400000" scaled="0"/>
                </a:gradFill>
                <a:latin typeface="Segoe UI Light"/>
              </a:rPr>
              <a:t>How do I </a:t>
            </a:r>
            <a:r>
              <a:rPr lang="en-US" sz="1499"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deploy</a:t>
            </a:r>
            <a:r>
              <a:rPr lang="en-US" sz="1499" dirty="0">
                <a:gradFill>
                  <a:gsLst>
                    <a:gs pos="1250">
                      <a:srgbClr val="353535"/>
                    </a:gs>
                    <a:gs pos="100000">
                      <a:srgbClr val="353535"/>
                    </a:gs>
                  </a:gsLst>
                  <a:lin ang="5400000" scaled="0"/>
                </a:gradFill>
                <a:latin typeface="Segoe UI Light"/>
              </a:rPr>
              <a:t> new </a:t>
            </a:r>
            <a:r>
              <a:rPr lang="en-US" sz="1499"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code</a:t>
            </a:r>
            <a:r>
              <a:rPr lang="en-US" sz="1499" dirty="0">
                <a:gradFill>
                  <a:gsLst>
                    <a:gs pos="1250">
                      <a:srgbClr val="353535"/>
                    </a:gs>
                    <a:gs pos="100000">
                      <a:srgbClr val="353535"/>
                    </a:gs>
                  </a:gsLst>
                  <a:lin ang="5400000" scaled="0"/>
                </a:gradFill>
                <a:latin typeface="Segoe UI Light"/>
              </a:rPr>
              <a:t> to my </a:t>
            </a:r>
            <a:r>
              <a:rPr lang="en-US" sz="1499"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server</a:t>
            </a:r>
            <a:r>
              <a:rPr lang="en-US" sz="1499" dirty="0">
                <a:gradFill>
                  <a:gsLst>
                    <a:gs pos="1250">
                      <a:srgbClr val="353535"/>
                    </a:gs>
                    <a:gs pos="100000">
                      <a:srgbClr val="353535"/>
                    </a:gs>
                  </a:gsLst>
                  <a:lin ang="5400000" scaled="0"/>
                </a:gradFill>
                <a:latin typeface="Segoe UI Light"/>
              </a:rPr>
              <a:t>?</a:t>
            </a:r>
          </a:p>
        </p:txBody>
      </p:sp>
      <p:sp>
        <p:nvSpPr>
          <p:cNvPr id="75" name="TextBox 74">
            <a:extLst>
              <a:ext uri="{FF2B5EF4-FFF2-40B4-BE49-F238E27FC236}">
                <a16:creationId xmlns:a16="http://schemas.microsoft.com/office/drawing/2014/main" id="{7AF0FFE6-142D-4A8A-A1DD-D264B7E2939F}"/>
              </a:ext>
            </a:extLst>
          </p:cNvPr>
          <p:cNvSpPr txBox="1"/>
          <p:nvPr/>
        </p:nvSpPr>
        <p:spPr>
          <a:xfrm>
            <a:off x="6917336" y="5139390"/>
            <a:ext cx="4176341" cy="329468"/>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defTabSz="914049">
              <a:defRPr/>
            </a:pPr>
            <a:r>
              <a:rPr lang="en-US" sz="1499" dirty="0">
                <a:gradFill>
                  <a:gsLst>
                    <a:gs pos="1250">
                      <a:srgbClr val="353535"/>
                    </a:gs>
                    <a:gs pos="100000">
                      <a:srgbClr val="353535"/>
                    </a:gs>
                  </a:gsLst>
                  <a:lin ang="5400000" scaled="0"/>
                </a:gradFill>
                <a:latin typeface="Segoe UI Light"/>
              </a:rPr>
              <a:t>Who </a:t>
            </a:r>
            <a:r>
              <a:rPr lang="en-US" sz="1499"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monitors</a:t>
            </a:r>
            <a:r>
              <a:rPr lang="en-US" sz="1499" dirty="0">
                <a:gradFill>
                  <a:gsLst>
                    <a:gs pos="1250">
                      <a:srgbClr val="353535"/>
                    </a:gs>
                    <a:gs pos="100000">
                      <a:srgbClr val="353535"/>
                    </a:gs>
                  </a:gsLst>
                  <a:lin ang="5400000" scaled="0"/>
                </a:gradFill>
                <a:latin typeface="Segoe UI Light"/>
              </a:rPr>
              <a:t> my App?</a:t>
            </a:r>
          </a:p>
        </p:txBody>
      </p:sp>
      <p:grpSp>
        <p:nvGrpSpPr>
          <p:cNvPr id="76" name="Group 75">
            <a:extLst>
              <a:ext uri="{FF2B5EF4-FFF2-40B4-BE49-F238E27FC236}">
                <a16:creationId xmlns:a16="http://schemas.microsoft.com/office/drawing/2014/main" id="{1EE24999-5D5B-4580-A2DC-A2F0711826DE}"/>
              </a:ext>
            </a:extLst>
          </p:cNvPr>
          <p:cNvGrpSpPr/>
          <p:nvPr/>
        </p:nvGrpSpPr>
        <p:grpSpPr>
          <a:xfrm>
            <a:off x="5547996" y="5326737"/>
            <a:ext cx="1340482" cy="1340482"/>
            <a:chOff x="5547902" y="4202399"/>
            <a:chExt cx="1340672" cy="1340672"/>
          </a:xfrm>
        </p:grpSpPr>
        <p:sp>
          <p:nvSpPr>
            <p:cNvPr id="77" name="Oval 76">
              <a:extLst>
                <a:ext uri="{FF2B5EF4-FFF2-40B4-BE49-F238E27FC236}">
                  <a16:creationId xmlns:a16="http://schemas.microsoft.com/office/drawing/2014/main" id="{7C88BF2B-D656-4F30-A11F-8DA033CFF1A7}"/>
                </a:ext>
              </a:extLst>
            </p:cNvPr>
            <p:cNvSpPr/>
            <p:nvPr/>
          </p:nvSpPr>
          <p:spPr bwMode="auto">
            <a:xfrm>
              <a:off x="5547902" y="4202399"/>
              <a:ext cx="1340672" cy="1340672"/>
            </a:xfrm>
            <a:prstGeom prst="ellipse">
              <a:avLst/>
            </a:prstGeom>
            <a:solidFill>
              <a:srgbClr val="DFDFDF"/>
            </a:solidFill>
            <a:ln w="4445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78" name="Group 77">
              <a:extLst>
                <a:ext uri="{FF2B5EF4-FFF2-40B4-BE49-F238E27FC236}">
                  <a16:creationId xmlns:a16="http://schemas.microsoft.com/office/drawing/2014/main" id="{4888B57A-393A-4746-8B16-7EBC17721679}"/>
                </a:ext>
              </a:extLst>
            </p:cNvPr>
            <p:cNvGrpSpPr/>
            <p:nvPr/>
          </p:nvGrpSpPr>
          <p:grpSpPr>
            <a:xfrm>
              <a:off x="5882043" y="4461171"/>
              <a:ext cx="744667" cy="794664"/>
              <a:chOff x="2084593" y="2157479"/>
              <a:chExt cx="958326" cy="1022668"/>
            </a:xfrm>
          </p:grpSpPr>
          <p:grpSp>
            <p:nvGrpSpPr>
              <p:cNvPr id="79" name="Group 4">
                <a:extLst>
                  <a:ext uri="{FF2B5EF4-FFF2-40B4-BE49-F238E27FC236}">
                    <a16:creationId xmlns:a16="http://schemas.microsoft.com/office/drawing/2014/main" id="{4FE23646-E840-4A77-97A1-96609A6CC8B7}"/>
                  </a:ext>
                </a:extLst>
              </p:cNvPr>
              <p:cNvGrpSpPr>
                <a:grpSpLocks noChangeAspect="1"/>
              </p:cNvGrpSpPr>
              <p:nvPr/>
            </p:nvGrpSpPr>
            <p:grpSpPr bwMode="auto">
              <a:xfrm>
                <a:off x="2084593" y="2157479"/>
                <a:ext cx="475727" cy="1022668"/>
                <a:chOff x="7" y="12"/>
                <a:chExt cx="167" cy="359"/>
              </a:xfrm>
            </p:grpSpPr>
            <p:sp>
              <p:nvSpPr>
                <p:cNvPr id="87" name="Rectangle 5">
                  <a:extLst>
                    <a:ext uri="{FF2B5EF4-FFF2-40B4-BE49-F238E27FC236}">
                      <a16:creationId xmlns:a16="http://schemas.microsoft.com/office/drawing/2014/main" id="{E23AD4B3-70B0-4941-B276-5C366BCF472E}"/>
                    </a:ext>
                  </a:extLst>
                </p:cNvPr>
                <p:cNvSpPr>
                  <a:spLocks noChangeArrowheads="1"/>
                </p:cNvSpPr>
                <p:nvPr/>
              </p:nvSpPr>
              <p:spPr bwMode="auto">
                <a:xfrm>
                  <a:off x="7" y="45"/>
                  <a:ext cx="167" cy="326"/>
                </a:xfrm>
                <a:prstGeom prst="rect">
                  <a:avLst/>
                </a:pr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88" name="Freeform 6">
                  <a:extLst>
                    <a:ext uri="{FF2B5EF4-FFF2-40B4-BE49-F238E27FC236}">
                      <a16:creationId xmlns:a16="http://schemas.microsoft.com/office/drawing/2014/main" id="{F7D9DF49-4D70-4E1B-BF6E-A1A6CC692647}"/>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89" name="Rectangle 7">
                  <a:extLst>
                    <a:ext uri="{FF2B5EF4-FFF2-40B4-BE49-F238E27FC236}">
                      <a16:creationId xmlns:a16="http://schemas.microsoft.com/office/drawing/2014/main" id="{AC4C1AB4-C1EE-49D4-A0D3-49C0E06057A7}"/>
                    </a:ext>
                  </a:extLst>
                </p:cNvPr>
                <p:cNvSpPr>
                  <a:spLocks noChangeArrowheads="1"/>
                </p:cNvSpPr>
                <p:nvPr/>
              </p:nvSpPr>
              <p:spPr bwMode="auto">
                <a:xfrm>
                  <a:off x="42" y="232"/>
                  <a:ext cx="25" cy="25"/>
                </a:xfrm>
                <a:prstGeom prst="rect">
                  <a:avLst/>
                </a:pr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90" name="Rectangle 8">
                  <a:extLst>
                    <a:ext uri="{FF2B5EF4-FFF2-40B4-BE49-F238E27FC236}">
                      <a16:creationId xmlns:a16="http://schemas.microsoft.com/office/drawing/2014/main" id="{E20BE470-12BA-452C-A121-6DDB7BF30684}"/>
                    </a:ext>
                  </a:extLst>
                </p:cNvPr>
                <p:cNvSpPr>
                  <a:spLocks noChangeArrowheads="1"/>
                </p:cNvSpPr>
                <p:nvPr/>
              </p:nvSpPr>
              <p:spPr bwMode="auto">
                <a:xfrm>
                  <a:off x="114" y="232"/>
                  <a:ext cx="26" cy="25"/>
                </a:xfrm>
                <a:prstGeom prst="rect">
                  <a:avLst/>
                </a:pr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91" name="Rectangle 9">
                  <a:extLst>
                    <a:ext uri="{FF2B5EF4-FFF2-40B4-BE49-F238E27FC236}">
                      <a16:creationId xmlns:a16="http://schemas.microsoft.com/office/drawing/2014/main" id="{15BDAD73-E222-4988-9E71-312BAB1B00E0}"/>
                    </a:ext>
                  </a:extLst>
                </p:cNvPr>
                <p:cNvSpPr>
                  <a:spLocks noChangeArrowheads="1"/>
                </p:cNvSpPr>
                <p:nvPr/>
              </p:nvSpPr>
              <p:spPr bwMode="auto">
                <a:xfrm>
                  <a:off x="42" y="164"/>
                  <a:ext cx="25" cy="25"/>
                </a:xfrm>
                <a:prstGeom prst="rect">
                  <a:avLst/>
                </a:pr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92" name="Rectangle 10">
                  <a:extLst>
                    <a:ext uri="{FF2B5EF4-FFF2-40B4-BE49-F238E27FC236}">
                      <a16:creationId xmlns:a16="http://schemas.microsoft.com/office/drawing/2014/main" id="{A56B0F1C-2D78-4570-A298-ABB73B8177B7}"/>
                    </a:ext>
                  </a:extLst>
                </p:cNvPr>
                <p:cNvSpPr>
                  <a:spLocks noChangeArrowheads="1"/>
                </p:cNvSpPr>
                <p:nvPr/>
              </p:nvSpPr>
              <p:spPr bwMode="auto">
                <a:xfrm>
                  <a:off x="114" y="164"/>
                  <a:ext cx="26" cy="25"/>
                </a:xfrm>
                <a:prstGeom prst="rect">
                  <a:avLst/>
                </a:pr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93" name="Rectangle 11">
                  <a:extLst>
                    <a:ext uri="{FF2B5EF4-FFF2-40B4-BE49-F238E27FC236}">
                      <a16:creationId xmlns:a16="http://schemas.microsoft.com/office/drawing/2014/main" id="{93DFF83D-A383-4D11-B8E2-FD786E17D36C}"/>
                    </a:ext>
                  </a:extLst>
                </p:cNvPr>
                <p:cNvSpPr>
                  <a:spLocks noChangeArrowheads="1"/>
                </p:cNvSpPr>
                <p:nvPr/>
              </p:nvSpPr>
              <p:spPr bwMode="auto">
                <a:xfrm>
                  <a:off x="42" y="98"/>
                  <a:ext cx="25" cy="24"/>
                </a:xfrm>
                <a:prstGeom prst="rect">
                  <a:avLst/>
                </a:pr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94" name="Rectangle 12">
                  <a:extLst>
                    <a:ext uri="{FF2B5EF4-FFF2-40B4-BE49-F238E27FC236}">
                      <a16:creationId xmlns:a16="http://schemas.microsoft.com/office/drawing/2014/main" id="{41544A55-16AA-4D25-9B1C-887700738565}"/>
                    </a:ext>
                  </a:extLst>
                </p:cNvPr>
                <p:cNvSpPr>
                  <a:spLocks noChangeArrowheads="1"/>
                </p:cNvSpPr>
                <p:nvPr/>
              </p:nvSpPr>
              <p:spPr bwMode="auto">
                <a:xfrm>
                  <a:off x="114" y="98"/>
                  <a:ext cx="26" cy="24"/>
                </a:xfrm>
                <a:prstGeom prst="rect">
                  <a:avLst/>
                </a:pr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95" name="Rectangle 13">
                  <a:extLst>
                    <a:ext uri="{FF2B5EF4-FFF2-40B4-BE49-F238E27FC236}">
                      <a16:creationId xmlns:a16="http://schemas.microsoft.com/office/drawing/2014/main" id="{D2CA5EB2-8658-4116-81BD-EF5C07C424B3}"/>
                    </a:ext>
                  </a:extLst>
                </p:cNvPr>
                <p:cNvSpPr>
                  <a:spLocks noChangeArrowheads="1"/>
                </p:cNvSpPr>
                <p:nvPr/>
              </p:nvSpPr>
              <p:spPr bwMode="auto">
                <a:xfrm>
                  <a:off x="31" y="12"/>
                  <a:ext cx="47" cy="33"/>
                </a:xfrm>
                <a:prstGeom prst="rect">
                  <a:avLst/>
                </a:pr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grpSp>
          <p:grpSp>
            <p:nvGrpSpPr>
              <p:cNvPr id="80" name="Group 79">
                <a:extLst>
                  <a:ext uri="{FF2B5EF4-FFF2-40B4-BE49-F238E27FC236}">
                    <a16:creationId xmlns:a16="http://schemas.microsoft.com/office/drawing/2014/main" id="{7D69E525-99DE-49AD-B439-B50618C664A9}"/>
                  </a:ext>
                </a:extLst>
              </p:cNvPr>
              <p:cNvGrpSpPr/>
              <p:nvPr/>
            </p:nvGrpSpPr>
            <p:grpSpPr>
              <a:xfrm>
                <a:off x="2561534" y="2758439"/>
                <a:ext cx="475727" cy="421466"/>
                <a:chOff x="2779974" y="2727959"/>
                <a:chExt cx="475727" cy="421466"/>
              </a:xfrm>
            </p:grpSpPr>
            <p:sp>
              <p:nvSpPr>
                <p:cNvPr id="82" name="Rectangle 5">
                  <a:extLst>
                    <a:ext uri="{FF2B5EF4-FFF2-40B4-BE49-F238E27FC236}">
                      <a16:creationId xmlns:a16="http://schemas.microsoft.com/office/drawing/2014/main" id="{E9B83F17-B296-4888-B014-21A7AC20D3C2}"/>
                    </a:ext>
                  </a:extLst>
                </p:cNvPr>
                <p:cNvSpPr>
                  <a:spLocks noChangeArrowheads="1"/>
                </p:cNvSpPr>
                <p:nvPr/>
              </p:nvSpPr>
              <p:spPr bwMode="auto">
                <a:xfrm>
                  <a:off x="2779974" y="2727959"/>
                  <a:ext cx="475727" cy="421465"/>
                </a:xfrm>
                <a:prstGeom prst="rect">
                  <a:avLst/>
                </a:pr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83" name="Freeform 6">
                  <a:extLst>
                    <a:ext uri="{FF2B5EF4-FFF2-40B4-BE49-F238E27FC236}">
                      <a16:creationId xmlns:a16="http://schemas.microsoft.com/office/drawing/2014/main" id="{97C0A758-4B79-4E5A-8696-2FF07C9DF079}"/>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84" name="Rectangle 7">
                  <a:extLst>
                    <a:ext uri="{FF2B5EF4-FFF2-40B4-BE49-F238E27FC236}">
                      <a16:creationId xmlns:a16="http://schemas.microsoft.com/office/drawing/2014/main" id="{8A7B4328-122A-434B-A5CA-B6F48E66D786}"/>
                    </a:ext>
                  </a:extLst>
                </p:cNvPr>
                <p:cNvSpPr>
                  <a:spLocks noChangeArrowheads="1"/>
                </p:cNvSpPr>
                <p:nvPr/>
              </p:nvSpPr>
              <p:spPr bwMode="auto">
                <a:xfrm>
                  <a:off x="2879677" y="2829662"/>
                  <a:ext cx="71217" cy="71216"/>
                </a:xfrm>
                <a:prstGeom prst="rect">
                  <a:avLst/>
                </a:pr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85" name="Rectangle 8">
                  <a:extLst>
                    <a:ext uri="{FF2B5EF4-FFF2-40B4-BE49-F238E27FC236}">
                      <a16:creationId xmlns:a16="http://schemas.microsoft.com/office/drawing/2014/main" id="{130AD676-D28A-4EBA-BE37-A87FF4A6356D}"/>
                    </a:ext>
                  </a:extLst>
                </p:cNvPr>
                <p:cNvSpPr>
                  <a:spLocks noChangeArrowheads="1"/>
                </p:cNvSpPr>
                <p:nvPr/>
              </p:nvSpPr>
              <p:spPr bwMode="auto">
                <a:xfrm>
                  <a:off x="3084781" y="2829662"/>
                  <a:ext cx="74065" cy="71216"/>
                </a:xfrm>
                <a:prstGeom prst="rect">
                  <a:avLst/>
                </a:pr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86" name="Rectangle 9">
                  <a:extLst>
                    <a:ext uri="{FF2B5EF4-FFF2-40B4-BE49-F238E27FC236}">
                      <a16:creationId xmlns:a16="http://schemas.microsoft.com/office/drawing/2014/main" id="{1D81CD98-28F2-4A46-BEEA-1C9A1E61930F}"/>
                    </a:ext>
                  </a:extLst>
                </p:cNvPr>
                <p:cNvSpPr>
                  <a:spLocks noChangeArrowheads="1"/>
                </p:cNvSpPr>
                <p:nvPr/>
              </p:nvSpPr>
              <p:spPr bwMode="auto">
                <a:xfrm>
                  <a:off x="2879677" y="3004253"/>
                  <a:ext cx="71217" cy="71216"/>
                </a:xfrm>
                <a:prstGeom prst="rect">
                  <a:avLst/>
                </a:pr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grpSp>
          <p:sp>
            <p:nvSpPr>
              <p:cNvPr id="81" name="Isosceles Triangle 80">
                <a:extLst>
                  <a:ext uri="{FF2B5EF4-FFF2-40B4-BE49-F238E27FC236}">
                    <a16:creationId xmlns:a16="http://schemas.microsoft.com/office/drawing/2014/main" id="{34DCE46D-8102-40C1-8E13-EE6EEDEDCC32}"/>
                  </a:ext>
                </a:extLst>
              </p:cNvPr>
              <p:cNvSpPr/>
              <p:nvPr/>
            </p:nvSpPr>
            <p:spPr bwMode="auto">
              <a:xfrm>
                <a:off x="2560320" y="2537142"/>
                <a:ext cx="482599" cy="221297"/>
              </a:xfrm>
              <a:prstGeom prst="triangle">
                <a:avLst>
                  <a:gd name="adj" fmla="val 0"/>
                </a:avLst>
              </a:pr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353535"/>
                  </a:solidFill>
                  <a:effectLst/>
                  <a:uLnTx/>
                  <a:uFillTx/>
                  <a:latin typeface="Segoe UI Light"/>
                </a:endParaRPr>
              </a:p>
            </p:txBody>
          </p:sp>
        </p:grpSp>
      </p:grpSp>
      <p:grpSp>
        <p:nvGrpSpPr>
          <p:cNvPr id="96" name="Group 95">
            <a:extLst>
              <a:ext uri="{FF2B5EF4-FFF2-40B4-BE49-F238E27FC236}">
                <a16:creationId xmlns:a16="http://schemas.microsoft.com/office/drawing/2014/main" id="{FDF79F51-32AD-48D6-B198-F7B3EF2F2AEE}"/>
              </a:ext>
            </a:extLst>
          </p:cNvPr>
          <p:cNvGrpSpPr/>
          <p:nvPr/>
        </p:nvGrpSpPr>
        <p:grpSpPr>
          <a:xfrm>
            <a:off x="5547996" y="2846137"/>
            <a:ext cx="1340482" cy="1340482"/>
            <a:chOff x="5547902" y="2127586"/>
            <a:chExt cx="1340672" cy="1340672"/>
          </a:xfrm>
        </p:grpSpPr>
        <p:sp>
          <p:nvSpPr>
            <p:cNvPr id="97" name="Oval 96">
              <a:extLst>
                <a:ext uri="{FF2B5EF4-FFF2-40B4-BE49-F238E27FC236}">
                  <a16:creationId xmlns:a16="http://schemas.microsoft.com/office/drawing/2014/main" id="{186861CA-7464-48F3-865C-61DD1F356C90}"/>
                </a:ext>
              </a:extLst>
            </p:cNvPr>
            <p:cNvSpPr/>
            <p:nvPr/>
          </p:nvSpPr>
          <p:spPr bwMode="auto">
            <a:xfrm>
              <a:off x="5547902" y="2127586"/>
              <a:ext cx="1340672" cy="1340672"/>
            </a:xfrm>
            <a:prstGeom prst="ellipse">
              <a:avLst/>
            </a:prstGeom>
            <a:solidFill>
              <a:srgbClr val="DFDFDF"/>
            </a:solidFill>
            <a:ln w="4445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98" name="Group 16">
              <a:extLst>
                <a:ext uri="{FF2B5EF4-FFF2-40B4-BE49-F238E27FC236}">
                  <a16:creationId xmlns:a16="http://schemas.microsoft.com/office/drawing/2014/main" id="{83140E01-5448-497C-9994-C62B7C4CC59E}"/>
                </a:ext>
              </a:extLst>
            </p:cNvPr>
            <p:cNvGrpSpPr>
              <a:grpSpLocks noChangeAspect="1"/>
            </p:cNvGrpSpPr>
            <p:nvPr/>
          </p:nvGrpSpPr>
          <p:grpSpPr bwMode="auto">
            <a:xfrm>
              <a:off x="5824049" y="2333627"/>
              <a:ext cx="770389" cy="891106"/>
              <a:chOff x="13" y="7"/>
              <a:chExt cx="351" cy="406"/>
            </a:xfrm>
          </p:grpSpPr>
          <p:sp>
            <p:nvSpPr>
              <p:cNvPr id="99" name="Freeform 17">
                <a:extLst>
                  <a:ext uri="{FF2B5EF4-FFF2-40B4-BE49-F238E27FC236}">
                    <a16:creationId xmlns:a16="http://schemas.microsoft.com/office/drawing/2014/main" id="{8B9CB1DD-0AC4-416D-AACE-CF6F41C7BBA7}"/>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100" name="Freeform 18">
                <a:extLst>
                  <a:ext uri="{FF2B5EF4-FFF2-40B4-BE49-F238E27FC236}">
                    <a16:creationId xmlns:a16="http://schemas.microsoft.com/office/drawing/2014/main" id="{D3238CAE-C3CF-4D50-9423-D157A22BDCFF}"/>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101" name="Line 19">
                <a:extLst>
                  <a:ext uri="{FF2B5EF4-FFF2-40B4-BE49-F238E27FC236}">
                    <a16:creationId xmlns:a16="http://schemas.microsoft.com/office/drawing/2014/main" id="{A65C6471-0A28-4DA8-994C-C018697A6D0A}"/>
                  </a:ext>
                </a:extLst>
              </p:cNvPr>
              <p:cNvSpPr>
                <a:spLocks noChangeShapeType="1"/>
              </p:cNvSpPr>
              <p:nvPr/>
            </p:nvSpPr>
            <p:spPr bwMode="auto">
              <a:xfrm>
                <a:off x="288" y="282"/>
                <a:ext cx="0" cy="93"/>
              </a:xfrm>
              <a:prstGeom prst="line">
                <a:avLst/>
              </a:pr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102" name="Freeform 20">
                <a:extLst>
                  <a:ext uri="{FF2B5EF4-FFF2-40B4-BE49-F238E27FC236}">
                    <a16:creationId xmlns:a16="http://schemas.microsoft.com/office/drawing/2014/main" id="{68C6DC86-DE5E-44C6-BB5F-6C52670EDFC4}"/>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103" name="Freeform 21">
                <a:extLst>
                  <a:ext uri="{FF2B5EF4-FFF2-40B4-BE49-F238E27FC236}">
                    <a16:creationId xmlns:a16="http://schemas.microsoft.com/office/drawing/2014/main" id="{A0C7A56D-E841-451C-989B-DA2D1A0B3872}"/>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104" name="Line 22">
                <a:extLst>
                  <a:ext uri="{FF2B5EF4-FFF2-40B4-BE49-F238E27FC236}">
                    <a16:creationId xmlns:a16="http://schemas.microsoft.com/office/drawing/2014/main" id="{85D8ECBF-1EF2-4A68-8CE8-3BFA7E0D1C0D}"/>
                  </a:ext>
                </a:extLst>
              </p:cNvPr>
              <p:cNvSpPr>
                <a:spLocks noChangeShapeType="1"/>
              </p:cNvSpPr>
              <p:nvPr/>
            </p:nvSpPr>
            <p:spPr bwMode="auto">
              <a:xfrm>
                <a:off x="89" y="282"/>
                <a:ext cx="0" cy="93"/>
              </a:xfrm>
              <a:prstGeom prst="line">
                <a:avLst/>
              </a:pr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105" name="Freeform 23">
                <a:extLst>
                  <a:ext uri="{FF2B5EF4-FFF2-40B4-BE49-F238E27FC236}">
                    <a16:creationId xmlns:a16="http://schemas.microsoft.com/office/drawing/2014/main" id="{78CF4A75-726F-4CDA-B52B-E6A2F5B117B4}"/>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106" name="Freeform 24">
                <a:extLst>
                  <a:ext uri="{FF2B5EF4-FFF2-40B4-BE49-F238E27FC236}">
                    <a16:creationId xmlns:a16="http://schemas.microsoft.com/office/drawing/2014/main" id="{8A3DA756-9F42-48B6-8048-CE3829921E2D}"/>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107" name="Freeform 25">
                <a:extLst>
                  <a:ext uri="{FF2B5EF4-FFF2-40B4-BE49-F238E27FC236}">
                    <a16:creationId xmlns:a16="http://schemas.microsoft.com/office/drawing/2014/main" id="{C8F2AF11-BD64-448A-A4A5-DB013012AD37}"/>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108" name="Line 26">
                <a:extLst>
                  <a:ext uri="{FF2B5EF4-FFF2-40B4-BE49-F238E27FC236}">
                    <a16:creationId xmlns:a16="http://schemas.microsoft.com/office/drawing/2014/main" id="{813A65AD-7DD9-4D30-AE59-E08CF46D3ED3}"/>
                  </a:ext>
                </a:extLst>
              </p:cNvPr>
              <p:cNvSpPr>
                <a:spLocks noChangeShapeType="1"/>
              </p:cNvSpPr>
              <p:nvPr/>
            </p:nvSpPr>
            <p:spPr bwMode="auto">
              <a:xfrm>
                <a:off x="189" y="96"/>
                <a:ext cx="0" cy="87"/>
              </a:xfrm>
              <a:prstGeom prst="line">
                <a:avLst/>
              </a:pr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109" name="Freeform 27">
                <a:extLst>
                  <a:ext uri="{FF2B5EF4-FFF2-40B4-BE49-F238E27FC236}">
                    <a16:creationId xmlns:a16="http://schemas.microsoft.com/office/drawing/2014/main" id="{D244D9F9-DBF4-48EB-BB83-DC2F8802712F}"/>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110" name="Freeform 28">
                <a:extLst>
                  <a:ext uri="{FF2B5EF4-FFF2-40B4-BE49-F238E27FC236}">
                    <a16:creationId xmlns:a16="http://schemas.microsoft.com/office/drawing/2014/main" id="{8DEFA483-225A-4E61-A783-3B5319646A9F}"/>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grpSp>
      </p:grpSp>
      <p:grpSp>
        <p:nvGrpSpPr>
          <p:cNvPr id="111" name="Group 110">
            <a:extLst>
              <a:ext uri="{FF2B5EF4-FFF2-40B4-BE49-F238E27FC236}">
                <a16:creationId xmlns:a16="http://schemas.microsoft.com/office/drawing/2014/main" id="{D85E0FD2-524A-40A5-85BC-206BFB6C05F3}"/>
              </a:ext>
            </a:extLst>
          </p:cNvPr>
          <p:cNvGrpSpPr/>
          <p:nvPr/>
        </p:nvGrpSpPr>
        <p:grpSpPr>
          <a:xfrm>
            <a:off x="2775639" y="2846137"/>
            <a:ext cx="1340482" cy="1340482"/>
            <a:chOff x="2775150" y="2127586"/>
            <a:chExt cx="1340672" cy="1340672"/>
          </a:xfrm>
        </p:grpSpPr>
        <p:sp>
          <p:nvSpPr>
            <p:cNvPr id="112" name="Oval 111">
              <a:extLst>
                <a:ext uri="{FF2B5EF4-FFF2-40B4-BE49-F238E27FC236}">
                  <a16:creationId xmlns:a16="http://schemas.microsoft.com/office/drawing/2014/main" id="{76DD8C91-D2FF-481C-AEEF-3183A4E1DF72}"/>
                </a:ext>
              </a:extLst>
            </p:cNvPr>
            <p:cNvSpPr/>
            <p:nvPr/>
          </p:nvSpPr>
          <p:spPr bwMode="auto">
            <a:xfrm>
              <a:off x="2775150" y="2127586"/>
              <a:ext cx="1340672" cy="1340672"/>
            </a:xfrm>
            <a:prstGeom prst="ellipse">
              <a:avLst/>
            </a:prstGeom>
            <a:solidFill>
              <a:srgbClr val="DFDFD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13" name="Freeform 5">
              <a:extLst>
                <a:ext uri="{FF2B5EF4-FFF2-40B4-BE49-F238E27FC236}">
                  <a16:creationId xmlns:a16="http://schemas.microsoft.com/office/drawing/2014/main" id="{FC55B888-CE07-4DCA-8B75-8761AE85A5BC}"/>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0078D7"/>
            </a:solidFill>
            <a:ln w="38100">
              <a:noFill/>
              <a:miter lim="800000"/>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grpSp>
      <p:grpSp>
        <p:nvGrpSpPr>
          <p:cNvPr id="114" name="Group 113">
            <a:extLst>
              <a:ext uri="{FF2B5EF4-FFF2-40B4-BE49-F238E27FC236}">
                <a16:creationId xmlns:a16="http://schemas.microsoft.com/office/drawing/2014/main" id="{D9638AB7-D2E7-4C7E-B341-5F51C5837E06}"/>
              </a:ext>
            </a:extLst>
          </p:cNvPr>
          <p:cNvGrpSpPr/>
          <p:nvPr/>
        </p:nvGrpSpPr>
        <p:grpSpPr>
          <a:xfrm>
            <a:off x="8320354" y="2846137"/>
            <a:ext cx="1340482" cy="1340482"/>
            <a:chOff x="8320652" y="2127586"/>
            <a:chExt cx="1340672" cy="1340672"/>
          </a:xfrm>
        </p:grpSpPr>
        <p:sp>
          <p:nvSpPr>
            <p:cNvPr id="115" name="Oval 114">
              <a:extLst>
                <a:ext uri="{FF2B5EF4-FFF2-40B4-BE49-F238E27FC236}">
                  <a16:creationId xmlns:a16="http://schemas.microsoft.com/office/drawing/2014/main" id="{8CD2842A-B499-4BBD-B938-AB9D1D0C19E6}"/>
                </a:ext>
              </a:extLst>
            </p:cNvPr>
            <p:cNvSpPr/>
            <p:nvPr/>
          </p:nvSpPr>
          <p:spPr bwMode="auto">
            <a:xfrm>
              <a:off x="8320652" y="2127586"/>
              <a:ext cx="1340672" cy="1340672"/>
            </a:xfrm>
            <a:prstGeom prst="ellipse">
              <a:avLst/>
            </a:prstGeom>
            <a:solidFill>
              <a:srgbClr val="DFDFDF"/>
            </a:solidFill>
            <a:ln w="4445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116" name="Group 8">
              <a:extLst>
                <a:ext uri="{FF2B5EF4-FFF2-40B4-BE49-F238E27FC236}">
                  <a16:creationId xmlns:a16="http://schemas.microsoft.com/office/drawing/2014/main" id="{63557A2D-2A74-4DE9-9CA7-FB5CD48955B1}"/>
                </a:ext>
              </a:extLst>
            </p:cNvPr>
            <p:cNvGrpSpPr>
              <a:grpSpLocks noChangeAspect="1"/>
            </p:cNvGrpSpPr>
            <p:nvPr/>
          </p:nvGrpSpPr>
          <p:grpSpPr bwMode="auto">
            <a:xfrm>
              <a:off x="8561965" y="2577338"/>
              <a:ext cx="897974" cy="451613"/>
              <a:chOff x="7" y="12"/>
              <a:chExt cx="342" cy="172"/>
            </a:xfrm>
          </p:grpSpPr>
          <p:sp>
            <p:nvSpPr>
              <p:cNvPr id="117" name="Rectangle 9">
                <a:extLst>
                  <a:ext uri="{FF2B5EF4-FFF2-40B4-BE49-F238E27FC236}">
                    <a16:creationId xmlns:a16="http://schemas.microsoft.com/office/drawing/2014/main" id="{7BC5DBA9-C92A-4AF1-B5BD-999333D3D092}"/>
                  </a:ext>
                </a:extLst>
              </p:cNvPr>
              <p:cNvSpPr>
                <a:spLocks noChangeArrowheads="1"/>
              </p:cNvSpPr>
              <p:nvPr/>
            </p:nvSpPr>
            <p:spPr bwMode="auto">
              <a:xfrm>
                <a:off x="7" y="64"/>
                <a:ext cx="87" cy="120"/>
              </a:xfrm>
              <a:prstGeom prst="rect">
                <a:avLst/>
              </a:pr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118" name="Rectangle 10">
                <a:extLst>
                  <a:ext uri="{FF2B5EF4-FFF2-40B4-BE49-F238E27FC236}">
                    <a16:creationId xmlns:a16="http://schemas.microsoft.com/office/drawing/2014/main" id="{BBE36A3E-7FC4-4BCF-9FE7-AAECA42957A3}"/>
                  </a:ext>
                </a:extLst>
              </p:cNvPr>
              <p:cNvSpPr>
                <a:spLocks noChangeArrowheads="1"/>
              </p:cNvSpPr>
              <p:nvPr/>
            </p:nvSpPr>
            <p:spPr bwMode="auto">
              <a:xfrm>
                <a:off x="195" y="76"/>
                <a:ext cx="154" cy="108"/>
              </a:xfrm>
              <a:prstGeom prst="rect">
                <a:avLst/>
              </a:pr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119" name="Line 11">
                <a:extLst>
                  <a:ext uri="{FF2B5EF4-FFF2-40B4-BE49-F238E27FC236}">
                    <a16:creationId xmlns:a16="http://schemas.microsoft.com/office/drawing/2014/main" id="{09BF8B1B-EA6D-4E1B-93E6-9D68FF885965}"/>
                  </a:ext>
                </a:extLst>
              </p:cNvPr>
              <p:cNvSpPr>
                <a:spLocks noChangeShapeType="1"/>
              </p:cNvSpPr>
              <p:nvPr/>
            </p:nvSpPr>
            <p:spPr bwMode="auto">
              <a:xfrm flipV="1">
                <a:off x="311" y="124"/>
                <a:ext cx="0" cy="17"/>
              </a:xfrm>
              <a:prstGeom prst="line">
                <a:avLst/>
              </a:prstGeom>
              <a:noFill/>
              <a:ln w="444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120" name="Freeform 12">
                <a:extLst>
                  <a:ext uri="{FF2B5EF4-FFF2-40B4-BE49-F238E27FC236}">
                    <a16:creationId xmlns:a16="http://schemas.microsoft.com/office/drawing/2014/main" id="{460D4236-F02B-45E4-B297-CC135DA9EBE5}"/>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121" name="Freeform 13">
                <a:extLst>
                  <a:ext uri="{FF2B5EF4-FFF2-40B4-BE49-F238E27FC236}">
                    <a16:creationId xmlns:a16="http://schemas.microsoft.com/office/drawing/2014/main" id="{FD0B4FB1-82C5-477C-BDA5-D03820E52FAB}"/>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grpSp>
      </p:grpSp>
      <p:cxnSp>
        <p:nvCxnSpPr>
          <p:cNvPr id="122" name="Straight Arrow Connector 121">
            <a:extLst>
              <a:ext uri="{FF2B5EF4-FFF2-40B4-BE49-F238E27FC236}">
                <a16:creationId xmlns:a16="http://schemas.microsoft.com/office/drawing/2014/main" id="{3D6721BA-3A0D-40B4-BDBD-8AC55EE2796C}"/>
              </a:ext>
            </a:extLst>
          </p:cNvPr>
          <p:cNvCxnSpPr>
            <a:cxnSpLocks/>
          </p:cNvCxnSpPr>
          <p:nvPr/>
        </p:nvCxnSpPr>
        <p:spPr>
          <a:xfrm>
            <a:off x="4228370" y="3491386"/>
            <a:ext cx="1207375" cy="0"/>
          </a:xfrm>
          <a:prstGeom prst="straightConnector1">
            <a:avLst/>
          </a:prstGeom>
          <a:noFill/>
          <a:ln w="25400" cap="flat" cmpd="sng" algn="ctr">
            <a:solidFill>
              <a:srgbClr val="0078D7"/>
            </a:solidFill>
            <a:prstDash val="solid"/>
            <a:headEnd type="none"/>
            <a:tailEnd type="triangle" w="lg" len="med"/>
          </a:ln>
          <a:effectLst/>
        </p:spPr>
      </p:cxnSp>
      <p:cxnSp>
        <p:nvCxnSpPr>
          <p:cNvPr id="123" name="Straight Arrow Connector 122">
            <a:extLst>
              <a:ext uri="{FF2B5EF4-FFF2-40B4-BE49-F238E27FC236}">
                <a16:creationId xmlns:a16="http://schemas.microsoft.com/office/drawing/2014/main" id="{B80F6D80-18FD-4949-A121-E07B240CDE8B}"/>
              </a:ext>
            </a:extLst>
          </p:cNvPr>
          <p:cNvCxnSpPr>
            <a:cxnSpLocks/>
          </p:cNvCxnSpPr>
          <p:nvPr/>
        </p:nvCxnSpPr>
        <p:spPr>
          <a:xfrm flipH="1">
            <a:off x="7000728" y="3491386"/>
            <a:ext cx="1207375" cy="0"/>
          </a:xfrm>
          <a:prstGeom prst="straightConnector1">
            <a:avLst/>
          </a:prstGeom>
          <a:noFill/>
          <a:ln w="25400" cap="flat" cmpd="sng" algn="ctr">
            <a:solidFill>
              <a:srgbClr val="0078D7"/>
            </a:solidFill>
            <a:prstDash val="solid"/>
            <a:headEnd type="none"/>
            <a:tailEnd type="triangle" w="lg" len="med"/>
          </a:ln>
          <a:effectLst/>
        </p:spPr>
      </p:cxnSp>
      <p:cxnSp>
        <p:nvCxnSpPr>
          <p:cNvPr id="124" name="Straight Arrow Connector 123">
            <a:extLst>
              <a:ext uri="{FF2B5EF4-FFF2-40B4-BE49-F238E27FC236}">
                <a16:creationId xmlns:a16="http://schemas.microsoft.com/office/drawing/2014/main" id="{08A2123E-6981-4CF2-8BBD-30C556CFBA84}"/>
              </a:ext>
            </a:extLst>
          </p:cNvPr>
          <p:cNvCxnSpPr>
            <a:cxnSpLocks/>
          </p:cNvCxnSpPr>
          <p:nvPr/>
        </p:nvCxnSpPr>
        <p:spPr>
          <a:xfrm>
            <a:off x="6213406" y="4283946"/>
            <a:ext cx="0" cy="940953"/>
          </a:xfrm>
          <a:prstGeom prst="straightConnector1">
            <a:avLst/>
          </a:prstGeom>
          <a:noFill/>
          <a:ln w="25400" cap="flat" cmpd="sng" algn="ctr">
            <a:solidFill>
              <a:srgbClr val="0078D7"/>
            </a:solidFill>
            <a:prstDash val="solid"/>
            <a:headEnd type="none"/>
            <a:tailEnd type="triangle" w="lg" len="med"/>
          </a:ln>
          <a:effectLst/>
        </p:spPr>
      </p:cxnSp>
      <p:sp>
        <p:nvSpPr>
          <p:cNvPr id="125" name="Freeform 50">
            <a:extLst>
              <a:ext uri="{FF2B5EF4-FFF2-40B4-BE49-F238E27FC236}">
                <a16:creationId xmlns:a16="http://schemas.microsoft.com/office/drawing/2014/main" id="{0C657337-C551-4984-85CF-05C622B97540}"/>
              </a:ext>
            </a:extLst>
          </p:cNvPr>
          <p:cNvSpPr>
            <a:spLocks/>
          </p:cNvSpPr>
          <p:nvPr/>
        </p:nvSpPr>
        <p:spPr bwMode="auto">
          <a:xfrm flipH="1">
            <a:off x="6378779" y="6221054"/>
            <a:ext cx="614337" cy="411967"/>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3" name="Title 2">
            <a:extLst>
              <a:ext uri="{FF2B5EF4-FFF2-40B4-BE49-F238E27FC236}">
                <a16:creationId xmlns:a16="http://schemas.microsoft.com/office/drawing/2014/main" id="{2F3CB88B-75BD-4867-8E79-87E757A3E749}"/>
              </a:ext>
            </a:extLst>
          </p:cNvPr>
          <p:cNvSpPr>
            <a:spLocks noGrp="1"/>
          </p:cNvSpPr>
          <p:nvPr>
            <p:ph type="title"/>
          </p:nvPr>
        </p:nvSpPr>
        <p:spPr/>
        <p:txBody>
          <a:bodyPr/>
          <a:lstStyle/>
          <a:p>
            <a:r>
              <a:rPr lang="en-US" sz="4400" dirty="0"/>
              <a:t>…then IaaS set the table stakes for digital business…</a:t>
            </a:r>
          </a:p>
        </p:txBody>
      </p:sp>
    </p:spTree>
    <p:extLst>
      <p:ext uri="{BB962C8B-B14F-4D97-AF65-F5344CB8AC3E}">
        <p14:creationId xmlns:p14="http://schemas.microsoft.com/office/powerpoint/2010/main" val="297433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par>
                                <p:cTn id="8" presetID="42" presetClass="path" presetSubtype="0" decel="100000" fill="hold" grpId="1" nodeType="withEffect">
                                  <p:stCondLst>
                                    <p:cond delay="0"/>
                                  </p:stCondLst>
                                  <p:childTnLst>
                                    <p:animMotion origin="layout" path="M -1.21011E-6 2.17885E-7 L -1.21011E-6 0.04358 " pathEditMode="relative" rAng="0" ptsTypes="AA">
                                      <p:cBhvr>
                                        <p:cTn id="9" dur="500" spd="-100000" fill="hold"/>
                                        <p:tgtEl>
                                          <p:spTgt spid="66"/>
                                        </p:tgtEl>
                                        <p:attrNameLst>
                                          <p:attrName>ppt_x</p:attrName>
                                          <p:attrName>ppt_y</p:attrName>
                                        </p:attrNameLst>
                                      </p:cBhvr>
                                      <p:rCtr x="0" y="2179"/>
                                    </p:animMotion>
                                  </p:childTnLst>
                                </p:cTn>
                              </p:par>
                              <p:par>
                                <p:cTn id="10" presetID="10" presetClass="entr" presetSubtype="0" fill="hold" grpId="0" nodeType="withEffect">
                                  <p:stCondLst>
                                    <p:cond delay="10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500"/>
                                        <p:tgtEl>
                                          <p:spTgt spid="67"/>
                                        </p:tgtEl>
                                      </p:cBhvr>
                                    </p:animEffect>
                                  </p:childTnLst>
                                </p:cTn>
                              </p:par>
                              <p:par>
                                <p:cTn id="13" presetID="42" presetClass="path" presetSubtype="0" decel="100000" fill="hold" grpId="1" nodeType="withEffect">
                                  <p:stCondLst>
                                    <p:cond delay="100"/>
                                  </p:stCondLst>
                                  <p:childTnLst>
                                    <p:animMotion origin="layout" path="M -1.21011E-6 2.17885E-7 L -1.21011E-6 0.04358 " pathEditMode="relative" rAng="0" ptsTypes="AA">
                                      <p:cBhvr>
                                        <p:cTn id="14" dur="500" spd="-100000" fill="hold"/>
                                        <p:tgtEl>
                                          <p:spTgt spid="67"/>
                                        </p:tgtEl>
                                        <p:attrNameLst>
                                          <p:attrName>ppt_x</p:attrName>
                                          <p:attrName>ppt_y</p:attrName>
                                        </p:attrNameLst>
                                      </p:cBhvr>
                                      <p:rCtr x="0" y="2179"/>
                                    </p:animMotion>
                                  </p:childTnLst>
                                </p:cTn>
                              </p:par>
                              <p:par>
                                <p:cTn id="15" presetID="10" presetClass="entr" presetSubtype="0" fill="hold" grpId="0" nodeType="withEffect">
                                  <p:stCondLst>
                                    <p:cond delay="30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500"/>
                                        <p:tgtEl>
                                          <p:spTgt spid="68"/>
                                        </p:tgtEl>
                                      </p:cBhvr>
                                    </p:animEffect>
                                  </p:childTnLst>
                                </p:cTn>
                              </p:par>
                              <p:par>
                                <p:cTn id="18" presetID="42" presetClass="path" presetSubtype="0" decel="100000" fill="hold" grpId="1" nodeType="withEffect">
                                  <p:stCondLst>
                                    <p:cond delay="300"/>
                                  </p:stCondLst>
                                  <p:childTnLst>
                                    <p:animMotion origin="layout" path="M -1.21011E-6 2.17885E-7 L -1.21011E-6 0.04358 " pathEditMode="relative" rAng="0" ptsTypes="AA">
                                      <p:cBhvr>
                                        <p:cTn id="19" dur="500" spd="-100000" fill="hold"/>
                                        <p:tgtEl>
                                          <p:spTgt spid="68"/>
                                        </p:tgtEl>
                                        <p:attrNameLst>
                                          <p:attrName>ppt_x</p:attrName>
                                          <p:attrName>ppt_y</p:attrName>
                                        </p:attrNameLst>
                                      </p:cBhvr>
                                      <p:rCtr x="0" y="2179"/>
                                    </p:animMotion>
                                  </p:childTnLst>
                                </p:cTn>
                              </p:par>
                              <p:par>
                                <p:cTn id="20" presetID="10" presetClass="entr" presetSubtype="0" fill="hold" grpId="0" nodeType="with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42" presetClass="path" presetSubtype="0" decel="100000" fill="hold" grpId="1" nodeType="withEffect">
                                  <p:stCondLst>
                                    <p:cond delay="0"/>
                                  </p:stCondLst>
                                  <p:childTnLst>
                                    <p:animMotion origin="layout" path="M 2.94613E-6 -6.8089E-8 L 2.94613E-6 -0.05447 " pathEditMode="relative" rAng="0" ptsTypes="AA">
                                      <p:cBhvr>
                                        <p:cTn id="24" dur="500" spd="-100000" fill="hold"/>
                                        <p:tgtEl>
                                          <p:spTgt spid="72"/>
                                        </p:tgtEl>
                                        <p:attrNameLst>
                                          <p:attrName>ppt_x</p:attrName>
                                          <p:attrName>ppt_y</p:attrName>
                                        </p:attrNameLst>
                                      </p:cBhvr>
                                      <p:rCtr x="0" y="-2724"/>
                                    </p:animMotion>
                                  </p:childTnLst>
                                </p:cTn>
                              </p:par>
                              <p:par>
                                <p:cTn id="25" presetID="10" presetClass="entr" presetSubtype="0" fill="hold" grpId="0" nodeType="withEffect">
                                  <p:stCondLst>
                                    <p:cond delay="100"/>
                                  </p:stCondLst>
                                  <p:childTnLst>
                                    <p:set>
                                      <p:cBhvr>
                                        <p:cTn id="26" dur="1" fill="hold">
                                          <p:stCondLst>
                                            <p:cond delay="0"/>
                                          </p:stCondLst>
                                        </p:cTn>
                                        <p:tgtEl>
                                          <p:spTgt spid="69"/>
                                        </p:tgtEl>
                                        <p:attrNameLst>
                                          <p:attrName>style.visibility</p:attrName>
                                        </p:attrNameLst>
                                      </p:cBhvr>
                                      <p:to>
                                        <p:strVal val="visible"/>
                                      </p:to>
                                    </p:set>
                                    <p:animEffect transition="in" filter="fade">
                                      <p:cBhvr>
                                        <p:cTn id="27" dur="500"/>
                                        <p:tgtEl>
                                          <p:spTgt spid="69"/>
                                        </p:tgtEl>
                                      </p:cBhvr>
                                    </p:animEffect>
                                  </p:childTnLst>
                                </p:cTn>
                              </p:par>
                              <p:par>
                                <p:cTn id="28" presetID="42" presetClass="path" presetSubtype="0" decel="100000" fill="hold" grpId="1" nodeType="withEffect">
                                  <p:stCondLst>
                                    <p:cond delay="100"/>
                                  </p:stCondLst>
                                  <p:childTnLst>
                                    <p:animMotion origin="layout" path="M -4.70258E-6 3.25465E-6 L -4.70258E-6 -0.05447 " pathEditMode="relative" rAng="0" ptsTypes="AA">
                                      <p:cBhvr>
                                        <p:cTn id="29" dur="500" spd="-100000" fill="hold"/>
                                        <p:tgtEl>
                                          <p:spTgt spid="69"/>
                                        </p:tgtEl>
                                        <p:attrNameLst>
                                          <p:attrName>ppt_x</p:attrName>
                                          <p:attrName>ppt_y</p:attrName>
                                        </p:attrNameLst>
                                      </p:cBhvr>
                                      <p:rCtr x="0" y="-2724"/>
                                    </p:animMotion>
                                  </p:childTnLst>
                                </p:cTn>
                              </p:par>
                              <p:par>
                                <p:cTn id="30" presetID="10" presetClass="entr" presetSubtype="0" fill="hold" grpId="0" nodeType="withEffect">
                                  <p:stCondLst>
                                    <p:cond delay="300"/>
                                  </p:stCondLst>
                                  <p:childTnLst>
                                    <p:set>
                                      <p:cBhvr>
                                        <p:cTn id="31" dur="1" fill="hold">
                                          <p:stCondLst>
                                            <p:cond delay="0"/>
                                          </p:stCondLst>
                                        </p:cTn>
                                        <p:tgtEl>
                                          <p:spTgt spid="70"/>
                                        </p:tgtEl>
                                        <p:attrNameLst>
                                          <p:attrName>style.visibility</p:attrName>
                                        </p:attrNameLst>
                                      </p:cBhvr>
                                      <p:to>
                                        <p:strVal val="visible"/>
                                      </p:to>
                                    </p:set>
                                    <p:animEffect transition="in" filter="fade">
                                      <p:cBhvr>
                                        <p:cTn id="32" dur="500"/>
                                        <p:tgtEl>
                                          <p:spTgt spid="70"/>
                                        </p:tgtEl>
                                      </p:cBhvr>
                                    </p:animEffect>
                                  </p:childTnLst>
                                </p:cTn>
                              </p:par>
                              <p:par>
                                <p:cTn id="33" presetID="42" presetClass="path" presetSubtype="0" decel="100000" fill="hold" grpId="1" nodeType="withEffect">
                                  <p:stCondLst>
                                    <p:cond delay="300"/>
                                  </p:stCondLst>
                                  <p:childTnLst>
                                    <p:animMotion origin="layout" path="M -4.70258E-6 -3.42261E-6 L -4.70258E-6 -0.05447 " pathEditMode="relative" rAng="0" ptsTypes="AA">
                                      <p:cBhvr>
                                        <p:cTn id="34" dur="500" spd="-100000" fill="hold"/>
                                        <p:tgtEl>
                                          <p:spTgt spid="70"/>
                                        </p:tgtEl>
                                        <p:attrNameLst>
                                          <p:attrName>ppt_x</p:attrName>
                                          <p:attrName>ppt_y</p:attrName>
                                        </p:attrNameLst>
                                      </p:cBhvr>
                                      <p:rCtr x="0" y="-2724"/>
                                    </p:animMotion>
                                  </p:childTnLst>
                                </p:cTn>
                              </p:par>
                              <p:par>
                                <p:cTn id="35" presetID="10" presetClass="entr" presetSubtype="0" fill="hold" grpId="0" nodeType="withEffect">
                                  <p:stCondLst>
                                    <p:cond delay="400"/>
                                  </p:stCondLst>
                                  <p:childTnLst>
                                    <p:set>
                                      <p:cBhvr>
                                        <p:cTn id="36" dur="1" fill="hold">
                                          <p:stCondLst>
                                            <p:cond delay="0"/>
                                          </p:stCondLst>
                                        </p:cTn>
                                        <p:tgtEl>
                                          <p:spTgt spid="71"/>
                                        </p:tgtEl>
                                        <p:attrNameLst>
                                          <p:attrName>style.visibility</p:attrName>
                                        </p:attrNameLst>
                                      </p:cBhvr>
                                      <p:to>
                                        <p:strVal val="visible"/>
                                      </p:to>
                                    </p:set>
                                    <p:animEffect transition="in" filter="fade">
                                      <p:cBhvr>
                                        <p:cTn id="37" dur="500"/>
                                        <p:tgtEl>
                                          <p:spTgt spid="71"/>
                                        </p:tgtEl>
                                      </p:cBhvr>
                                    </p:animEffect>
                                  </p:childTnLst>
                                </p:cTn>
                              </p:par>
                              <p:par>
                                <p:cTn id="38" presetID="42" presetClass="path" presetSubtype="0" decel="100000" fill="hold" grpId="1" nodeType="withEffect">
                                  <p:stCondLst>
                                    <p:cond delay="400"/>
                                  </p:stCondLst>
                                  <p:childTnLst>
                                    <p:animMotion origin="layout" path="M -4.70258E-6 -9.98638E-8 L -4.70258E-6 -0.05447 " pathEditMode="relative" rAng="0" ptsTypes="AA">
                                      <p:cBhvr>
                                        <p:cTn id="39" dur="500" spd="-100000" fill="hold"/>
                                        <p:tgtEl>
                                          <p:spTgt spid="71"/>
                                        </p:tgtEl>
                                        <p:attrNameLst>
                                          <p:attrName>ppt_x</p:attrName>
                                          <p:attrName>ppt_y</p:attrName>
                                        </p:attrNameLst>
                                      </p:cBhvr>
                                      <p:rCtr x="0" y="-2724"/>
                                    </p:animMotion>
                                  </p:childTnLst>
                                </p:cTn>
                              </p:par>
                              <p:par>
                                <p:cTn id="40" presetID="10" presetClass="entr" presetSubtype="0" fill="hold" grpId="0" nodeType="withEffect">
                                  <p:stCondLst>
                                    <p:cond delay="0"/>
                                  </p:stCondLst>
                                  <p:childTnLst>
                                    <p:set>
                                      <p:cBhvr>
                                        <p:cTn id="41" dur="1" fill="hold">
                                          <p:stCondLst>
                                            <p:cond delay="0"/>
                                          </p:stCondLst>
                                        </p:cTn>
                                        <p:tgtEl>
                                          <p:spTgt spid="74"/>
                                        </p:tgtEl>
                                        <p:attrNameLst>
                                          <p:attrName>style.visibility</p:attrName>
                                        </p:attrNameLst>
                                      </p:cBhvr>
                                      <p:to>
                                        <p:strVal val="visible"/>
                                      </p:to>
                                    </p:set>
                                    <p:animEffect transition="in" filter="fade">
                                      <p:cBhvr>
                                        <p:cTn id="42" dur="500"/>
                                        <p:tgtEl>
                                          <p:spTgt spid="74"/>
                                        </p:tgtEl>
                                      </p:cBhvr>
                                    </p:animEffect>
                                  </p:childTnLst>
                                </p:cTn>
                              </p:par>
                              <p:par>
                                <p:cTn id="43" presetID="42" presetClass="path" presetSubtype="0" decel="100000" fill="hold" grpId="1" nodeType="withEffect">
                                  <p:stCondLst>
                                    <p:cond delay="0"/>
                                  </p:stCondLst>
                                  <p:childTnLst>
                                    <p:animMotion origin="layout" path="M -1.21011E-6 2.17885E-7 L -1.21011E-6 0.04358 " pathEditMode="relative" rAng="0" ptsTypes="AA">
                                      <p:cBhvr>
                                        <p:cTn id="44" dur="500" spd="-100000" fill="hold"/>
                                        <p:tgtEl>
                                          <p:spTgt spid="74"/>
                                        </p:tgtEl>
                                        <p:attrNameLst>
                                          <p:attrName>ppt_x</p:attrName>
                                          <p:attrName>ppt_y</p:attrName>
                                        </p:attrNameLst>
                                      </p:cBhvr>
                                      <p:rCtr x="0" y="2179"/>
                                    </p:animMotion>
                                  </p:childTnLst>
                                </p:cTn>
                              </p:par>
                              <p:par>
                                <p:cTn id="45" presetID="10" presetClass="entr" presetSubtype="0" fill="hold" grpId="0" nodeType="withEffect">
                                  <p:stCondLst>
                                    <p:cond delay="100"/>
                                  </p:stCondLst>
                                  <p:childTnLst>
                                    <p:set>
                                      <p:cBhvr>
                                        <p:cTn id="46" dur="1" fill="hold">
                                          <p:stCondLst>
                                            <p:cond delay="0"/>
                                          </p:stCondLst>
                                        </p:cTn>
                                        <p:tgtEl>
                                          <p:spTgt spid="73"/>
                                        </p:tgtEl>
                                        <p:attrNameLst>
                                          <p:attrName>style.visibility</p:attrName>
                                        </p:attrNameLst>
                                      </p:cBhvr>
                                      <p:to>
                                        <p:strVal val="visible"/>
                                      </p:to>
                                    </p:set>
                                    <p:animEffect transition="in" filter="fade">
                                      <p:cBhvr>
                                        <p:cTn id="47" dur="500"/>
                                        <p:tgtEl>
                                          <p:spTgt spid="73"/>
                                        </p:tgtEl>
                                      </p:cBhvr>
                                    </p:animEffect>
                                  </p:childTnLst>
                                </p:cTn>
                              </p:par>
                              <p:par>
                                <p:cTn id="48" presetID="42" presetClass="path" presetSubtype="0" decel="100000" fill="hold" grpId="1" nodeType="withEffect">
                                  <p:stCondLst>
                                    <p:cond delay="100"/>
                                  </p:stCondLst>
                                  <p:childTnLst>
                                    <p:animMotion origin="layout" path="M -3.48736E-6 -3.34998E-6 L -3.48736E-6 0.04358 " pathEditMode="relative" rAng="0" ptsTypes="AA">
                                      <p:cBhvr>
                                        <p:cTn id="49" dur="500" spd="-100000" fill="hold"/>
                                        <p:tgtEl>
                                          <p:spTgt spid="73"/>
                                        </p:tgtEl>
                                        <p:attrNameLst>
                                          <p:attrName>ppt_x</p:attrName>
                                          <p:attrName>ppt_y</p:attrName>
                                        </p:attrNameLst>
                                      </p:cBhvr>
                                      <p:rCtr x="0" y="2179"/>
                                    </p:animMotion>
                                  </p:childTnLst>
                                </p:cTn>
                              </p:par>
                              <p:par>
                                <p:cTn id="50" presetID="10" presetClass="entr" presetSubtype="0" fill="hold" grpId="0" nodeType="withEffect">
                                  <p:stCondLst>
                                    <p:cond delay="30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500"/>
                                        <p:tgtEl>
                                          <p:spTgt spid="75"/>
                                        </p:tgtEl>
                                      </p:cBhvr>
                                    </p:animEffect>
                                  </p:childTnLst>
                                </p:cTn>
                              </p:par>
                              <p:par>
                                <p:cTn id="53" presetID="42" presetClass="path" presetSubtype="0" decel="100000" fill="hold" grpId="1" nodeType="withEffect">
                                  <p:stCondLst>
                                    <p:cond delay="300"/>
                                  </p:stCondLst>
                                  <p:childTnLst>
                                    <p:animMotion origin="layout" path="M -1.21011E-6 2.17885E-7 L -1.21011E-6 0.04358 " pathEditMode="relative" rAng="0" ptsTypes="AA">
                                      <p:cBhvr>
                                        <p:cTn id="54" dur="500" spd="-100000" fill="hold"/>
                                        <p:tgtEl>
                                          <p:spTgt spid="75"/>
                                        </p:tgtEl>
                                        <p:attrNameLst>
                                          <p:attrName>ppt_x</p:attrName>
                                          <p:attrName>ppt_y</p:attrName>
                                        </p:attrNameLst>
                                      </p:cBhvr>
                                      <p:rCtr x="0" y="2179"/>
                                    </p:animMotion>
                                  </p:childTnLst>
                                </p:cTn>
                              </p:par>
                              <p:par>
                                <p:cTn id="55" presetID="10" presetClass="entr" presetSubtype="0" fill="hold" grpId="0" nodeType="withEffect">
                                  <p:stCondLst>
                                    <p:cond delay="350"/>
                                  </p:stCondLst>
                                  <p:childTnLst>
                                    <p:set>
                                      <p:cBhvr>
                                        <p:cTn id="56" dur="1" fill="hold">
                                          <p:stCondLst>
                                            <p:cond delay="0"/>
                                          </p:stCondLst>
                                        </p:cTn>
                                        <p:tgtEl>
                                          <p:spTgt spid="65"/>
                                        </p:tgtEl>
                                        <p:attrNameLst>
                                          <p:attrName>style.visibility</p:attrName>
                                        </p:attrNameLst>
                                      </p:cBhvr>
                                      <p:to>
                                        <p:strVal val="visible"/>
                                      </p:to>
                                    </p:set>
                                    <p:animEffect transition="in" filter="fade">
                                      <p:cBhvr>
                                        <p:cTn id="57" dur="500"/>
                                        <p:tgtEl>
                                          <p:spTgt spid="65"/>
                                        </p:tgtEl>
                                      </p:cBhvr>
                                    </p:animEffect>
                                  </p:childTnLst>
                                </p:cTn>
                              </p:par>
                              <p:par>
                                <p:cTn id="58" presetID="42" presetClass="path" presetSubtype="0" decel="100000" fill="hold" grpId="1" nodeType="withEffect">
                                  <p:stCondLst>
                                    <p:cond delay="350"/>
                                  </p:stCondLst>
                                  <p:childTnLst>
                                    <p:animMotion origin="layout" path="M -2.86699E-6 2.73264E-6 L -0.03676 2.73264E-6 " pathEditMode="relative" rAng="0" ptsTypes="AA">
                                      <p:cBhvr>
                                        <p:cTn id="59" dur="500" spd="-100000" fill="hold"/>
                                        <p:tgtEl>
                                          <p:spTgt spid="65"/>
                                        </p:tgtEl>
                                        <p:attrNameLst>
                                          <p:attrName>ppt_x</p:attrName>
                                          <p:attrName>ppt_y</p:attrName>
                                        </p:attrNameLst>
                                      </p:cBhvr>
                                      <p:rCtr x="-1838" y="0"/>
                                    </p:animMotion>
                                  </p:childTnLst>
                                </p:cTn>
                              </p:par>
                              <p:par>
                                <p:cTn id="60" presetID="10" presetClass="entr" presetSubtype="0" fill="hold" grpId="0" nodeType="withEffect">
                                  <p:stCondLst>
                                    <p:cond delay="350"/>
                                  </p:stCondLst>
                                  <p:childTnLst>
                                    <p:set>
                                      <p:cBhvr>
                                        <p:cTn id="61" dur="1" fill="hold">
                                          <p:stCondLst>
                                            <p:cond delay="0"/>
                                          </p:stCondLst>
                                        </p:cTn>
                                        <p:tgtEl>
                                          <p:spTgt spid="125"/>
                                        </p:tgtEl>
                                        <p:attrNameLst>
                                          <p:attrName>style.visibility</p:attrName>
                                        </p:attrNameLst>
                                      </p:cBhvr>
                                      <p:to>
                                        <p:strVal val="visible"/>
                                      </p:to>
                                    </p:set>
                                    <p:animEffect transition="in" filter="fade">
                                      <p:cBhvr>
                                        <p:cTn id="62" dur="500"/>
                                        <p:tgtEl>
                                          <p:spTgt spid="125"/>
                                        </p:tgtEl>
                                      </p:cBhvr>
                                    </p:animEffect>
                                  </p:childTnLst>
                                </p:cTn>
                              </p:par>
                              <p:par>
                                <p:cTn id="63" presetID="42" presetClass="path" presetSubtype="0" decel="100000" fill="hold" grpId="1" nodeType="withEffect">
                                  <p:stCondLst>
                                    <p:cond delay="350"/>
                                  </p:stCondLst>
                                  <p:childTnLst>
                                    <p:animMotion origin="layout" path="M 1.27904E-6 -4.12619E-6 L 0.03676 -4.12619E-6 " pathEditMode="relative" rAng="0" ptsTypes="AA">
                                      <p:cBhvr>
                                        <p:cTn id="64" dur="500" spd="-100000" fill="hold"/>
                                        <p:tgtEl>
                                          <p:spTgt spid="125"/>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5" grpId="1" animBg="1"/>
      <p:bldP spid="66" grpId="0"/>
      <p:bldP spid="66" grpId="1"/>
      <p:bldP spid="67" grpId="0"/>
      <p:bldP spid="67" grpId="1"/>
      <p:bldP spid="68" grpId="0"/>
      <p:bldP spid="68" grpId="1"/>
      <p:bldP spid="69" grpId="0"/>
      <p:bldP spid="69" grpId="1"/>
      <p:bldP spid="70" grpId="0"/>
      <p:bldP spid="70" grpId="1"/>
      <p:bldP spid="71" grpId="0"/>
      <p:bldP spid="71" grpId="1"/>
      <p:bldP spid="72" grpId="0"/>
      <p:bldP spid="72" grpId="1"/>
      <p:bldP spid="73" grpId="0"/>
      <p:bldP spid="73" grpId="1"/>
      <p:bldP spid="74" grpId="0"/>
      <p:bldP spid="74" grpId="1"/>
      <p:bldP spid="75" grpId="0"/>
      <p:bldP spid="75" grpId="1"/>
      <p:bldP spid="125" grpId="0" animBg="1"/>
      <p:bldP spid="125"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B2925247-9066-476E-BD42-5C777682744F}"/>
              </a:ext>
            </a:extLst>
          </p:cNvPr>
          <p:cNvGrpSpPr/>
          <p:nvPr/>
        </p:nvGrpSpPr>
        <p:grpSpPr>
          <a:xfrm>
            <a:off x="2775638" y="2054986"/>
            <a:ext cx="6885197" cy="2884551"/>
            <a:chOff x="2775639" y="1302068"/>
            <a:chExt cx="6885197" cy="2884551"/>
          </a:xfrm>
        </p:grpSpPr>
        <p:sp>
          <p:nvSpPr>
            <p:cNvPr id="40" name="Freeform 50">
              <a:extLst>
                <a:ext uri="{FF2B5EF4-FFF2-40B4-BE49-F238E27FC236}">
                  <a16:creationId xmlns:a16="http://schemas.microsoft.com/office/drawing/2014/main" id="{F550EF49-2880-4EBA-B886-AC06B8D1F57A}"/>
                </a:ext>
              </a:extLst>
            </p:cNvPr>
            <p:cNvSpPr>
              <a:spLocks/>
            </p:cNvSpPr>
            <p:nvPr/>
          </p:nvSpPr>
          <p:spPr bwMode="auto">
            <a:xfrm>
              <a:off x="5257068" y="3561296"/>
              <a:ext cx="874319" cy="586309"/>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grpSp>
          <p:nvGrpSpPr>
            <p:cNvPr id="41" name="Group 40">
              <a:extLst>
                <a:ext uri="{FF2B5EF4-FFF2-40B4-BE49-F238E27FC236}">
                  <a16:creationId xmlns:a16="http://schemas.microsoft.com/office/drawing/2014/main" id="{35D56BD4-4BD3-4C66-9F00-F66FF294CD0A}"/>
                </a:ext>
              </a:extLst>
            </p:cNvPr>
            <p:cNvGrpSpPr/>
            <p:nvPr/>
          </p:nvGrpSpPr>
          <p:grpSpPr>
            <a:xfrm>
              <a:off x="5547996" y="2846137"/>
              <a:ext cx="1340482" cy="1340482"/>
              <a:chOff x="5547902" y="2127586"/>
              <a:chExt cx="1340672" cy="1340672"/>
            </a:xfrm>
          </p:grpSpPr>
          <p:sp>
            <p:nvSpPr>
              <p:cNvPr id="60" name="Oval 59">
                <a:extLst>
                  <a:ext uri="{FF2B5EF4-FFF2-40B4-BE49-F238E27FC236}">
                    <a16:creationId xmlns:a16="http://schemas.microsoft.com/office/drawing/2014/main" id="{56F1CE92-F386-4E24-B920-A136BABDCD23}"/>
                  </a:ext>
                </a:extLst>
              </p:cNvPr>
              <p:cNvSpPr/>
              <p:nvPr/>
            </p:nvSpPr>
            <p:spPr bwMode="auto">
              <a:xfrm>
                <a:off x="5547902" y="2127586"/>
                <a:ext cx="1340672" cy="1340672"/>
              </a:xfrm>
              <a:prstGeom prst="ellipse">
                <a:avLst/>
              </a:prstGeom>
              <a:solidFill>
                <a:srgbClr val="DFDFDF"/>
              </a:solidFill>
              <a:ln w="4445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61" name="Group 16">
                <a:extLst>
                  <a:ext uri="{FF2B5EF4-FFF2-40B4-BE49-F238E27FC236}">
                    <a16:creationId xmlns:a16="http://schemas.microsoft.com/office/drawing/2014/main" id="{0255B3B1-8EDB-4EF5-A2D7-98A62A18CD88}"/>
                  </a:ext>
                </a:extLst>
              </p:cNvPr>
              <p:cNvGrpSpPr>
                <a:grpSpLocks noChangeAspect="1"/>
              </p:cNvGrpSpPr>
              <p:nvPr/>
            </p:nvGrpSpPr>
            <p:grpSpPr bwMode="auto">
              <a:xfrm>
                <a:off x="5824049" y="2333627"/>
                <a:ext cx="770389" cy="891106"/>
                <a:chOff x="13" y="7"/>
                <a:chExt cx="351" cy="406"/>
              </a:xfrm>
            </p:grpSpPr>
            <p:sp>
              <p:nvSpPr>
                <p:cNvPr id="62" name="Freeform 17">
                  <a:extLst>
                    <a:ext uri="{FF2B5EF4-FFF2-40B4-BE49-F238E27FC236}">
                      <a16:creationId xmlns:a16="http://schemas.microsoft.com/office/drawing/2014/main" id="{4D19AD5F-2D8B-4E12-A5ED-9D871A1F5985}"/>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63" name="Freeform 18">
                  <a:extLst>
                    <a:ext uri="{FF2B5EF4-FFF2-40B4-BE49-F238E27FC236}">
                      <a16:creationId xmlns:a16="http://schemas.microsoft.com/office/drawing/2014/main" id="{EE0F5519-8B66-40FA-A8E7-A2D00B07D7F4}"/>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64" name="Line 19">
                  <a:extLst>
                    <a:ext uri="{FF2B5EF4-FFF2-40B4-BE49-F238E27FC236}">
                      <a16:creationId xmlns:a16="http://schemas.microsoft.com/office/drawing/2014/main" id="{590AF3BC-B5DD-49D4-A380-820592AEB43B}"/>
                    </a:ext>
                  </a:extLst>
                </p:cNvPr>
                <p:cNvSpPr>
                  <a:spLocks noChangeShapeType="1"/>
                </p:cNvSpPr>
                <p:nvPr/>
              </p:nvSpPr>
              <p:spPr bwMode="auto">
                <a:xfrm>
                  <a:off x="288" y="282"/>
                  <a:ext cx="0" cy="93"/>
                </a:xfrm>
                <a:prstGeom prst="line">
                  <a:avLst/>
                </a:pr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65" name="Freeform 20">
                  <a:extLst>
                    <a:ext uri="{FF2B5EF4-FFF2-40B4-BE49-F238E27FC236}">
                      <a16:creationId xmlns:a16="http://schemas.microsoft.com/office/drawing/2014/main" id="{2C018646-48B6-4A0B-A736-D3608F1F5DC9}"/>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66" name="Freeform 21">
                  <a:extLst>
                    <a:ext uri="{FF2B5EF4-FFF2-40B4-BE49-F238E27FC236}">
                      <a16:creationId xmlns:a16="http://schemas.microsoft.com/office/drawing/2014/main" id="{F7E8BD6B-7EDD-4808-9A39-48936D65B213}"/>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67" name="Line 22">
                  <a:extLst>
                    <a:ext uri="{FF2B5EF4-FFF2-40B4-BE49-F238E27FC236}">
                      <a16:creationId xmlns:a16="http://schemas.microsoft.com/office/drawing/2014/main" id="{9D45D94B-B7F5-4F5A-9287-1410AFB49D83}"/>
                    </a:ext>
                  </a:extLst>
                </p:cNvPr>
                <p:cNvSpPr>
                  <a:spLocks noChangeShapeType="1"/>
                </p:cNvSpPr>
                <p:nvPr/>
              </p:nvSpPr>
              <p:spPr bwMode="auto">
                <a:xfrm>
                  <a:off x="89" y="282"/>
                  <a:ext cx="0" cy="93"/>
                </a:xfrm>
                <a:prstGeom prst="line">
                  <a:avLst/>
                </a:pr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68" name="Freeform 23">
                  <a:extLst>
                    <a:ext uri="{FF2B5EF4-FFF2-40B4-BE49-F238E27FC236}">
                      <a16:creationId xmlns:a16="http://schemas.microsoft.com/office/drawing/2014/main" id="{D46D871E-4E95-4657-9C42-05CCC82952FE}"/>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69" name="Freeform 24">
                  <a:extLst>
                    <a:ext uri="{FF2B5EF4-FFF2-40B4-BE49-F238E27FC236}">
                      <a16:creationId xmlns:a16="http://schemas.microsoft.com/office/drawing/2014/main" id="{E5457F80-5333-40C4-8829-0587C6DAA0EE}"/>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70" name="Freeform 25">
                  <a:extLst>
                    <a:ext uri="{FF2B5EF4-FFF2-40B4-BE49-F238E27FC236}">
                      <a16:creationId xmlns:a16="http://schemas.microsoft.com/office/drawing/2014/main" id="{F06B8B6E-950A-4E67-B4D3-7369D8F8A0D9}"/>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71" name="Line 26">
                  <a:extLst>
                    <a:ext uri="{FF2B5EF4-FFF2-40B4-BE49-F238E27FC236}">
                      <a16:creationId xmlns:a16="http://schemas.microsoft.com/office/drawing/2014/main" id="{32C3123A-304D-4F01-81B7-C8CA665B9136}"/>
                    </a:ext>
                  </a:extLst>
                </p:cNvPr>
                <p:cNvSpPr>
                  <a:spLocks noChangeShapeType="1"/>
                </p:cNvSpPr>
                <p:nvPr/>
              </p:nvSpPr>
              <p:spPr bwMode="auto">
                <a:xfrm>
                  <a:off x="189" y="96"/>
                  <a:ext cx="0" cy="87"/>
                </a:xfrm>
                <a:prstGeom prst="line">
                  <a:avLst/>
                </a:pr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72" name="Freeform 27">
                  <a:extLst>
                    <a:ext uri="{FF2B5EF4-FFF2-40B4-BE49-F238E27FC236}">
                      <a16:creationId xmlns:a16="http://schemas.microsoft.com/office/drawing/2014/main" id="{11E60493-5F0C-43FE-AA8D-B4E589024187}"/>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73" name="Freeform 28">
                  <a:extLst>
                    <a:ext uri="{FF2B5EF4-FFF2-40B4-BE49-F238E27FC236}">
                      <a16:creationId xmlns:a16="http://schemas.microsoft.com/office/drawing/2014/main" id="{7A07DA58-859D-4053-831A-0DFA2CD442CE}"/>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grpSp>
        </p:grpSp>
        <p:grpSp>
          <p:nvGrpSpPr>
            <p:cNvPr id="42" name="Group 41">
              <a:extLst>
                <a:ext uri="{FF2B5EF4-FFF2-40B4-BE49-F238E27FC236}">
                  <a16:creationId xmlns:a16="http://schemas.microsoft.com/office/drawing/2014/main" id="{D3188AE7-7DFD-4C94-880E-91C53AA2F8BA}"/>
                </a:ext>
              </a:extLst>
            </p:cNvPr>
            <p:cNvGrpSpPr/>
            <p:nvPr/>
          </p:nvGrpSpPr>
          <p:grpSpPr>
            <a:xfrm>
              <a:off x="2775639" y="2846137"/>
              <a:ext cx="1340482" cy="1340482"/>
              <a:chOff x="2775150" y="2127586"/>
              <a:chExt cx="1340672" cy="1340672"/>
            </a:xfrm>
          </p:grpSpPr>
          <p:sp>
            <p:nvSpPr>
              <p:cNvPr id="58" name="Oval 57">
                <a:extLst>
                  <a:ext uri="{FF2B5EF4-FFF2-40B4-BE49-F238E27FC236}">
                    <a16:creationId xmlns:a16="http://schemas.microsoft.com/office/drawing/2014/main" id="{FC83FC5D-5B4C-4F20-A116-E8736641F22E}"/>
                  </a:ext>
                </a:extLst>
              </p:cNvPr>
              <p:cNvSpPr/>
              <p:nvPr/>
            </p:nvSpPr>
            <p:spPr bwMode="auto">
              <a:xfrm>
                <a:off x="2775150" y="2127586"/>
                <a:ext cx="1340672" cy="1340672"/>
              </a:xfrm>
              <a:prstGeom prst="ellipse">
                <a:avLst/>
              </a:prstGeom>
              <a:solidFill>
                <a:srgbClr val="DFDFD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59" name="Freeform 5">
                <a:extLst>
                  <a:ext uri="{FF2B5EF4-FFF2-40B4-BE49-F238E27FC236}">
                    <a16:creationId xmlns:a16="http://schemas.microsoft.com/office/drawing/2014/main" id="{AAA3170C-2A52-4651-B225-F6D800056990}"/>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0078D7"/>
              </a:solidFill>
              <a:ln w="38100">
                <a:noFill/>
                <a:miter lim="800000"/>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grpSp>
        <p:grpSp>
          <p:nvGrpSpPr>
            <p:cNvPr id="43" name="Group 42">
              <a:extLst>
                <a:ext uri="{FF2B5EF4-FFF2-40B4-BE49-F238E27FC236}">
                  <a16:creationId xmlns:a16="http://schemas.microsoft.com/office/drawing/2014/main" id="{203E19EF-8B07-485B-B541-4DA66F176CA8}"/>
                </a:ext>
              </a:extLst>
            </p:cNvPr>
            <p:cNvGrpSpPr/>
            <p:nvPr/>
          </p:nvGrpSpPr>
          <p:grpSpPr>
            <a:xfrm>
              <a:off x="8320354" y="2846137"/>
              <a:ext cx="1340482" cy="1340482"/>
              <a:chOff x="8320652" y="2127586"/>
              <a:chExt cx="1340672" cy="1340672"/>
            </a:xfrm>
          </p:grpSpPr>
          <p:sp>
            <p:nvSpPr>
              <p:cNvPr id="51" name="Oval 50">
                <a:extLst>
                  <a:ext uri="{FF2B5EF4-FFF2-40B4-BE49-F238E27FC236}">
                    <a16:creationId xmlns:a16="http://schemas.microsoft.com/office/drawing/2014/main" id="{C60925FF-AB9F-4349-B5D7-FAA7EE34236B}"/>
                  </a:ext>
                </a:extLst>
              </p:cNvPr>
              <p:cNvSpPr/>
              <p:nvPr/>
            </p:nvSpPr>
            <p:spPr bwMode="auto">
              <a:xfrm>
                <a:off x="8320652" y="2127586"/>
                <a:ext cx="1340672" cy="1340672"/>
              </a:xfrm>
              <a:prstGeom prst="ellipse">
                <a:avLst/>
              </a:prstGeom>
              <a:solidFill>
                <a:srgbClr val="DFDFDF"/>
              </a:solidFill>
              <a:ln w="4445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52" name="Group 8">
                <a:extLst>
                  <a:ext uri="{FF2B5EF4-FFF2-40B4-BE49-F238E27FC236}">
                    <a16:creationId xmlns:a16="http://schemas.microsoft.com/office/drawing/2014/main" id="{7D4E87FD-54D0-409E-989A-3A6BAAA937CD}"/>
                  </a:ext>
                </a:extLst>
              </p:cNvPr>
              <p:cNvGrpSpPr>
                <a:grpSpLocks noChangeAspect="1"/>
              </p:cNvGrpSpPr>
              <p:nvPr/>
            </p:nvGrpSpPr>
            <p:grpSpPr bwMode="auto">
              <a:xfrm>
                <a:off x="8561965" y="2577338"/>
                <a:ext cx="897974" cy="451613"/>
                <a:chOff x="7" y="12"/>
                <a:chExt cx="342" cy="172"/>
              </a:xfrm>
            </p:grpSpPr>
            <p:sp>
              <p:nvSpPr>
                <p:cNvPr id="53" name="Rectangle 9">
                  <a:extLst>
                    <a:ext uri="{FF2B5EF4-FFF2-40B4-BE49-F238E27FC236}">
                      <a16:creationId xmlns:a16="http://schemas.microsoft.com/office/drawing/2014/main" id="{29CED650-ECCE-41E9-A42C-E0B4017232E2}"/>
                    </a:ext>
                  </a:extLst>
                </p:cNvPr>
                <p:cNvSpPr>
                  <a:spLocks noChangeArrowheads="1"/>
                </p:cNvSpPr>
                <p:nvPr/>
              </p:nvSpPr>
              <p:spPr bwMode="auto">
                <a:xfrm>
                  <a:off x="7" y="64"/>
                  <a:ext cx="87" cy="120"/>
                </a:xfrm>
                <a:prstGeom prst="rect">
                  <a:avLst/>
                </a:pr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54" name="Rectangle 10">
                  <a:extLst>
                    <a:ext uri="{FF2B5EF4-FFF2-40B4-BE49-F238E27FC236}">
                      <a16:creationId xmlns:a16="http://schemas.microsoft.com/office/drawing/2014/main" id="{D4CDB3B7-C108-4556-86E3-354C077480B7}"/>
                    </a:ext>
                  </a:extLst>
                </p:cNvPr>
                <p:cNvSpPr>
                  <a:spLocks noChangeArrowheads="1"/>
                </p:cNvSpPr>
                <p:nvPr/>
              </p:nvSpPr>
              <p:spPr bwMode="auto">
                <a:xfrm>
                  <a:off x="195" y="76"/>
                  <a:ext cx="154" cy="108"/>
                </a:xfrm>
                <a:prstGeom prst="rect">
                  <a:avLst/>
                </a:pr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55" name="Line 11">
                  <a:extLst>
                    <a:ext uri="{FF2B5EF4-FFF2-40B4-BE49-F238E27FC236}">
                      <a16:creationId xmlns:a16="http://schemas.microsoft.com/office/drawing/2014/main" id="{D11B65F4-3D57-4E1D-90F0-8E802B9220F5}"/>
                    </a:ext>
                  </a:extLst>
                </p:cNvPr>
                <p:cNvSpPr>
                  <a:spLocks noChangeShapeType="1"/>
                </p:cNvSpPr>
                <p:nvPr/>
              </p:nvSpPr>
              <p:spPr bwMode="auto">
                <a:xfrm flipV="1">
                  <a:off x="311" y="124"/>
                  <a:ext cx="0" cy="17"/>
                </a:xfrm>
                <a:prstGeom prst="line">
                  <a:avLst/>
                </a:prstGeom>
                <a:noFill/>
                <a:ln w="444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56" name="Freeform 12">
                  <a:extLst>
                    <a:ext uri="{FF2B5EF4-FFF2-40B4-BE49-F238E27FC236}">
                      <a16:creationId xmlns:a16="http://schemas.microsoft.com/office/drawing/2014/main" id="{93E7DCF1-D8DD-4C80-B9B8-37F654609137}"/>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57" name="Freeform 13">
                  <a:extLst>
                    <a:ext uri="{FF2B5EF4-FFF2-40B4-BE49-F238E27FC236}">
                      <a16:creationId xmlns:a16="http://schemas.microsoft.com/office/drawing/2014/main" id="{35E3986B-7C66-4050-90DB-7CF35EC3BD05}"/>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444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grpSp>
        </p:grpSp>
        <p:cxnSp>
          <p:nvCxnSpPr>
            <p:cNvPr id="44" name="Straight Arrow Connector 43">
              <a:extLst>
                <a:ext uri="{FF2B5EF4-FFF2-40B4-BE49-F238E27FC236}">
                  <a16:creationId xmlns:a16="http://schemas.microsoft.com/office/drawing/2014/main" id="{0ABDB22C-F412-451C-BCB9-F16BEFBB61A6}"/>
                </a:ext>
              </a:extLst>
            </p:cNvPr>
            <p:cNvCxnSpPr>
              <a:cxnSpLocks/>
            </p:cNvCxnSpPr>
            <p:nvPr/>
          </p:nvCxnSpPr>
          <p:spPr>
            <a:xfrm>
              <a:off x="4228370" y="3491386"/>
              <a:ext cx="1207375" cy="0"/>
            </a:xfrm>
            <a:prstGeom prst="straightConnector1">
              <a:avLst/>
            </a:prstGeom>
            <a:noFill/>
            <a:ln w="25400" cap="flat" cmpd="sng" algn="ctr">
              <a:solidFill>
                <a:srgbClr val="0078D7"/>
              </a:solidFill>
              <a:prstDash val="solid"/>
              <a:headEnd type="none"/>
              <a:tailEnd type="triangle" w="lg" len="med"/>
            </a:ln>
            <a:effectLst/>
          </p:spPr>
        </p:cxnSp>
        <p:cxnSp>
          <p:nvCxnSpPr>
            <p:cNvPr id="45" name="Straight Arrow Connector 44">
              <a:extLst>
                <a:ext uri="{FF2B5EF4-FFF2-40B4-BE49-F238E27FC236}">
                  <a16:creationId xmlns:a16="http://schemas.microsoft.com/office/drawing/2014/main" id="{8E3B4029-856A-44B8-BB7F-2E633E5870A9}"/>
                </a:ext>
              </a:extLst>
            </p:cNvPr>
            <p:cNvCxnSpPr>
              <a:cxnSpLocks/>
            </p:cNvCxnSpPr>
            <p:nvPr/>
          </p:nvCxnSpPr>
          <p:spPr>
            <a:xfrm flipH="1">
              <a:off x="7000728" y="3491386"/>
              <a:ext cx="1207375" cy="0"/>
            </a:xfrm>
            <a:prstGeom prst="straightConnector1">
              <a:avLst/>
            </a:prstGeom>
            <a:noFill/>
            <a:ln w="25400" cap="flat" cmpd="sng" algn="ctr">
              <a:solidFill>
                <a:srgbClr val="0078D7"/>
              </a:solidFill>
              <a:prstDash val="solid"/>
              <a:headEnd type="none"/>
              <a:tailEnd type="triangle" w="lg" len="med"/>
            </a:ln>
            <a:effectLst/>
          </p:spPr>
        </p:cxnSp>
        <p:sp>
          <p:nvSpPr>
            <p:cNvPr id="46" name="Freeform 50">
              <a:extLst>
                <a:ext uri="{FF2B5EF4-FFF2-40B4-BE49-F238E27FC236}">
                  <a16:creationId xmlns:a16="http://schemas.microsoft.com/office/drawing/2014/main" id="{E30D63E8-A92E-4758-8006-F3733FD04169}"/>
                </a:ext>
              </a:extLst>
            </p:cNvPr>
            <p:cNvSpPr>
              <a:spLocks/>
            </p:cNvSpPr>
            <p:nvPr/>
          </p:nvSpPr>
          <p:spPr bwMode="auto">
            <a:xfrm flipH="1">
              <a:off x="6522995" y="2937004"/>
              <a:ext cx="614337" cy="411967"/>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47" name="TextBox 46">
              <a:extLst>
                <a:ext uri="{FF2B5EF4-FFF2-40B4-BE49-F238E27FC236}">
                  <a16:creationId xmlns:a16="http://schemas.microsoft.com/office/drawing/2014/main" id="{0BB301A6-D7BC-4BB5-ACD5-141E6861A0C7}"/>
                </a:ext>
              </a:extLst>
            </p:cNvPr>
            <p:cNvSpPr txBox="1"/>
            <p:nvPr/>
          </p:nvSpPr>
          <p:spPr>
            <a:xfrm>
              <a:off x="4283082" y="2051232"/>
              <a:ext cx="3863300" cy="329468"/>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499"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Light"/>
                </a:rPr>
                <a:t>How many </a:t>
              </a:r>
              <a:r>
                <a:rPr lang="en-US" sz="1499"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“servers” </a:t>
              </a:r>
              <a:r>
                <a:rPr kumimoji="0" lang="en-US" sz="1499"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Light"/>
                </a:rPr>
                <a:t>do I need?</a:t>
              </a:r>
            </a:p>
          </p:txBody>
        </p:sp>
        <p:sp>
          <p:nvSpPr>
            <p:cNvPr id="48" name="TextBox 47">
              <a:extLst>
                <a:ext uri="{FF2B5EF4-FFF2-40B4-BE49-F238E27FC236}">
                  <a16:creationId xmlns:a16="http://schemas.microsoft.com/office/drawing/2014/main" id="{8B2992A6-E8B4-495C-8BE1-D80154B21663}"/>
                </a:ext>
              </a:extLst>
            </p:cNvPr>
            <p:cNvSpPr txBox="1"/>
            <p:nvPr/>
          </p:nvSpPr>
          <p:spPr>
            <a:xfrm>
              <a:off x="4269810" y="1676649"/>
              <a:ext cx="4095525" cy="329468"/>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499"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Light"/>
                </a:rPr>
                <a:t>How can I increase</a:t>
              </a:r>
              <a:r>
                <a:rPr kumimoji="0" lang="en-US" sz="1499" b="1" i="0" u="none" strike="noStrike" kern="0" cap="none" spc="0" normalizeH="0" baseline="0" noProof="0" dirty="0">
                  <a:ln>
                    <a:noFill/>
                  </a:ln>
                  <a:gradFill>
                    <a:gsLst>
                      <a:gs pos="1250">
                        <a:srgbClr val="353535"/>
                      </a:gs>
                      <a:gs pos="100000">
                        <a:srgbClr val="353535"/>
                      </a:gs>
                    </a:gsLst>
                    <a:lin ang="5400000" scaled="0"/>
                  </a:gradFill>
                  <a:effectLst/>
                  <a:uLnTx/>
                  <a:uFillTx/>
                  <a:latin typeface="Segoe UI Light"/>
                </a:rPr>
                <a:t> </a:t>
              </a:r>
              <a:r>
                <a:rPr lang="en-US" sz="1499"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“server” </a:t>
              </a:r>
              <a:r>
                <a:rPr kumimoji="0" lang="en-US" sz="1499"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Light"/>
                </a:rPr>
                <a:t>utilization?</a:t>
              </a:r>
            </a:p>
          </p:txBody>
        </p:sp>
        <p:sp>
          <p:nvSpPr>
            <p:cNvPr id="49" name="TextBox 48">
              <a:extLst>
                <a:ext uri="{FF2B5EF4-FFF2-40B4-BE49-F238E27FC236}">
                  <a16:creationId xmlns:a16="http://schemas.microsoft.com/office/drawing/2014/main" id="{077A3DD7-5DB7-4839-86F1-77B814CADDC0}"/>
                </a:ext>
              </a:extLst>
            </p:cNvPr>
            <p:cNvSpPr txBox="1"/>
            <p:nvPr/>
          </p:nvSpPr>
          <p:spPr>
            <a:xfrm>
              <a:off x="3364359" y="1302068"/>
              <a:ext cx="5700745" cy="329468"/>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499"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Light"/>
                </a:rPr>
                <a:t>What is the right </a:t>
              </a:r>
              <a:r>
                <a:rPr kumimoji="0" lang="en-US" sz="1499" b="1" i="0" u="none" strike="noStrike" kern="0" cap="none" spc="0" normalizeH="0" baseline="0" noProof="0" dirty="0">
                  <a:ln>
                    <a:noFill/>
                  </a:ln>
                  <a:gradFill>
                    <a:gsLst>
                      <a:gs pos="1250">
                        <a:srgbClr val="353535"/>
                      </a:gs>
                      <a:gs pos="100000">
                        <a:srgbClr val="353535"/>
                      </a:gs>
                    </a:gsLst>
                    <a:lin ang="5400000" scaled="0"/>
                  </a:gradFill>
                  <a:effectLst/>
                  <a:uLnTx/>
                  <a:uFillTx/>
                  <a:latin typeface="Segoe UI Light"/>
                </a:rPr>
                <a:t>size</a:t>
              </a:r>
              <a:r>
                <a:rPr kumimoji="0" lang="en-US" sz="1499"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Light"/>
                </a:rPr>
                <a:t> of </a:t>
              </a:r>
              <a:r>
                <a:rPr kumimoji="0" lang="en-US" sz="1499" i="0" u="none" strike="noStrike" kern="0" cap="none" spc="0" normalizeH="0" baseline="0" noProof="0" dirty="0">
                  <a:ln>
                    <a:noFill/>
                  </a:ln>
                  <a:gradFill>
                    <a:gsLst>
                      <a:gs pos="1250">
                        <a:srgbClr val="353535"/>
                      </a:gs>
                      <a:gs pos="100000">
                        <a:srgbClr val="353535"/>
                      </a:gs>
                    </a:gsLst>
                    <a:lin ang="5400000" scaled="0"/>
                  </a:gradFill>
                  <a:effectLst/>
                  <a:uLnTx/>
                  <a:uFillTx/>
                  <a:latin typeface="Segoe UI Semibold" panose="020B0702040204020203" pitchFamily="34" charset="0"/>
                  <a:cs typeface="Segoe UI Semibold" panose="020B0702040204020203" pitchFamily="34" charset="0"/>
                </a:rPr>
                <a:t>“servers</a:t>
              </a:r>
              <a:r>
                <a:rPr lang="en-US" sz="1499"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a:t>
              </a:r>
              <a:r>
                <a:rPr kumimoji="0" lang="en-US" sz="1499"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Light"/>
                </a:rPr>
                <a:t> for my business needs?</a:t>
              </a:r>
            </a:p>
          </p:txBody>
        </p:sp>
        <p:sp>
          <p:nvSpPr>
            <p:cNvPr id="50" name="TextBox 49">
              <a:extLst>
                <a:ext uri="{FF2B5EF4-FFF2-40B4-BE49-F238E27FC236}">
                  <a16:creationId xmlns:a16="http://schemas.microsoft.com/office/drawing/2014/main" id="{5A8C5596-761F-4CB8-BF39-C81BF2B6BC90}"/>
                </a:ext>
              </a:extLst>
            </p:cNvPr>
            <p:cNvSpPr txBox="1"/>
            <p:nvPr/>
          </p:nvSpPr>
          <p:spPr>
            <a:xfrm>
              <a:off x="5067786" y="2425814"/>
              <a:ext cx="2293892" cy="323037"/>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1499"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Light"/>
                </a:rPr>
                <a:t>How can I </a:t>
              </a:r>
              <a:r>
                <a:rPr lang="en-US" sz="1499"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scale</a:t>
              </a:r>
              <a:r>
                <a:rPr kumimoji="0" lang="en-US" sz="1499"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Light"/>
                </a:rPr>
                <a:t> my app?</a:t>
              </a:r>
            </a:p>
          </p:txBody>
        </p:sp>
      </p:grpSp>
      <p:sp>
        <p:nvSpPr>
          <p:cNvPr id="3" name="Title 2">
            <a:extLst>
              <a:ext uri="{FF2B5EF4-FFF2-40B4-BE49-F238E27FC236}">
                <a16:creationId xmlns:a16="http://schemas.microsoft.com/office/drawing/2014/main" id="{298ABCCE-483F-4F48-8D9B-1ED70B53C8EF}"/>
              </a:ext>
            </a:extLst>
          </p:cNvPr>
          <p:cNvSpPr>
            <a:spLocks noGrp="1"/>
          </p:cNvSpPr>
          <p:nvPr>
            <p:ph type="title"/>
          </p:nvPr>
        </p:nvSpPr>
        <p:spPr/>
        <p:txBody>
          <a:bodyPr/>
          <a:lstStyle/>
          <a:p>
            <a:r>
              <a:rPr lang="en-US" sz="4400" dirty="0"/>
              <a:t>…then PaaS, critical for digital transformation</a:t>
            </a:r>
          </a:p>
        </p:txBody>
      </p:sp>
    </p:spTree>
    <p:extLst>
      <p:ext uri="{BB962C8B-B14F-4D97-AF65-F5344CB8AC3E}">
        <p14:creationId xmlns:p14="http://schemas.microsoft.com/office/powerpoint/2010/main" val="1108343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Freeform 50">
            <a:extLst>
              <a:ext uri="{FF2B5EF4-FFF2-40B4-BE49-F238E27FC236}">
                <a16:creationId xmlns:a16="http://schemas.microsoft.com/office/drawing/2014/main" id="{1AD10541-FC3E-4658-A193-4ABEFEACF6E1}"/>
              </a:ext>
            </a:extLst>
          </p:cNvPr>
          <p:cNvSpPr>
            <a:spLocks/>
          </p:cNvSpPr>
          <p:nvPr/>
        </p:nvSpPr>
        <p:spPr bwMode="auto">
          <a:xfrm>
            <a:off x="4809924" y="3064042"/>
            <a:ext cx="2794027" cy="187364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grpSp>
        <p:nvGrpSpPr>
          <p:cNvPr id="110" name="Group 109">
            <a:extLst>
              <a:ext uri="{FF2B5EF4-FFF2-40B4-BE49-F238E27FC236}">
                <a16:creationId xmlns:a16="http://schemas.microsoft.com/office/drawing/2014/main" id="{C5D17276-BBD8-4881-9326-A4DF4E8B8590}"/>
              </a:ext>
            </a:extLst>
          </p:cNvPr>
          <p:cNvGrpSpPr/>
          <p:nvPr/>
        </p:nvGrpSpPr>
        <p:grpSpPr>
          <a:xfrm>
            <a:off x="1755875" y="3448479"/>
            <a:ext cx="1340482" cy="1340482"/>
            <a:chOff x="2775150" y="2127586"/>
            <a:chExt cx="1340672" cy="1340672"/>
          </a:xfrm>
        </p:grpSpPr>
        <p:sp>
          <p:nvSpPr>
            <p:cNvPr id="111" name="Oval 110">
              <a:extLst>
                <a:ext uri="{FF2B5EF4-FFF2-40B4-BE49-F238E27FC236}">
                  <a16:creationId xmlns:a16="http://schemas.microsoft.com/office/drawing/2014/main" id="{838588A5-254D-4398-919D-993BAF677D8A}"/>
                </a:ext>
              </a:extLst>
            </p:cNvPr>
            <p:cNvSpPr/>
            <p:nvPr/>
          </p:nvSpPr>
          <p:spPr bwMode="auto">
            <a:xfrm>
              <a:off x="2775150" y="2127586"/>
              <a:ext cx="1340672" cy="1340672"/>
            </a:xfrm>
            <a:prstGeom prst="ellipse">
              <a:avLst/>
            </a:prstGeom>
            <a:solidFill>
              <a:srgbClr val="DFDFDF"/>
            </a:solidFill>
            <a:ln w="9525" cap="flat" cmpd="sng" algn="ctr">
              <a:solidFill>
                <a:srgbClr val="FFFFFF">
                  <a:lumMod val="95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12" name="Freeform 5">
              <a:extLst>
                <a:ext uri="{FF2B5EF4-FFF2-40B4-BE49-F238E27FC236}">
                  <a16:creationId xmlns:a16="http://schemas.microsoft.com/office/drawing/2014/main" id="{B13DAEF8-7646-4DCC-B075-185875522875}"/>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0078D7"/>
            </a:solidFill>
            <a:ln w="38100">
              <a:noFill/>
              <a:miter lim="800000"/>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grpSp>
      <p:grpSp>
        <p:nvGrpSpPr>
          <p:cNvPr id="113" name="Group 112">
            <a:extLst>
              <a:ext uri="{FF2B5EF4-FFF2-40B4-BE49-F238E27FC236}">
                <a16:creationId xmlns:a16="http://schemas.microsoft.com/office/drawing/2014/main" id="{A83713AB-51FB-4683-9AB8-DC1EC83D24D8}"/>
              </a:ext>
            </a:extLst>
          </p:cNvPr>
          <p:cNvGrpSpPr/>
          <p:nvPr/>
        </p:nvGrpSpPr>
        <p:grpSpPr>
          <a:xfrm>
            <a:off x="9375280" y="3448479"/>
            <a:ext cx="1340482" cy="1340482"/>
            <a:chOff x="8320652" y="2127586"/>
            <a:chExt cx="1340672" cy="1340672"/>
          </a:xfrm>
        </p:grpSpPr>
        <p:sp>
          <p:nvSpPr>
            <p:cNvPr id="114" name="Oval 113">
              <a:extLst>
                <a:ext uri="{FF2B5EF4-FFF2-40B4-BE49-F238E27FC236}">
                  <a16:creationId xmlns:a16="http://schemas.microsoft.com/office/drawing/2014/main" id="{5568FCE6-53A9-4BCC-9795-86F7F2B101CB}"/>
                </a:ext>
              </a:extLst>
            </p:cNvPr>
            <p:cNvSpPr/>
            <p:nvPr/>
          </p:nvSpPr>
          <p:spPr bwMode="auto">
            <a:xfrm>
              <a:off x="8320652" y="2127586"/>
              <a:ext cx="1340672" cy="1340672"/>
            </a:xfrm>
            <a:prstGeom prst="ellipse">
              <a:avLst/>
            </a:prstGeom>
            <a:solidFill>
              <a:srgbClr val="DFDFDF"/>
            </a:solidFill>
            <a:ln w="4445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115" name="Group 8">
              <a:extLst>
                <a:ext uri="{FF2B5EF4-FFF2-40B4-BE49-F238E27FC236}">
                  <a16:creationId xmlns:a16="http://schemas.microsoft.com/office/drawing/2014/main" id="{86EF3BAA-8448-4F0E-AB97-08742FAE2E6A}"/>
                </a:ext>
              </a:extLst>
            </p:cNvPr>
            <p:cNvGrpSpPr>
              <a:grpSpLocks noChangeAspect="1"/>
            </p:cNvGrpSpPr>
            <p:nvPr/>
          </p:nvGrpSpPr>
          <p:grpSpPr bwMode="auto">
            <a:xfrm>
              <a:off x="8561965" y="2577338"/>
              <a:ext cx="897974" cy="451613"/>
              <a:chOff x="7" y="12"/>
              <a:chExt cx="342" cy="172"/>
            </a:xfrm>
          </p:grpSpPr>
          <p:sp>
            <p:nvSpPr>
              <p:cNvPr id="116" name="Rectangle 9">
                <a:extLst>
                  <a:ext uri="{FF2B5EF4-FFF2-40B4-BE49-F238E27FC236}">
                    <a16:creationId xmlns:a16="http://schemas.microsoft.com/office/drawing/2014/main" id="{904FBE5F-AA54-4F83-8C8A-A1F7DD346C9E}"/>
                  </a:ext>
                </a:extLst>
              </p:cNvPr>
              <p:cNvSpPr>
                <a:spLocks noChangeArrowheads="1"/>
              </p:cNvSpPr>
              <p:nvPr/>
            </p:nvSpPr>
            <p:spPr bwMode="auto">
              <a:xfrm>
                <a:off x="7" y="64"/>
                <a:ext cx="87" cy="120"/>
              </a:xfrm>
              <a:prstGeom prst="rect">
                <a:avLst/>
              </a:prstGeom>
              <a:noFill/>
              <a:ln w="44450" cap="flat">
                <a:solidFill>
                  <a:srgbClr val="0078D7"/>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117" name="Rectangle 10">
                <a:extLst>
                  <a:ext uri="{FF2B5EF4-FFF2-40B4-BE49-F238E27FC236}">
                    <a16:creationId xmlns:a16="http://schemas.microsoft.com/office/drawing/2014/main" id="{55DC3EE6-C3CA-4321-A8A7-D990E65D90F3}"/>
                  </a:ext>
                </a:extLst>
              </p:cNvPr>
              <p:cNvSpPr>
                <a:spLocks noChangeArrowheads="1"/>
              </p:cNvSpPr>
              <p:nvPr/>
            </p:nvSpPr>
            <p:spPr bwMode="auto">
              <a:xfrm>
                <a:off x="195" y="76"/>
                <a:ext cx="154" cy="108"/>
              </a:xfrm>
              <a:prstGeom prst="rect">
                <a:avLst/>
              </a:prstGeom>
              <a:noFill/>
              <a:ln w="44450" cap="flat">
                <a:solidFill>
                  <a:srgbClr val="0078D7"/>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118" name="Line 11">
                <a:extLst>
                  <a:ext uri="{FF2B5EF4-FFF2-40B4-BE49-F238E27FC236}">
                    <a16:creationId xmlns:a16="http://schemas.microsoft.com/office/drawing/2014/main" id="{883DBB40-5CF1-46F1-A531-2BC4560F8565}"/>
                  </a:ext>
                </a:extLst>
              </p:cNvPr>
              <p:cNvSpPr>
                <a:spLocks noChangeShapeType="1"/>
              </p:cNvSpPr>
              <p:nvPr/>
            </p:nvSpPr>
            <p:spPr bwMode="auto">
              <a:xfrm flipV="1">
                <a:off x="311" y="124"/>
                <a:ext cx="0" cy="17"/>
              </a:xfrm>
              <a:prstGeom prst="line">
                <a:avLst/>
              </a:prstGeom>
              <a:noFill/>
              <a:ln w="44450" cap="flat">
                <a:solidFill>
                  <a:srgbClr val="0078D7"/>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119" name="Freeform 12">
                <a:extLst>
                  <a:ext uri="{FF2B5EF4-FFF2-40B4-BE49-F238E27FC236}">
                    <a16:creationId xmlns:a16="http://schemas.microsoft.com/office/drawing/2014/main" id="{93C2DDCA-E303-425C-B5E3-AB7B0D26B434}"/>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44450" cap="flat">
                <a:solidFill>
                  <a:srgbClr val="0078D7"/>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sp>
            <p:nvSpPr>
              <p:cNvPr id="120" name="Freeform 13">
                <a:extLst>
                  <a:ext uri="{FF2B5EF4-FFF2-40B4-BE49-F238E27FC236}">
                    <a16:creationId xmlns:a16="http://schemas.microsoft.com/office/drawing/2014/main" id="{A7CCFF2D-61B7-45A9-A4BD-1E01639DEC84}"/>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44450" cap="flat">
                <a:solidFill>
                  <a:srgbClr val="0078D7"/>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Light"/>
                </a:endParaRPr>
              </a:p>
            </p:txBody>
          </p:sp>
        </p:grpSp>
      </p:grpSp>
      <p:cxnSp>
        <p:nvCxnSpPr>
          <p:cNvPr id="121" name="Straight Arrow Connector 120">
            <a:extLst>
              <a:ext uri="{FF2B5EF4-FFF2-40B4-BE49-F238E27FC236}">
                <a16:creationId xmlns:a16="http://schemas.microsoft.com/office/drawing/2014/main" id="{D943BAC9-48DF-433F-8953-8AABCEE8A404}"/>
              </a:ext>
            </a:extLst>
          </p:cNvPr>
          <p:cNvCxnSpPr>
            <a:cxnSpLocks/>
          </p:cNvCxnSpPr>
          <p:nvPr/>
        </p:nvCxnSpPr>
        <p:spPr>
          <a:xfrm>
            <a:off x="3314099" y="4093728"/>
            <a:ext cx="1207375" cy="0"/>
          </a:xfrm>
          <a:prstGeom prst="straightConnector1">
            <a:avLst/>
          </a:prstGeom>
          <a:noFill/>
          <a:ln w="25400" cap="flat" cmpd="sng" algn="ctr">
            <a:solidFill>
              <a:srgbClr val="0078D7"/>
            </a:solidFill>
            <a:prstDash val="solid"/>
            <a:headEnd type="none"/>
            <a:tailEnd type="triangle" w="lg" len="med"/>
          </a:ln>
          <a:effectLst/>
        </p:spPr>
      </p:cxnSp>
      <p:cxnSp>
        <p:nvCxnSpPr>
          <p:cNvPr id="122" name="Straight Arrow Connector 121">
            <a:extLst>
              <a:ext uri="{FF2B5EF4-FFF2-40B4-BE49-F238E27FC236}">
                <a16:creationId xmlns:a16="http://schemas.microsoft.com/office/drawing/2014/main" id="{C9219E63-D2A1-445C-BC8E-506FE0D8B288}"/>
              </a:ext>
            </a:extLst>
          </p:cNvPr>
          <p:cNvCxnSpPr>
            <a:cxnSpLocks/>
          </p:cNvCxnSpPr>
          <p:nvPr/>
        </p:nvCxnSpPr>
        <p:spPr>
          <a:xfrm flipH="1">
            <a:off x="7897416" y="4093728"/>
            <a:ext cx="1207375" cy="0"/>
          </a:xfrm>
          <a:prstGeom prst="straightConnector1">
            <a:avLst/>
          </a:prstGeom>
          <a:noFill/>
          <a:ln w="25400" cap="flat" cmpd="sng" algn="ctr">
            <a:solidFill>
              <a:srgbClr val="0078D7"/>
            </a:solidFill>
            <a:prstDash val="solid"/>
            <a:headEnd type="none"/>
            <a:tailEnd type="triangle" w="lg" len="med"/>
          </a:ln>
          <a:effectLst/>
        </p:spPr>
      </p:cxnSp>
      <p:sp>
        <p:nvSpPr>
          <p:cNvPr id="123" name="TextBox 122">
            <a:extLst>
              <a:ext uri="{FF2B5EF4-FFF2-40B4-BE49-F238E27FC236}">
                <a16:creationId xmlns:a16="http://schemas.microsoft.com/office/drawing/2014/main" id="{57F9141E-6F3B-4966-90D0-58D62BD7C12E}"/>
              </a:ext>
            </a:extLst>
          </p:cNvPr>
          <p:cNvSpPr txBox="1"/>
          <p:nvPr/>
        </p:nvSpPr>
        <p:spPr>
          <a:xfrm>
            <a:off x="3043927" y="2318177"/>
            <a:ext cx="6164460" cy="40807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4049">
              <a:defRPr/>
            </a:pPr>
            <a:r>
              <a:rPr lang="en-US" sz="2000" dirty="0">
                <a:gradFill>
                  <a:gsLst>
                    <a:gs pos="1250">
                      <a:srgbClr val="353535"/>
                    </a:gs>
                    <a:gs pos="100000">
                      <a:srgbClr val="353535"/>
                    </a:gs>
                  </a:gsLst>
                  <a:lin ang="5400000" scaled="0"/>
                </a:gradFill>
                <a:latin typeface="Segoe UI Light"/>
              </a:rPr>
              <a:t>How do I </a:t>
            </a:r>
            <a:r>
              <a:rPr lang="en-US" sz="2000" b="1"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architect</a:t>
            </a:r>
            <a:r>
              <a:rPr lang="en-US" sz="2000" dirty="0">
                <a:gradFill>
                  <a:gsLst>
                    <a:gs pos="1250">
                      <a:srgbClr val="353535"/>
                    </a:gs>
                    <a:gs pos="100000">
                      <a:srgbClr val="353535"/>
                    </a:gs>
                  </a:gsLst>
                  <a:lin ang="5400000" scaled="0"/>
                </a:gradFill>
                <a:latin typeface="Segoe UI Light"/>
              </a:rPr>
              <a:t> my app to become Serverless?</a:t>
            </a:r>
          </a:p>
        </p:txBody>
      </p:sp>
      <p:sp>
        <p:nvSpPr>
          <p:cNvPr id="2" name="Title 1">
            <a:extLst>
              <a:ext uri="{FF2B5EF4-FFF2-40B4-BE49-F238E27FC236}">
                <a16:creationId xmlns:a16="http://schemas.microsoft.com/office/drawing/2014/main" id="{EE2FBEAC-1D73-4993-A2AF-F3F57D8C52A5}"/>
              </a:ext>
            </a:extLst>
          </p:cNvPr>
          <p:cNvSpPr>
            <a:spLocks noGrp="1"/>
          </p:cNvSpPr>
          <p:nvPr>
            <p:ph type="title"/>
          </p:nvPr>
        </p:nvSpPr>
        <p:spPr/>
        <p:txBody>
          <a:bodyPr/>
          <a:lstStyle/>
          <a:p>
            <a:r>
              <a:rPr lang="en-US" sz="4400" dirty="0"/>
              <a:t>Serverless: the platform for next gen apps, today</a:t>
            </a:r>
          </a:p>
        </p:txBody>
      </p:sp>
      <p:sp>
        <p:nvSpPr>
          <p:cNvPr id="214" name="Freeform 14">
            <a:extLst>
              <a:ext uri="{FF2B5EF4-FFF2-40B4-BE49-F238E27FC236}">
                <a16:creationId xmlns:a16="http://schemas.microsoft.com/office/drawing/2014/main" id="{FCA43D10-CE08-412A-9AC5-AB954B471FD8}"/>
              </a:ext>
            </a:extLst>
          </p:cNvPr>
          <p:cNvSpPr>
            <a:spLocks noChangeAspect="1" noEditPoints="1"/>
          </p:cNvSpPr>
          <p:nvPr/>
        </p:nvSpPr>
        <p:spPr bwMode="auto">
          <a:xfrm>
            <a:off x="5649459" y="3514714"/>
            <a:ext cx="205514" cy="274320"/>
          </a:xfrm>
          <a:custGeom>
            <a:avLst/>
            <a:gdLst>
              <a:gd name="T0" fmla="*/ 227 w 227"/>
              <a:gd name="T1" fmla="*/ 265 h 303"/>
              <a:gd name="T2" fmla="*/ 227 w 227"/>
              <a:gd name="T3" fmla="*/ 57 h 303"/>
              <a:gd name="T4" fmla="*/ 171 w 227"/>
              <a:gd name="T5" fmla="*/ 0 h 303"/>
              <a:gd name="T6" fmla="*/ 38 w 227"/>
              <a:gd name="T7" fmla="*/ 0 h 303"/>
              <a:gd name="T8" fmla="*/ 38 w 227"/>
              <a:gd name="T9" fmla="*/ 38 h 303"/>
              <a:gd name="T10" fmla="*/ 0 w 227"/>
              <a:gd name="T11" fmla="*/ 38 h 303"/>
              <a:gd name="T12" fmla="*/ 0 w 227"/>
              <a:gd name="T13" fmla="*/ 303 h 303"/>
              <a:gd name="T14" fmla="*/ 189 w 227"/>
              <a:gd name="T15" fmla="*/ 303 h 303"/>
              <a:gd name="T16" fmla="*/ 189 w 227"/>
              <a:gd name="T17" fmla="*/ 265 h 303"/>
              <a:gd name="T18" fmla="*/ 227 w 227"/>
              <a:gd name="T19" fmla="*/ 265 h 303"/>
              <a:gd name="T20" fmla="*/ 171 w 227"/>
              <a:gd name="T21" fmla="*/ 26 h 303"/>
              <a:gd name="T22" fmla="*/ 201 w 227"/>
              <a:gd name="T23" fmla="*/ 57 h 303"/>
              <a:gd name="T24" fmla="*/ 171 w 227"/>
              <a:gd name="T25" fmla="*/ 57 h 303"/>
              <a:gd name="T26" fmla="*/ 171 w 227"/>
              <a:gd name="T27" fmla="*/ 26 h 303"/>
              <a:gd name="T28" fmla="*/ 171 w 227"/>
              <a:gd name="T29" fmla="*/ 284 h 303"/>
              <a:gd name="T30" fmla="*/ 19 w 227"/>
              <a:gd name="T31" fmla="*/ 284 h 303"/>
              <a:gd name="T32" fmla="*/ 19 w 227"/>
              <a:gd name="T33" fmla="*/ 57 h 303"/>
              <a:gd name="T34" fmla="*/ 38 w 227"/>
              <a:gd name="T35" fmla="*/ 57 h 303"/>
              <a:gd name="T36" fmla="*/ 38 w 227"/>
              <a:gd name="T37" fmla="*/ 265 h 303"/>
              <a:gd name="T38" fmla="*/ 171 w 227"/>
              <a:gd name="T39" fmla="*/ 265 h 303"/>
              <a:gd name="T40" fmla="*/ 171 w 227"/>
              <a:gd name="T41" fmla="*/ 284 h 303"/>
              <a:gd name="T42" fmla="*/ 57 w 227"/>
              <a:gd name="T43" fmla="*/ 246 h 303"/>
              <a:gd name="T44" fmla="*/ 57 w 227"/>
              <a:gd name="T45" fmla="*/ 19 h 303"/>
              <a:gd name="T46" fmla="*/ 152 w 227"/>
              <a:gd name="T47" fmla="*/ 19 h 303"/>
              <a:gd name="T48" fmla="*/ 152 w 227"/>
              <a:gd name="T49" fmla="*/ 76 h 303"/>
              <a:gd name="T50" fmla="*/ 208 w 227"/>
              <a:gd name="T51" fmla="*/ 76 h 303"/>
              <a:gd name="T52" fmla="*/ 208 w 227"/>
              <a:gd name="T53" fmla="*/ 246 h 303"/>
              <a:gd name="T54" fmla="*/ 57 w 227"/>
              <a:gd name="T55" fmla="*/ 246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7" h="303">
                <a:moveTo>
                  <a:pt x="227" y="265"/>
                </a:moveTo>
                <a:lnTo>
                  <a:pt x="227" y="57"/>
                </a:lnTo>
                <a:lnTo>
                  <a:pt x="171" y="0"/>
                </a:lnTo>
                <a:lnTo>
                  <a:pt x="38" y="0"/>
                </a:lnTo>
                <a:lnTo>
                  <a:pt x="38" y="38"/>
                </a:lnTo>
                <a:lnTo>
                  <a:pt x="0" y="38"/>
                </a:lnTo>
                <a:lnTo>
                  <a:pt x="0" y="303"/>
                </a:lnTo>
                <a:lnTo>
                  <a:pt x="189" y="303"/>
                </a:lnTo>
                <a:lnTo>
                  <a:pt x="189" y="265"/>
                </a:lnTo>
                <a:lnTo>
                  <a:pt x="227" y="265"/>
                </a:lnTo>
                <a:close/>
                <a:moveTo>
                  <a:pt x="171" y="26"/>
                </a:moveTo>
                <a:lnTo>
                  <a:pt x="201" y="57"/>
                </a:lnTo>
                <a:lnTo>
                  <a:pt x="171" y="57"/>
                </a:lnTo>
                <a:lnTo>
                  <a:pt x="171" y="26"/>
                </a:lnTo>
                <a:close/>
                <a:moveTo>
                  <a:pt x="171" y="284"/>
                </a:moveTo>
                <a:lnTo>
                  <a:pt x="19" y="284"/>
                </a:lnTo>
                <a:lnTo>
                  <a:pt x="19" y="57"/>
                </a:lnTo>
                <a:lnTo>
                  <a:pt x="38" y="57"/>
                </a:lnTo>
                <a:lnTo>
                  <a:pt x="38" y="265"/>
                </a:lnTo>
                <a:lnTo>
                  <a:pt x="171" y="265"/>
                </a:lnTo>
                <a:lnTo>
                  <a:pt x="171" y="284"/>
                </a:lnTo>
                <a:close/>
                <a:moveTo>
                  <a:pt x="57" y="246"/>
                </a:moveTo>
                <a:lnTo>
                  <a:pt x="57" y="19"/>
                </a:lnTo>
                <a:lnTo>
                  <a:pt x="152" y="19"/>
                </a:lnTo>
                <a:lnTo>
                  <a:pt x="152" y="76"/>
                </a:lnTo>
                <a:lnTo>
                  <a:pt x="208" y="76"/>
                </a:lnTo>
                <a:lnTo>
                  <a:pt x="208" y="246"/>
                </a:lnTo>
                <a:lnTo>
                  <a:pt x="57" y="246"/>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4">
            <a:extLst>
              <a:ext uri="{FF2B5EF4-FFF2-40B4-BE49-F238E27FC236}">
                <a16:creationId xmlns:a16="http://schemas.microsoft.com/office/drawing/2014/main" id="{6AA71229-3148-4E2D-AA25-45D12B9C447A}"/>
              </a:ext>
            </a:extLst>
          </p:cNvPr>
          <p:cNvSpPr>
            <a:spLocks noChangeAspect="1" noEditPoints="1"/>
          </p:cNvSpPr>
          <p:nvPr/>
        </p:nvSpPr>
        <p:spPr bwMode="auto">
          <a:xfrm>
            <a:off x="6247898" y="3295355"/>
            <a:ext cx="205514" cy="274320"/>
          </a:xfrm>
          <a:custGeom>
            <a:avLst/>
            <a:gdLst>
              <a:gd name="T0" fmla="*/ 227 w 227"/>
              <a:gd name="T1" fmla="*/ 265 h 303"/>
              <a:gd name="T2" fmla="*/ 227 w 227"/>
              <a:gd name="T3" fmla="*/ 57 h 303"/>
              <a:gd name="T4" fmla="*/ 171 w 227"/>
              <a:gd name="T5" fmla="*/ 0 h 303"/>
              <a:gd name="T6" fmla="*/ 38 w 227"/>
              <a:gd name="T7" fmla="*/ 0 h 303"/>
              <a:gd name="T8" fmla="*/ 38 w 227"/>
              <a:gd name="T9" fmla="*/ 38 h 303"/>
              <a:gd name="T10" fmla="*/ 0 w 227"/>
              <a:gd name="T11" fmla="*/ 38 h 303"/>
              <a:gd name="T12" fmla="*/ 0 w 227"/>
              <a:gd name="T13" fmla="*/ 303 h 303"/>
              <a:gd name="T14" fmla="*/ 189 w 227"/>
              <a:gd name="T15" fmla="*/ 303 h 303"/>
              <a:gd name="T16" fmla="*/ 189 w 227"/>
              <a:gd name="T17" fmla="*/ 265 h 303"/>
              <a:gd name="T18" fmla="*/ 227 w 227"/>
              <a:gd name="T19" fmla="*/ 265 h 303"/>
              <a:gd name="T20" fmla="*/ 171 w 227"/>
              <a:gd name="T21" fmla="*/ 26 h 303"/>
              <a:gd name="T22" fmla="*/ 201 w 227"/>
              <a:gd name="T23" fmla="*/ 57 h 303"/>
              <a:gd name="T24" fmla="*/ 171 w 227"/>
              <a:gd name="T25" fmla="*/ 57 h 303"/>
              <a:gd name="T26" fmla="*/ 171 w 227"/>
              <a:gd name="T27" fmla="*/ 26 h 303"/>
              <a:gd name="T28" fmla="*/ 171 w 227"/>
              <a:gd name="T29" fmla="*/ 284 h 303"/>
              <a:gd name="T30" fmla="*/ 19 w 227"/>
              <a:gd name="T31" fmla="*/ 284 h 303"/>
              <a:gd name="T32" fmla="*/ 19 w 227"/>
              <a:gd name="T33" fmla="*/ 57 h 303"/>
              <a:gd name="T34" fmla="*/ 38 w 227"/>
              <a:gd name="T35" fmla="*/ 57 h 303"/>
              <a:gd name="T36" fmla="*/ 38 w 227"/>
              <a:gd name="T37" fmla="*/ 265 h 303"/>
              <a:gd name="T38" fmla="*/ 171 w 227"/>
              <a:gd name="T39" fmla="*/ 265 h 303"/>
              <a:gd name="T40" fmla="*/ 171 w 227"/>
              <a:gd name="T41" fmla="*/ 284 h 303"/>
              <a:gd name="T42" fmla="*/ 57 w 227"/>
              <a:gd name="T43" fmla="*/ 246 h 303"/>
              <a:gd name="T44" fmla="*/ 57 w 227"/>
              <a:gd name="T45" fmla="*/ 19 h 303"/>
              <a:gd name="T46" fmla="*/ 152 w 227"/>
              <a:gd name="T47" fmla="*/ 19 h 303"/>
              <a:gd name="T48" fmla="*/ 152 w 227"/>
              <a:gd name="T49" fmla="*/ 76 h 303"/>
              <a:gd name="T50" fmla="*/ 208 w 227"/>
              <a:gd name="T51" fmla="*/ 76 h 303"/>
              <a:gd name="T52" fmla="*/ 208 w 227"/>
              <a:gd name="T53" fmla="*/ 246 h 303"/>
              <a:gd name="T54" fmla="*/ 57 w 227"/>
              <a:gd name="T55" fmla="*/ 246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7" h="303">
                <a:moveTo>
                  <a:pt x="227" y="265"/>
                </a:moveTo>
                <a:lnTo>
                  <a:pt x="227" y="57"/>
                </a:lnTo>
                <a:lnTo>
                  <a:pt x="171" y="0"/>
                </a:lnTo>
                <a:lnTo>
                  <a:pt x="38" y="0"/>
                </a:lnTo>
                <a:lnTo>
                  <a:pt x="38" y="38"/>
                </a:lnTo>
                <a:lnTo>
                  <a:pt x="0" y="38"/>
                </a:lnTo>
                <a:lnTo>
                  <a:pt x="0" y="303"/>
                </a:lnTo>
                <a:lnTo>
                  <a:pt x="189" y="303"/>
                </a:lnTo>
                <a:lnTo>
                  <a:pt x="189" y="265"/>
                </a:lnTo>
                <a:lnTo>
                  <a:pt x="227" y="265"/>
                </a:lnTo>
                <a:close/>
                <a:moveTo>
                  <a:pt x="171" y="26"/>
                </a:moveTo>
                <a:lnTo>
                  <a:pt x="201" y="57"/>
                </a:lnTo>
                <a:lnTo>
                  <a:pt x="171" y="57"/>
                </a:lnTo>
                <a:lnTo>
                  <a:pt x="171" y="26"/>
                </a:lnTo>
                <a:close/>
                <a:moveTo>
                  <a:pt x="171" y="284"/>
                </a:moveTo>
                <a:lnTo>
                  <a:pt x="19" y="284"/>
                </a:lnTo>
                <a:lnTo>
                  <a:pt x="19" y="57"/>
                </a:lnTo>
                <a:lnTo>
                  <a:pt x="38" y="57"/>
                </a:lnTo>
                <a:lnTo>
                  <a:pt x="38" y="265"/>
                </a:lnTo>
                <a:lnTo>
                  <a:pt x="171" y="265"/>
                </a:lnTo>
                <a:lnTo>
                  <a:pt x="171" y="284"/>
                </a:lnTo>
                <a:close/>
                <a:moveTo>
                  <a:pt x="57" y="246"/>
                </a:moveTo>
                <a:lnTo>
                  <a:pt x="57" y="19"/>
                </a:lnTo>
                <a:lnTo>
                  <a:pt x="152" y="19"/>
                </a:lnTo>
                <a:lnTo>
                  <a:pt x="152" y="76"/>
                </a:lnTo>
                <a:lnTo>
                  <a:pt x="208" y="76"/>
                </a:lnTo>
                <a:lnTo>
                  <a:pt x="208" y="246"/>
                </a:lnTo>
                <a:lnTo>
                  <a:pt x="57" y="246"/>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4">
            <a:extLst>
              <a:ext uri="{FF2B5EF4-FFF2-40B4-BE49-F238E27FC236}">
                <a16:creationId xmlns:a16="http://schemas.microsoft.com/office/drawing/2014/main" id="{3B399E18-C8A5-43DE-921B-E199E077583B}"/>
              </a:ext>
            </a:extLst>
          </p:cNvPr>
          <p:cNvSpPr>
            <a:spLocks noChangeAspect="1" noEditPoints="1"/>
          </p:cNvSpPr>
          <p:nvPr/>
        </p:nvSpPr>
        <p:spPr bwMode="auto">
          <a:xfrm>
            <a:off x="5395416" y="4077074"/>
            <a:ext cx="205514" cy="274320"/>
          </a:xfrm>
          <a:custGeom>
            <a:avLst/>
            <a:gdLst>
              <a:gd name="T0" fmla="*/ 227 w 227"/>
              <a:gd name="T1" fmla="*/ 265 h 303"/>
              <a:gd name="T2" fmla="*/ 227 w 227"/>
              <a:gd name="T3" fmla="*/ 57 h 303"/>
              <a:gd name="T4" fmla="*/ 171 w 227"/>
              <a:gd name="T5" fmla="*/ 0 h 303"/>
              <a:gd name="T6" fmla="*/ 38 w 227"/>
              <a:gd name="T7" fmla="*/ 0 h 303"/>
              <a:gd name="T8" fmla="*/ 38 w 227"/>
              <a:gd name="T9" fmla="*/ 38 h 303"/>
              <a:gd name="T10" fmla="*/ 0 w 227"/>
              <a:gd name="T11" fmla="*/ 38 h 303"/>
              <a:gd name="T12" fmla="*/ 0 w 227"/>
              <a:gd name="T13" fmla="*/ 303 h 303"/>
              <a:gd name="T14" fmla="*/ 189 w 227"/>
              <a:gd name="T15" fmla="*/ 303 h 303"/>
              <a:gd name="T16" fmla="*/ 189 w 227"/>
              <a:gd name="T17" fmla="*/ 265 h 303"/>
              <a:gd name="T18" fmla="*/ 227 w 227"/>
              <a:gd name="T19" fmla="*/ 265 h 303"/>
              <a:gd name="T20" fmla="*/ 171 w 227"/>
              <a:gd name="T21" fmla="*/ 26 h 303"/>
              <a:gd name="T22" fmla="*/ 201 w 227"/>
              <a:gd name="T23" fmla="*/ 57 h 303"/>
              <a:gd name="T24" fmla="*/ 171 w 227"/>
              <a:gd name="T25" fmla="*/ 57 h 303"/>
              <a:gd name="T26" fmla="*/ 171 w 227"/>
              <a:gd name="T27" fmla="*/ 26 h 303"/>
              <a:gd name="T28" fmla="*/ 171 w 227"/>
              <a:gd name="T29" fmla="*/ 284 h 303"/>
              <a:gd name="T30" fmla="*/ 19 w 227"/>
              <a:gd name="T31" fmla="*/ 284 h 303"/>
              <a:gd name="T32" fmla="*/ 19 w 227"/>
              <a:gd name="T33" fmla="*/ 57 h 303"/>
              <a:gd name="T34" fmla="*/ 38 w 227"/>
              <a:gd name="T35" fmla="*/ 57 h 303"/>
              <a:gd name="T36" fmla="*/ 38 w 227"/>
              <a:gd name="T37" fmla="*/ 265 h 303"/>
              <a:gd name="T38" fmla="*/ 171 w 227"/>
              <a:gd name="T39" fmla="*/ 265 h 303"/>
              <a:gd name="T40" fmla="*/ 171 w 227"/>
              <a:gd name="T41" fmla="*/ 284 h 303"/>
              <a:gd name="T42" fmla="*/ 57 w 227"/>
              <a:gd name="T43" fmla="*/ 246 h 303"/>
              <a:gd name="T44" fmla="*/ 57 w 227"/>
              <a:gd name="T45" fmla="*/ 19 h 303"/>
              <a:gd name="T46" fmla="*/ 152 w 227"/>
              <a:gd name="T47" fmla="*/ 19 h 303"/>
              <a:gd name="T48" fmla="*/ 152 w 227"/>
              <a:gd name="T49" fmla="*/ 76 h 303"/>
              <a:gd name="T50" fmla="*/ 208 w 227"/>
              <a:gd name="T51" fmla="*/ 76 h 303"/>
              <a:gd name="T52" fmla="*/ 208 w 227"/>
              <a:gd name="T53" fmla="*/ 246 h 303"/>
              <a:gd name="T54" fmla="*/ 57 w 227"/>
              <a:gd name="T55" fmla="*/ 246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7" h="303">
                <a:moveTo>
                  <a:pt x="227" y="265"/>
                </a:moveTo>
                <a:lnTo>
                  <a:pt x="227" y="57"/>
                </a:lnTo>
                <a:lnTo>
                  <a:pt x="171" y="0"/>
                </a:lnTo>
                <a:lnTo>
                  <a:pt x="38" y="0"/>
                </a:lnTo>
                <a:lnTo>
                  <a:pt x="38" y="38"/>
                </a:lnTo>
                <a:lnTo>
                  <a:pt x="0" y="38"/>
                </a:lnTo>
                <a:lnTo>
                  <a:pt x="0" y="303"/>
                </a:lnTo>
                <a:lnTo>
                  <a:pt x="189" y="303"/>
                </a:lnTo>
                <a:lnTo>
                  <a:pt x="189" y="265"/>
                </a:lnTo>
                <a:lnTo>
                  <a:pt x="227" y="265"/>
                </a:lnTo>
                <a:close/>
                <a:moveTo>
                  <a:pt x="171" y="26"/>
                </a:moveTo>
                <a:lnTo>
                  <a:pt x="201" y="57"/>
                </a:lnTo>
                <a:lnTo>
                  <a:pt x="171" y="57"/>
                </a:lnTo>
                <a:lnTo>
                  <a:pt x="171" y="26"/>
                </a:lnTo>
                <a:close/>
                <a:moveTo>
                  <a:pt x="171" y="284"/>
                </a:moveTo>
                <a:lnTo>
                  <a:pt x="19" y="284"/>
                </a:lnTo>
                <a:lnTo>
                  <a:pt x="19" y="57"/>
                </a:lnTo>
                <a:lnTo>
                  <a:pt x="38" y="57"/>
                </a:lnTo>
                <a:lnTo>
                  <a:pt x="38" y="265"/>
                </a:lnTo>
                <a:lnTo>
                  <a:pt x="171" y="265"/>
                </a:lnTo>
                <a:lnTo>
                  <a:pt x="171" y="284"/>
                </a:lnTo>
                <a:close/>
                <a:moveTo>
                  <a:pt x="57" y="246"/>
                </a:moveTo>
                <a:lnTo>
                  <a:pt x="57" y="19"/>
                </a:lnTo>
                <a:lnTo>
                  <a:pt x="152" y="19"/>
                </a:lnTo>
                <a:lnTo>
                  <a:pt x="152" y="76"/>
                </a:lnTo>
                <a:lnTo>
                  <a:pt x="208" y="76"/>
                </a:lnTo>
                <a:lnTo>
                  <a:pt x="208" y="246"/>
                </a:lnTo>
                <a:lnTo>
                  <a:pt x="57" y="246"/>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4">
            <a:extLst>
              <a:ext uri="{FF2B5EF4-FFF2-40B4-BE49-F238E27FC236}">
                <a16:creationId xmlns:a16="http://schemas.microsoft.com/office/drawing/2014/main" id="{6B3502CC-785C-46BA-B5DD-BA92CDAF7ED9}"/>
              </a:ext>
            </a:extLst>
          </p:cNvPr>
          <p:cNvSpPr>
            <a:spLocks noChangeAspect="1" noEditPoints="1"/>
          </p:cNvSpPr>
          <p:nvPr/>
        </p:nvSpPr>
        <p:spPr bwMode="auto">
          <a:xfrm>
            <a:off x="6000038" y="3974001"/>
            <a:ext cx="205514" cy="274320"/>
          </a:xfrm>
          <a:custGeom>
            <a:avLst/>
            <a:gdLst>
              <a:gd name="T0" fmla="*/ 227 w 227"/>
              <a:gd name="T1" fmla="*/ 265 h 303"/>
              <a:gd name="T2" fmla="*/ 227 w 227"/>
              <a:gd name="T3" fmla="*/ 57 h 303"/>
              <a:gd name="T4" fmla="*/ 171 w 227"/>
              <a:gd name="T5" fmla="*/ 0 h 303"/>
              <a:gd name="T6" fmla="*/ 38 w 227"/>
              <a:gd name="T7" fmla="*/ 0 h 303"/>
              <a:gd name="T8" fmla="*/ 38 w 227"/>
              <a:gd name="T9" fmla="*/ 38 h 303"/>
              <a:gd name="T10" fmla="*/ 0 w 227"/>
              <a:gd name="T11" fmla="*/ 38 h 303"/>
              <a:gd name="T12" fmla="*/ 0 w 227"/>
              <a:gd name="T13" fmla="*/ 303 h 303"/>
              <a:gd name="T14" fmla="*/ 189 w 227"/>
              <a:gd name="T15" fmla="*/ 303 h 303"/>
              <a:gd name="T16" fmla="*/ 189 w 227"/>
              <a:gd name="T17" fmla="*/ 265 h 303"/>
              <a:gd name="T18" fmla="*/ 227 w 227"/>
              <a:gd name="T19" fmla="*/ 265 h 303"/>
              <a:gd name="T20" fmla="*/ 171 w 227"/>
              <a:gd name="T21" fmla="*/ 26 h 303"/>
              <a:gd name="T22" fmla="*/ 201 w 227"/>
              <a:gd name="T23" fmla="*/ 57 h 303"/>
              <a:gd name="T24" fmla="*/ 171 w 227"/>
              <a:gd name="T25" fmla="*/ 57 h 303"/>
              <a:gd name="T26" fmla="*/ 171 w 227"/>
              <a:gd name="T27" fmla="*/ 26 h 303"/>
              <a:gd name="T28" fmla="*/ 171 w 227"/>
              <a:gd name="T29" fmla="*/ 284 h 303"/>
              <a:gd name="T30" fmla="*/ 19 w 227"/>
              <a:gd name="T31" fmla="*/ 284 h 303"/>
              <a:gd name="T32" fmla="*/ 19 w 227"/>
              <a:gd name="T33" fmla="*/ 57 h 303"/>
              <a:gd name="T34" fmla="*/ 38 w 227"/>
              <a:gd name="T35" fmla="*/ 57 h 303"/>
              <a:gd name="T36" fmla="*/ 38 w 227"/>
              <a:gd name="T37" fmla="*/ 265 h 303"/>
              <a:gd name="T38" fmla="*/ 171 w 227"/>
              <a:gd name="T39" fmla="*/ 265 h 303"/>
              <a:gd name="T40" fmla="*/ 171 w 227"/>
              <a:gd name="T41" fmla="*/ 284 h 303"/>
              <a:gd name="T42" fmla="*/ 57 w 227"/>
              <a:gd name="T43" fmla="*/ 246 h 303"/>
              <a:gd name="T44" fmla="*/ 57 w 227"/>
              <a:gd name="T45" fmla="*/ 19 h 303"/>
              <a:gd name="T46" fmla="*/ 152 w 227"/>
              <a:gd name="T47" fmla="*/ 19 h 303"/>
              <a:gd name="T48" fmla="*/ 152 w 227"/>
              <a:gd name="T49" fmla="*/ 76 h 303"/>
              <a:gd name="T50" fmla="*/ 208 w 227"/>
              <a:gd name="T51" fmla="*/ 76 h 303"/>
              <a:gd name="T52" fmla="*/ 208 w 227"/>
              <a:gd name="T53" fmla="*/ 246 h 303"/>
              <a:gd name="T54" fmla="*/ 57 w 227"/>
              <a:gd name="T55" fmla="*/ 246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7" h="303">
                <a:moveTo>
                  <a:pt x="227" y="265"/>
                </a:moveTo>
                <a:lnTo>
                  <a:pt x="227" y="57"/>
                </a:lnTo>
                <a:lnTo>
                  <a:pt x="171" y="0"/>
                </a:lnTo>
                <a:lnTo>
                  <a:pt x="38" y="0"/>
                </a:lnTo>
                <a:lnTo>
                  <a:pt x="38" y="38"/>
                </a:lnTo>
                <a:lnTo>
                  <a:pt x="0" y="38"/>
                </a:lnTo>
                <a:lnTo>
                  <a:pt x="0" y="303"/>
                </a:lnTo>
                <a:lnTo>
                  <a:pt x="189" y="303"/>
                </a:lnTo>
                <a:lnTo>
                  <a:pt x="189" y="265"/>
                </a:lnTo>
                <a:lnTo>
                  <a:pt x="227" y="265"/>
                </a:lnTo>
                <a:close/>
                <a:moveTo>
                  <a:pt x="171" y="26"/>
                </a:moveTo>
                <a:lnTo>
                  <a:pt x="201" y="57"/>
                </a:lnTo>
                <a:lnTo>
                  <a:pt x="171" y="57"/>
                </a:lnTo>
                <a:lnTo>
                  <a:pt x="171" y="26"/>
                </a:lnTo>
                <a:close/>
                <a:moveTo>
                  <a:pt x="171" y="284"/>
                </a:moveTo>
                <a:lnTo>
                  <a:pt x="19" y="284"/>
                </a:lnTo>
                <a:lnTo>
                  <a:pt x="19" y="57"/>
                </a:lnTo>
                <a:lnTo>
                  <a:pt x="38" y="57"/>
                </a:lnTo>
                <a:lnTo>
                  <a:pt x="38" y="265"/>
                </a:lnTo>
                <a:lnTo>
                  <a:pt x="171" y="265"/>
                </a:lnTo>
                <a:lnTo>
                  <a:pt x="171" y="284"/>
                </a:lnTo>
                <a:close/>
                <a:moveTo>
                  <a:pt x="57" y="246"/>
                </a:moveTo>
                <a:lnTo>
                  <a:pt x="57" y="19"/>
                </a:lnTo>
                <a:lnTo>
                  <a:pt x="152" y="19"/>
                </a:lnTo>
                <a:lnTo>
                  <a:pt x="152" y="76"/>
                </a:lnTo>
                <a:lnTo>
                  <a:pt x="208" y="76"/>
                </a:lnTo>
                <a:lnTo>
                  <a:pt x="208" y="246"/>
                </a:lnTo>
                <a:lnTo>
                  <a:pt x="57" y="246"/>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4">
            <a:extLst>
              <a:ext uri="{FF2B5EF4-FFF2-40B4-BE49-F238E27FC236}">
                <a16:creationId xmlns:a16="http://schemas.microsoft.com/office/drawing/2014/main" id="{D1A0F6CE-F6A6-4815-815D-408EFEC86FF9}"/>
              </a:ext>
            </a:extLst>
          </p:cNvPr>
          <p:cNvSpPr>
            <a:spLocks noChangeAspect="1" noEditPoints="1"/>
          </p:cNvSpPr>
          <p:nvPr/>
        </p:nvSpPr>
        <p:spPr bwMode="auto">
          <a:xfrm>
            <a:off x="6583391" y="3846959"/>
            <a:ext cx="205514" cy="274320"/>
          </a:xfrm>
          <a:custGeom>
            <a:avLst/>
            <a:gdLst>
              <a:gd name="T0" fmla="*/ 227 w 227"/>
              <a:gd name="T1" fmla="*/ 265 h 303"/>
              <a:gd name="T2" fmla="*/ 227 w 227"/>
              <a:gd name="T3" fmla="*/ 57 h 303"/>
              <a:gd name="T4" fmla="*/ 171 w 227"/>
              <a:gd name="T5" fmla="*/ 0 h 303"/>
              <a:gd name="T6" fmla="*/ 38 w 227"/>
              <a:gd name="T7" fmla="*/ 0 h 303"/>
              <a:gd name="T8" fmla="*/ 38 w 227"/>
              <a:gd name="T9" fmla="*/ 38 h 303"/>
              <a:gd name="T10" fmla="*/ 0 w 227"/>
              <a:gd name="T11" fmla="*/ 38 h 303"/>
              <a:gd name="T12" fmla="*/ 0 w 227"/>
              <a:gd name="T13" fmla="*/ 303 h 303"/>
              <a:gd name="T14" fmla="*/ 189 w 227"/>
              <a:gd name="T15" fmla="*/ 303 h 303"/>
              <a:gd name="T16" fmla="*/ 189 w 227"/>
              <a:gd name="T17" fmla="*/ 265 h 303"/>
              <a:gd name="T18" fmla="*/ 227 w 227"/>
              <a:gd name="T19" fmla="*/ 265 h 303"/>
              <a:gd name="T20" fmla="*/ 171 w 227"/>
              <a:gd name="T21" fmla="*/ 26 h 303"/>
              <a:gd name="T22" fmla="*/ 201 w 227"/>
              <a:gd name="T23" fmla="*/ 57 h 303"/>
              <a:gd name="T24" fmla="*/ 171 w 227"/>
              <a:gd name="T25" fmla="*/ 57 h 303"/>
              <a:gd name="T26" fmla="*/ 171 w 227"/>
              <a:gd name="T27" fmla="*/ 26 h 303"/>
              <a:gd name="T28" fmla="*/ 171 w 227"/>
              <a:gd name="T29" fmla="*/ 284 h 303"/>
              <a:gd name="T30" fmla="*/ 19 w 227"/>
              <a:gd name="T31" fmla="*/ 284 h 303"/>
              <a:gd name="T32" fmla="*/ 19 w 227"/>
              <a:gd name="T33" fmla="*/ 57 h 303"/>
              <a:gd name="T34" fmla="*/ 38 w 227"/>
              <a:gd name="T35" fmla="*/ 57 h 303"/>
              <a:gd name="T36" fmla="*/ 38 w 227"/>
              <a:gd name="T37" fmla="*/ 265 h 303"/>
              <a:gd name="T38" fmla="*/ 171 w 227"/>
              <a:gd name="T39" fmla="*/ 265 h 303"/>
              <a:gd name="T40" fmla="*/ 171 w 227"/>
              <a:gd name="T41" fmla="*/ 284 h 303"/>
              <a:gd name="T42" fmla="*/ 57 w 227"/>
              <a:gd name="T43" fmla="*/ 246 h 303"/>
              <a:gd name="T44" fmla="*/ 57 w 227"/>
              <a:gd name="T45" fmla="*/ 19 h 303"/>
              <a:gd name="T46" fmla="*/ 152 w 227"/>
              <a:gd name="T47" fmla="*/ 19 h 303"/>
              <a:gd name="T48" fmla="*/ 152 w 227"/>
              <a:gd name="T49" fmla="*/ 76 h 303"/>
              <a:gd name="T50" fmla="*/ 208 w 227"/>
              <a:gd name="T51" fmla="*/ 76 h 303"/>
              <a:gd name="T52" fmla="*/ 208 w 227"/>
              <a:gd name="T53" fmla="*/ 246 h 303"/>
              <a:gd name="T54" fmla="*/ 57 w 227"/>
              <a:gd name="T55" fmla="*/ 246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7" h="303">
                <a:moveTo>
                  <a:pt x="227" y="265"/>
                </a:moveTo>
                <a:lnTo>
                  <a:pt x="227" y="57"/>
                </a:lnTo>
                <a:lnTo>
                  <a:pt x="171" y="0"/>
                </a:lnTo>
                <a:lnTo>
                  <a:pt x="38" y="0"/>
                </a:lnTo>
                <a:lnTo>
                  <a:pt x="38" y="38"/>
                </a:lnTo>
                <a:lnTo>
                  <a:pt x="0" y="38"/>
                </a:lnTo>
                <a:lnTo>
                  <a:pt x="0" y="303"/>
                </a:lnTo>
                <a:lnTo>
                  <a:pt x="189" y="303"/>
                </a:lnTo>
                <a:lnTo>
                  <a:pt x="189" y="265"/>
                </a:lnTo>
                <a:lnTo>
                  <a:pt x="227" y="265"/>
                </a:lnTo>
                <a:close/>
                <a:moveTo>
                  <a:pt x="171" y="26"/>
                </a:moveTo>
                <a:lnTo>
                  <a:pt x="201" y="57"/>
                </a:lnTo>
                <a:lnTo>
                  <a:pt x="171" y="57"/>
                </a:lnTo>
                <a:lnTo>
                  <a:pt x="171" y="26"/>
                </a:lnTo>
                <a:close/>
                <a:moveTo>
                  <a:pt x="171" y="284"/>
                </a:moveTo>
                <a:lnTo>
                  <a:pt x="19" y="284"/>
                </a:lnTo>
                <a:lnTo>
                  <a:pt x="19" y="57"/>
                </a:lnTo>
                <a:lnTo>
                  <a:pt x="38" y="57"/>
                </a:lnTo>
                <a:lnTo>
                  <a:pt x="38" y="265"/>
                </a:lnTo>
                <a:lnTo>
                  <a:pt x="171" y="265"/>
                </a:lnTo>
                <a:lnTo>
                  <a:pt x="171" y="284"/>
                </a:lnTo>
                <a:close/>
                <a:moveTo>
                  <a:pt x="57" y="246"/>
                </a:moveTo>
                <a:lnTo>
                  <a:pt x="57" y="19"/>
                </a:lnTo>
                <a:lnTo>
                  <a:pt x="152" y="19"/>
                </a:lnTo>
                <a:lnTo>
                  <a:pt x="152" y="76"/>
                </a:lnTo>
                <a:lnTo>
                  <a:pt x="208" y="76"/>
                </a:lnTo>
                <a:lnTo>
                  <a:pt x="208" y="246"/>
                </a:lnTo>
                <a:lnTo>
                  <a:pt x="57" y="246"/>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4">
            <a:extLst>
              <a:ext uri="{FF2B5EF4-FFF2-40B4-BE49-F238E27FC236}">
                <a16:creationId xmlns:a16="http://schemas.microsoft.com/office/drawing/2014/main" id="{1C324292-AFAE-4AF5-A44D-5404570A2FEF}"/>
              </a:ext>
            </a:extLst>
          </p:cNvPr>
          <p:cNvSpPr>
            <a:spLocks noChangeAspect="1" noEditPoints="1"/>
          </p:cNvSpPr>
          <p:nvPr/>
        </p:nvSpPr>
        <p:spPr bwMode="auto">
          <a:xfrm>
            <a:off x="5139556" y="4503409"/>
            <a:ext cx="205514" cy="274320"/>
          </a:xfrm>
          <a:custGeom>
            <a:avLst/>
            <a:gdLst>
              <a:gd name="T0" fmla="*/ 227 w 227"/>
              <a:gd name="T1" fmla="*/ 265 h 303"/>
              <a:gd name="T2" fmla="*/ 227 w 227"/>
              <a:gd name="T3" fmla="*/ 57 h 303"/>
              <a:gd name="T4" fmla="*/ 171 w 227"/>
              <a:gd name="T5" fmla="*/ 0 h 303"/>
              <a:gd name="T6" fmla="*/ 38 w 227"/>
              <a:gd name="T7" fmla="*/ 0 h 303"/>
              <a:gd name="T8" fmla="*/ 38 w 227"/>
              <a:gd name="T9" fmla="*/ 38 h 303"/>
              <a:gd name="T10" fmla="*/ 0 w 227"/>
              <a:gd name="T11" fmla="*/ 38 h 303"/>
              <a:gd name="T12" fmla="*/ 0 w 227"/>
              <a:gd name="T13" fmla="*/ 303 h 303"/>
              <a:gd name="T14" fmla="*/ 189 w 227"/>
              <a:gd name="T15" fmla="*/ 303 h 303"/>
              <a:gd name="T16" fmla="*/ 189 w 227"/>
              <a:gd name="T17" fmla="*/ 265 h 303"/>
              <a:gd name="T18" fmla="*/ 227 w 227"/>
              <a:gd name="T19" fmla="*/ 265 h 303"/>
              <a:gd name="T20" fmla="*/ 171 w 227"/>
              <a:gd name="T21" fmla="*/ 26 h 303"/>
              <a:gd name="T22" fmla="*/ 201 w 227"/>
              <a:gd name="T23" fmla="*/ 57 h 303"/>
              <a:gd name="T24" fmla="*/ 171 w 227"/>
              <a:gd name="T25" fmla="*/ 57 h 303"/>
              <a:gd name="T26" fmla="*/ 171 w 227"/>
              <a:gd name="T27" fmla="*/ 26 h 303"/>
              <a:gd name="T28" fmla="*/ 171 w 227"/>
              <a:gd name="T29" fmla="*/ 284 h 303"/>
              <a:gd name="T30" fmla="*/ 19 w 227"/>
              <a:gd name="T31" fmla="*/ 284 h 303"/>
              <a:gd name="T32" fmla="*/ 19 w 227"/>
              <a:gd name="T33" fmla="*/ 57 h 303"/>
              <a:gd name="T34" fmla="*/ 38 w 227"/>
              <a:gd name="T35" fmla="*/ 57 h 303"/>
              <a:gd name="T36" fmla="*/ 38 w 227"/>
              <a:gd name="T37" fmla="*/ 265 h 303"/>
              <a:gd name="T38" fmla="*/ 171 w 227"/>
              <a:gd name="T39" fmla="*/ 265 h 303"/>
              <a:gd name="T40" fmla="*/ 171 w 227"/>
              <a:gd name="T41" fmla="*/ 284 h 303"/>
              <a:gd name="T42" fmla="*/ 57 w 227"/>
              <a:gd name="T43" fmla="*/ 246 h 303"/>
              <a:gd name="T44" fmla="*/ 57 w 227"/>
              <a:gd name="T45" fmla="*/ 19 h 303"/>
              <a:gd name="T46" fmla="*/ 152 w 227"/>
              <a:gd name="T47" fmla="*/ 19 h 303"/>
              <a:gd name="T48" fmla="*/ 152 w 227"/>
              <a:gd name="T49" fmla="*/ 76 h 303"/>
              <a:gd name="T50" fmla="*/ 208 w 227"/>
              <a:gd name="T51" fmla="*/ 76 h 303"/>
              <a:gd name="T52" fmla="*/ 208 w 227"/>
              <a:gd name="T53" fmla="*/ 246 h 303"/>
              <a:gd name="T54" fmla="*/ 57 w 227"/>
              <a:gd name="T55" fmla="*/ 246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7" h="303">
                <a:moveTo>
                  <a:pt x="227" y="265"/>
                </a:moveTo>
                <a:lnTo>
                  <a:pt x="227" y="57"/>
                </a:lnTo>
                <a:lnTo>
                  <a:pt x="171" y="0"/>
                </a:lnTo>
                <a:lnTo>
                  <a:pt x="38" y="0"/>
                </a:lnTo>
                <a:lnTo>
                  <a:pt x="38" y="38"/>
                </a:lnTo>
                <a:lnTo>
                  <a:pt x="0" y="38"/>
                </a:lnTo>
                <a:lnTo>
                  <a:pt x="0" y="303"/>
                </a:lnTo>
                <a:lnTo>
                  <a:pt x="189" y="303"/>
                </a:lnTo>
                <a:lnTo>
                  <a:pt x="189" y="265"/>
                </a:lnTo>
                <a:lnTo>
                  <a:pt x="227" y="265"/>
                </a:lnTo>
                <a:close/>
                <a:moveTo>
                  <a:pt x="171" y="26"/>
                </a:moveTo>
                <a:lnTo>
                  <a:pt x="201" y="57"/>
                </a:lnTo>
                <a:lnTo>
                  <a:pt x="171" y="57"/>
                </a:lnTo>
                <a:lnTo>
                  <a:pt x="171" y="26"/>
                </a:lnTo>
                <a:close/>
                <a:moveTo>
                  <a:pt x="171" y="284"/>
                </a:moveTo>
                <a:lnTo>
                  <a:pt x="19" y="284"/>
                </a:lnTo>
                <a:lnTo>
                  <a:pt x="19" y="57"/>
                </a:lnTo>
                <a:lnTo>
                  <a:pt x="38" y="57"/>
                </a:lnTo>
                <a:lnTo>
                  <a:pt x="38" y="265"/>
                </a:lnTo>
                <a:lnTo>
                  <a:pt x="171" y="265"/>
                </a:lnTo>
                <a:lnTo>
                  <a:pt x="171" y="284"/>
                </a:lnTo>
                <a:close/>
                <a:moveTo>
                  <a:pt x="57" y="246"/>
                </a:moveTo>
                <a:lnTo>
                  <a:pt x="57" y="19"/>
                </a:lnTo>
                <a:lnTo>
                  <a:pt x="152" y="19"/>
                </a:lnTo>
                <a:lnTo>
                  <a:pt x="152" y="76"/>
                </a:lnTo>
                <a:lnTo>
                  <a:pt x="208" y="76"/>
                </a:lnTo>
                <a:lnTo>
                  <a:pt x="208" y="246"/>
                </a:lnTo>
                <a:lnTo>
                  <a:pt x="57" y="246"/>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4">
            <a:extLst>
              <a:ext uri="{FF2B5EF4-FFF2-40B4-BE49-F238E27FC236}">
                <a16:creationId xmlns:a16="http://schemas.microsoft.com/office/drawing/2014/main" id="{BE47E66D-FE4E-4314-B001-692C7129E8B4}"/>
              </a:ext>
            </a:extLst>
          </p:cNvPr>
          <p:cNvSpPr>
            <a:spLocks noChangeAspect="1" noEditPoints="1"/>
          </p:cNvSpPr>
          <p:nvPr/>
        </p:nvSpPr>
        <p:spPr bwMode="auto">
          <a:xfrm>
            <a:off x="5991921" y="4503409"/>
            <a:ext cx="205514" cy="274320"/>
          </a:xfrm>
          <a:custGeom>
            <a:avLst/>
            <a:gdLst>
              <a:gd name="T0" fmla="*/ 227 w 227"/>
              <a:gd name="T1" fmla="*/ 265 h 303"/>
              <a:gd name="T2" fmla="*/ 227 w 227"/>
              <a:gd name="T3" fmla="*/ 57 h 303"/>
              <a:gd name="T4" fmla="*/ 171 w 227"/>
              <a:gd name="T5" fmla="*/ 0 h 303"/>
              <a:gd name="T6" fmla="*/ 38 w 227"/>
              <a:gd name="T7" fmla="*/ 0 h 303"/>
              <a:gd name="T8" fmla="*/ 38 w 227"/>
              <a:gd name="T9" fmla="*/ 38 h 303"/>
              <a:gd name="T10" fmla="*/ 0 w 227"/>
              <a:gd name="T11" fmla="*/ 38 h 303"/>
              <a:gd name="T12" fmla="*/ 0 w 227"/>
              <a:gd name="T13" fmla="*/ 303 h 303"/>
              <a:gd name="T14" fmla="*/ 189 w 227"/>
              <a:gd name="T15" fmla="*/ 303 h 303"/>
              <a:gd name="T16" fmla="*/ 189 w 227"/>
              <a:gd name="T17" fmla="*/ 265 h 303"/>
              <a:gd name="T18" fmla="*/ 227 w 227"/>
              <a:gd name="T19" fmla="*/ 265 h 303"/>
              <a:gd name="T20" fmla="*/ 171 w 227"/>
              <a:gd name="T21" fmla="*/ 26 h 303"/>
              <a:gd name="T22" fmla="*/ 201 w 227"/>
              <a:gd name="T23" fmla="*/ 57 h 303"/>
              <a:gd name="T24" fmla="*/ 171 w 227"/>
              <a:gd name="T25" fmla="*/ 57 h 303"/>
              <a:gd name="T26" fmla="*/ 171 w 227"/>
              <a:gd name="T27" fmla="*/ 26 h 303"/>
              <a:gd name="T28" fmla="*/ 171 w 227"/>
              <a:gd name="T29" fmla="*/ 284 h 303"/>
              <a:gd name="T30" fmla="*/ 19 w 227"/>
              <a:gd name="T31" fmla="*/ 284 h 303"/>
              <a:gd name="T32" fmla="*/ 19 w 227"/>
              <a:gd name="T33" fmla="*/ 57 h 303"/>
              <a:gd name="T34" fmla="*/ 38 w 227"/>
              <a:gd name="T35" fmla="*/ 57 h 303"/>
              <a:gd name="T36" fmla="*/ 38 w 227"/>
              <a:gd name="T37" fmla="*/ 265 h 303"/>
              <a:gd name="T38" fmla="*/ 171 w 227"/>
              <a:gd name="T39" fmla="*/ 265 h 303"/>
              <a:gd name="T40" fmla="*/ 171 w 227"/>
              <a:gd name="T41" fmla="*/ 284 h 303"/>
              <a:gd name="T42" fmla="*/ 57 w 227"/>
              <a:gd name="T43" fmla="*/ 246 h 303"/>
              <a:gd name="T44" fmla="*/ 57 w 227"/>
              <a:gd name="T45" fmla="*/ 19 h 303"/>
              <a:gd name="T46" fmla="*/ 152 w 227"/>
              <a:gd name="T47" fmla="*/ 19 h 303"/>
              <a:gd name="T48" fmla="*/ 152 w 227"/>
              <a:gd name="T49" fmla="*/ 76 h 303"/>
              <a:gd name="T50" fmla="*/ 208 w 227"/>
              <a:gd name="T51" fmla="*/ 76 h 303"/>
              <a:gd name="T52" fmla="*/ 208 w 227"/>
              <a:gd name="T53" fmla="*/ 246 h 303"/>
              <a:gd name="T54" fmla="*/ 57 w 227"/>
              <a:gd name="T55" fmla="*/ 246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7" h="303">
                <a:moveTo>
                  <a:pt x="227" y="265"/>
                </a:moveTo>
                <a:lnTo>
                  <a:pt x="227" y="57"/>
                </a:lnTo>
                <a:lnTo>
                  <a:pt x="171" y="0"/>
                </a:lnTo>
                <a:lnTo>
                  <a:pt x="38" y="0"/>
                </a:lnTo>
                <a:lnTo>
                  <a:pt x="38" y="38"/>
                </a:lnTo>
                <a:lnTo>
                  <a:pt x="0" y="38"/>
                </a:lnTo>
                <a:lnTo>
                  <a:pt x="0" y="303"/>
                </a:lnTo>
                <a:lnTo>
                  <a:pt x="189" y="303"/>
                </a:lnTo>
                <a:lnTo>
                  <a:pt x="189" y="265"/>
                </a:lnTo>
                <a:lnTo>
                  <a:pt x="227" y="265"/>
                </a:lnTo>
                <a:close/>
                <a:moveTo>
                  <a:pt x="171" y="26"/>
                </a:moveTo>
                <a:lnTo>
                  <a:pt x="201" y="57"/>
                </a:lnTo>
                <a:lnTo>
                  <a:pt x="171" y="57"/>
                </a:lnTo>
                <a:lnTo>
                  <a:pt x="171" y="26"/>
                </a:lnTo>
                <a:close/>
                <a:moveTo>
                  <a:pt x="171" y="284"/>
                </a:moveTo>
                <a:lnTo>
                  <a:pt x="19" y="284"/>
                </a:lnTo>
                <a:lnTo>
                  <a:pt x="19" y="57"/>
                </a:lnTo>
                <a:lnTo>
                  <a:pt x="38" y="57"/>
                </a:lnTo>
                <a:lnTo>
                  <a:pt x="38" y="265"/>
                </a:lnTo>
                <a:lnTo>
                  <a:pt x="171" y="265"/>
                </a:lnTo>
                <a:lnTo>
                  <a:pt x="171" y="284"/>
                </a:lnTo>
                <a:close/>
                <a:moveTo>
                  <a:pt x="57" y="246"/>
                </a:moveTo>
                <a:lnTo>
                  <a:pt x="57" y="19"/>
                </a:lnTo>
                <a:lnTo>
                  <a:pt x="152" y="19"/>
                </a:lnTo>
                <a:lnTo>
                  <a:pt x="152" y="76"/>
                </a:lnTo>
                <a:lnTo>
                  <a:pt x="208" y="76"/>
                </a:lnTo>
                <a:lnTo>
                  <a:pt x="208" y="246"/>
                </a:lnTo>
                <a:lnTo>
                  <a:pt x="57" y="246"/>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4">
            <a:extLst>
              <a:ext uri="{FF2B5EF4-FFF2-40B4-BE49-F238E27FC236}">
                <a16:creationId xmlns:a16="http://schemas.microsoft.com/office/drawing/2014/main" id="{9D3B0422-C3E0-4E3A-B911-A3A5A6495D6D}"/>
              </a:ext>
            </a:extLst>
          </p:cNvPr>
          <p:cNvSpPr>
            <a:spLocks noChangeAspect="1" noEditPoints="1"/>
          </p:cNvSpPr>
          <p:nvPr/>
        </p:nvSpPr>
        <p:spPr bwMode="auto">
          <a:xfrm>
            <a:off x="6752446" y="4386886"/>
            <a:ext cx="205514" cy="274320"/>
          </a:xfrm>
          <a:custGeom>
            <a:avLst/>
            <a:gdLst>
              <a:gd name="T0" fmla="*/ 227 w 227"/>
              <a:gd name="T1" fmla="*/ 265 h 303"/>
              <a:gd name="T2" fmla="*/ 227 w 227"/>
              <a:gd name="T3" fmla="*/ 57 h 303"/>
              <a:gd name="T4" fmla="*/ 171 w 227"/>
              <a:gd name="T5" fmla="*/ 0 h 303"/>
              <a:gd name="T6" fmla="*/ 38 w 227"/>
              <a:gd name="T7" fmla="*/ 0 h 303"/>
              <a:gd name="T8" fmla="*/ 38 w 227"/>
              <a:gd name="T9" fmla="*/ 38 h 303"/>
              <a:gd name="T10" fmla="*/ 0 w 227"/>
              <a:gd name="T11" fmla="*/ 38 h 303"/>
              <a:gd name="T12" fmla="*/ 0 w 227"/>
              <a:gd name="T13" fmla="*/ 303 h 303"/>
              <a:gd name="T14" fmla="*/ 189 w 227"/>
              <a:gd name="T15" fmla="*/ 303 h 303"/>
              <a:gd name="T16" fmla="*/ 189 w 227"/>
              <a:gd name="T17" fmla="*/ 265 h 303"/>
              <a:gd name="T18" fmla="*/ 227 w 227"/>
              <a:gd name="T19" fmla="*/ 265 h 303"/>
              <a:gd name="T20" fmla="*/ 171 w 227"/>
              <a:gd name="T21" fmla="*/ 26 h 303"/>
              <a:gd name="T22" fmla="*/ 201 w 227"/>
              <a:gd name="T23" fmla="*/ 57 h 303"/>
              <a:gd name="T24" fmla="*/ 171 w 227"/>
              <a:gd name="T25" fmla="*/ 57 h 303"/>
              <a:gd name="T26" fmla="*/ 171 w 227"/>
              <a:gd name="T27" fmla="*/ 26 h 303"/>
              <a:gd name="T28" fmla="*/ 171 w 227"/>
              <a:gd name="T29" fmla="*/ 284 h 303"/>
              <a:gd name="T30" fmla="*/ 19 w 227"/>
              <a:gd name="T31" fmla="*/ 284 h 303"/>
              <a:gd name="T32" fmla="*/ 19 w 227"/>
              <a:gd name="T33" fmla="*/ 57 h 303"/>
              <a:gd name="T34" fmla="*/ 38 w 227"/>
              <a:gd name="T35" fmla="*/ 57 h 303"/>
              <a:gd name="T36" fmla="*/ 38 w 227"/>
              <a:gd name="T37" fmla="*/ 265 h 303"/>
              <a:gd name="T38" fmla="*/ 171 w 227"/>
              <a:gd name="T39" fmla="*/ 265 h 303"/>
              <a:gd name="T40" fmla="*/ 171 w 227"/>
              <a:gd name="T41" fmla="*/ 284 h 303"/>
              <a:gd name="T42" fmla="*/ 57 w 227"/>
              <a:gd name="T43" fmla="*/ 246 h 303"/>
              <a:gd name="T44" fmla="*/ 57 w 227"/>
              <a:gd name="T45" fmla="*/ 19 h 303"/>
              <a:gd name="T46" fmla="*/ 152 w 227"/>
              <a:gd name="T47" fmla="*/ 19 h 303"/>
              <a:gd name="T48" fmla="*/ 152 w 227"/>
              <a:gd name="T49" fmla="*/ 76 h 303"/>
              <a:gd name="T50" fmla="*/ 208 w 227"/>
              <a:gd name="T51" fmla="*/ 76 h 303"/>
              <a:gd name="T52" fmla="*/ 208 w 227"/>
              <a:gd name="T53" fmla="*/ 246 h 303"/>
              <a:gd name="T54" fmla="*/ 57 w 227"/>
              <a:gd name="T55" fmla="*/ 246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7" h="303">
                <a:moveTo>
                  <a:pt x="227" y="265"/>
                </a:moveTo>
                <a:lnTo>
                  <a:pt x="227" y="57"/>
                </a:lnTo>
                <a:lnTo>
                  <a:pt x="171" y="0"/>
                </a:lnTo>
                <a:lnTo>
                  <a:pt x="38" y="0"/>
                </a:lnTo>
                <a:lnTo>
                  <a:pt x="38" y="38"/>
                </a:lnTo>
                <a:lnTo>
                  <a:pt x="0" y="38"/>
                </a:lnTo>
                <a:lnTo>
                  <a:pt x="0" y="303"/>
                </a:lnTo>
                <a:lnTo>
                  <a:pt x="189" y="303"/>
                </a:lnTo>
                <a:lnTo>
                  <a:pt x="189" y="265"/>
                </a:lnTo>
                <a:lnTo>
                  <a:pt x="227" y="265"/>
                </a:lnTo>
                <a:close/>
                <a:moveTo>
                  <a:pt x="171" y="26"/>
                </a:moveTo>
                <a:lnTo>
                  <a:pt x="201" y="57"/>
                </a:lnTo>
                <a:lnTo>
                  <a:pt x="171" y="57"/>
                </a:lnTo>
                <a:lnTo>
                  <a:pt x="171" y="26"/>
                </a:lnTo>
                <a:close/>
                <a:moveTo>
                  <a:pt x="171" y="284"/>
                </a:moveTo>
                <a:lnTo>
                  <a:pt x="19" y="284"/>
                </a:lnTo>
                <a:lnTo>
                  <a:pt x="19" y="57"/>
                </a:lnTo>
                <a:lnTo>
                  <a:pt x="38" y="57"/>
                </a:lnTo>
                <a:lnTo>
                  <a:pt x="38" y="265"/>
                </a:lnTo>
                <a:lnTo>
                  <a:pt x="171" y="265"/>
                </a:lnTo>
                <a:lnTo>
                  <a:pt x="171" y="284"/>
                </a:lnTo>
                <a:close/>
                <a:moveTo>
                  <a:pt x="57" y="246"/>
                </a:moveTo>
                <a:lnTo>
                  <a:pt x="57" y="19"/>
                </a:lnTo>
                <a:lnTo>
                  <a:pt x="152" y="19"/>
                </a:lnTo>
                <a:lnTo>
                  <a:pt x="152" y="76"/>
                </a:lnTo>
                <a:lnTo>
                  <a:pt x="208" y="76"/>
                </a:lnTo>
                <a:lnTo>
                  <a:pt x="208" y="246"/>
                </a:lnTo>
                <a:lnTo>
                  <a:pt x="57" y="246"/>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4">
            <a:extLst>
              <a:ext uri="{FF2B5EF4-FFF2-40B4-BE49-F238E27FC236}">
                <a16:creationId xmlns:a16="http://schemas.microsoft.com/office/drawing/2014/main" id="{E4002542-FDD3-4867-80C5-1BF270E60B95}"/>
              </a:ext>
            </a:extLst>
          </p:cNvPr>
          <p:cNvSpPr>
            <a:spLocks noChangeAspect="1" noEditPoints="1"/>
          </p:cNvSpPr>
          <p:nvPr/>
        </p:nvSpPr>
        <p:spPr bwMode="auto">
          <a:xfrm>
            <a:off x="7126351" y="3974037"/>
            <a:ext cx="205514" cy="274320"/>
          </a:xfrm>
          <a:custGeom>
            <a:avLst/>
            <a:gdLst>
              <a:gd name="T0" fmla="*/ 227 w 227"/>
              <a:gd name="T1" fmla="*/ 265 h 303"/>
              <a:gd name="T2" fmla="*/ 227 w 227"/>
              <a:gd name="T3" fmla="*/ 57 h 303"/>
              <a:gd name="T4" fmla="*/ 171 w 227"/>
              <a:gd name="T5" fmla="*/ 0 h 303"/>
              <a:gd name="T6" fmla="*/ 38 w 227"/>
              <a:gd name="T7" fmla="*/ 0 h 303"/>
              <a:gd name="T8" fmla="*/ 38 w 227"/>
              <a:gd name="T9" fmla="*/ 38 h 303"/>
              <a:gd name="T10" fmla="*/ 0 w 227"/>
              <a:gd name="T11" fmla="*/ 38 h 303"/>
              <a:gd name="T12" fmla="*/ 0 w 227"/>
              <a:gd name="T13" fmla="*/ 303 h 303"/>
              <a:gd name="T14" fmla="*/ 189 w 227"/>
              <a:gd name="T15" fmla="*/ 303 h 303"/>
              <a:gd name="T16" fmla="*/ 189 w 227"/>
              <a:gd name="T17" fmla="*/ 265 h 303"/>
              <a:gd name="T18" fmla="*/ 227 w 227"/>
              <a:gd name="T19" fmla="*/ 265 h 303"/>
              <a:gd name="T20" fmla="*/ 171 w 227"/>
              <a:gd name="T21" fmla="*/ 26 h 303"/>
              <a:gd name="T22" fmla="*/ 201 w 227"/>
              <a:gd name="T23" fmla="*/ 57 h 303"/>
              <a:gd name="T24" fmla="*/ 171 w 227"/>
              <a:gd name="T25" fmla="*/ 57 h 303"/>
              <a:gd name="T26" fmla="*/ 171 w 227"/>
              <a:gd name="T27" fmla="*/ 26 h 303"/>
              <a:gd name="T28" fmla="*/ 171 w 227"/>
              <a:gd name="T29" fmla="*/ 284 h 303"/>
              <a:gd name="T30" fmla="*/ 19 w 227"/>
              <a:gd name="T31" fmla="*/ 284 h 303"/>
              <a:gd name="T32" fmla="*/ 19 w 227"/>
              <a:gd name="T33" fmla="*/ 57 h 303"/>
              <a:gd name="T34" fmla="*/ 38 w 227"/>
              <a:gd name="T35" fmla="*/ 57 h 303"/>
              <a:gd name="T36" fmla="*/ 38 w 227"/>
              <a:gd name="T37" fmla="*/ 265 h 303"/>
              <a:gd name="T38" fmla="*/ 171 w 227"/>
              <a:gd name="T39" fmla="*/ 265 h 303"/>
              <a:gd name="T40" fmla="*/ 171 w 227"/>
              <a:gd name="T41" fmla="*/ 284 h 303"/>
              <a:gd name="T42" fmla="*/ 57 w 227"/>
              <a:gd name="T43" fmla="*/ 246 h 303"/>
              <a:gd name="T44" fmla="*/ 57 w 227"/>
              <a:gd name="T45" fmla="*/ 19 h 303"/>
              <a:gd name="T46" fmla="*/ 152 w 227"/>
              <a:gd name="T47" fmla="*/ 19 h 303"/>
              <a:gd name="T48" fmla="*/ 152 w 227"/>
              <a:gd name="T49" fmla="*/ 76 h 303"/>
              <a:gd name="T50" fmla="*/ 208 w 227"/>
              <a:gd name="T51" fmla="*/ 76 h 303"/>
              <a:gd name="T52" fmla="*/ 208 w 227"/>
              <a:gd name="T53" fmla="*/ 246 h 303"/>
              <a:gd name="T54" fmla="*/ 57 w 227"/>
              <a:gd name="T55" fmla="*/ 246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7" h="303">
                <a:moveTo>
                  <a:pt x="227" y="265"/>
                </a:moveTo>
                <a:lnTo>
                  <a:pt x="227" y="57"/>
                </a:lnTo>
                <a:lnTo>
                  <a:pt x="171" y="0"/>
                </a:lnTo>
                <a:lnTo>
                  <a:pt x="38" y="0"/>
                </a:lnTo>
                <a:lnTo>
                  <a:pt x="38" y="38"/>
                </a:lnTo>
                <a:lnTo>
                  <a:pt x="0" y="38"/>
                </a:lnTo>
                <a:lnTo>
                  <a:pt x="0" y="303"/>
                </a:lnTo>
                <a:lnTo>
                  <a:pt x="189" y="303"/>
                </a:lnTo>
                <a:lnTo>
                  <a:pt x="189" y="265"/>
                </a:lnTo>
                <a:lnTo>
                  <a:pt x="227" y="265"/>
                </a:lnTo>
                <a:close/>
                <a:moveTo>
                  <a:pt x="171" y="26"/>
                </a:moveTo>
                <a:lnTo>
                  <a:pt x="201" y="57"/>
                </a:lnTo>
                <a:lnTo>
                  <a:pt x="171" y="57"/>
                </a:lnTo>
                <a:lnTo>
                  <a:pt x="171" y="26"/>
                </a:lnTo>
                <a:close/>
                <a:moveTo>
                  <a:pt x="171" y="284"/>
                </a:moveTo>
                <a:lnTo>
                  <a:pt x="19" y="284"/>
                </a:lnTo>
                <a:lnTo>
                  <a:pt x="19" y="57"/>
                </a:lnTo>
                <a:lnTo>
                  <a:pt x="38" y="57"/>
                </a:lnTo>
                <a:lnTo>
                  <a:pt x="38" y="265"/>
                </a:lnTo>
                <a:lnTo>
                  <a:pt x="171" y="265"/>
                </a:lnTo>
                <a:lnTo>
                  <a:pt x="171" y="284"/>
                </a:lnTo>
                <a:close/>
                <a:moveTo>
                  <a:pt x="57" y="246"/>
                </a:moveTo>
                <a:lnTo>
                  <a:pt x="57" y="19"/>
                </a:lnTo>
                <a:lnTo>
                  <a:pt x="152" y="19"/>
                </a:lnTo>
                <a:lnTo>
                  <a:pt x="152" y="76"/>
                </a:lnTo>
                <a:lnTo>
                  <a:pt x="208" y="76"/>
                </a:lnTo>
                <a:lnTo>
                  <a:pt x="208" y="246"/>
                </a:lnTo>
                <a:lnTo>
                  <a:pt x="57" y="246"/>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066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650"/>
                                        <p:tgtEl>
                                          <p:spTgt spid="123"/>
                                        </p:tgtEl>
                                      </p:cBhvr>
                                    </p:animEffect>
                                  </p:childTnLst>
                                </p:cTn>
                              </p:par>
                              <p:par>
                                <p:cTn id="8" presetID="42" presetClass="path" presetSubtype="0" decel="100000" fill="hold" grpId="1" nodeType="withEffect">
                                  <p:stCondLst>
                                    <p:cond delay="0"/>
                                  </p:stCondLst>
                                  <p:childTnLst>
                                    <p:animMotion origin="layout" path="M -4.70258E-6 -4.61189E-6 L -4.70258E-6 0.04358 " pathEditMode="relative" rAng="0" ptsTypes="AA">
                                      <p:cBhvr>
                                        <p:cTn id="9" dur="650" spd="-100000" fill="hold"/>
                                        <p:tgtEl>
                                          <p:spTgt spid="123"/>
                                        </p:tgtEl>
                                        <p:attrNameLst>
                                          <p:attrName>ppt_x</p:attrName>
                                          <p:attrName>ppt_y</p:attrName>
                                        </p:attrNameLst>
                                      </p:cBhvr>
                                      <p:rCtr x="0" y="2179"/>
                                    </p:animMotion>
                                  </p:childTnLst>
                                </p:cTn>
                              </p:par>
                              <p:par>
                                <p:cTn id="10" presetID="1" presetClass="entr" presetSubtype="0" fill="hold" grpId="0" nodeType="withEffect">
                                  <p:stCondLst>
                                    <p:cond delay="0"/>
                                  </p:stCondLst>
                                  <p:childTnLst>
                                    <p:set>
                                      <p:cBhvr>
                                        <p:cTn id="11" dur="1" fill="hold">
                                          <p:stCondLst>
                                            <p:cond delay="399"/>
                                          </p:stCondLst>
                                        </p:cTn>
                                        <p:tgtEl>
                                          <p:spTgt spid="219"/>
                                        </p:tgtEl>
                                        <p:attrNameLst>
                                          <p:attrName>style.visibility</p:attrName>
                                        </p:attrNameLst>
                                      </p:cBhvr>
                                      <p:to>
                                        <p:strVal val="visible"/>
                                      </p:to>
                                    </p:set>
                                  </p:childTnLst>
                                </p:cTn>
                              </p:par>
                              <p:par>
                                <p:cTn id="12" presetID="6" presetClass="emph" presetSubtype="0" accel="100000" autoRev="1" fill="hold" grpId="1" nodeType="withEffect">
                                  <p:stCondLst>
                                    <p:cond delay="0"/>
                                  </p:stCondLst>
                                  <p:childTnLst>
                                    <p:animScale>
                                      <p:cBhvr>
                                        <p:cTn id="13" dur="400" fill="hold"/>
                                        <p:tgtEl>
                                          <p:spTgt spid="219"/>
                                        </p:tgtEl>
                                      </p:cBhvr>
                                      <p:by x="0" y="0"/>
                                    </p:animScale>
                                  </p:childTnLst>
                                </p:cTn>
                              </p:par>
                              <p:par>
                                <p:cTn id="14" presetID="1" presetClass="entr" presetSubtype="0" fill="hold" grpId="0" nodeType="withEffect">
                                  <p:stCondLst>
                                    <p:cond delay="100"/>
                                  </p:stCondLst>
                                  <p:childTnLst>
                                    <p:set>
                                      <p:cBhvr>
                                        <p:cTn id="15" dur="1" fill="hold">
                                          <p:stCondLst>
                                            <p:cond delay="399"/>
                                          </p:stCondLst>
                                        </p:cTn>
                                        <p:tgtEl>
                                          <p:spTgt spid="217"/>
                                        </p:tgtEl>
                                        <p:attrNameLst>
                                          <p:attrName>style.visibility</p:attrName>
                                        </p:attrNameLst>
                                      </p:cBhvr>
                                      <p:to>
                                        <p:strVal val="visible"/>
                                      </p:to>
                                    </p:set>
                                  </p:childTnLst>
                                </p:cTn>
                              </p:par>
                              <p:par>
                                <p:cTn id="16" presetID="6" presetClass="emph" presetSubtype="0" accel="100000" autoRev="1" fill="hold" grpId="1" nodeType="withEffect">
                                  <p:stCondLst>
                                    <p:cond delay="100"/>
                                  </p:stCondLst>
                                  <p:childTnLst>
                                    <p:animScale>
                                      <p:cBhvr>
                                        <p:cTn id="17" dur="400" fill="hold"/>
                                        <p:tgtEl>
                                          <p:spTgt spid="217"/>
                                        </p:tgtEl>
                                      </p:cBhvr>
                                      <p:by x="0" y="0"/>
                                    </p:animScale>
                                  </p:childTnLst>
                                </p:cTn>
                              </p:par>
                              <p:par>
                                <p:cTn id="18" presetID="1" presetClass="entr" presetSubtype="0" fill="hold" grpId="0" nodeType="withEffect">
                                  <p:stCondLst>
                                    <p:cond delay="200"/>
                                  </p:stCondLst>
                                  <p:childTnLst>
                                    <p:set>
                                      <p:cBhvr>
                                        <p:cTn id="19" dur="1" fill="hold">
                                          <p:stCondLst>
                                            <p:cond delay="399"/>
                                          </p:stCondLst>
                                        </p:cTn>
                                        <p:tgtEl>
                                          <p:spTgt spid="215"/>
                                        </p:tgtEl>
                                        <p:attrNameLst>
                                          <p:attrName>style.visibility</p:attrName>
                                        </p:attrNameLst>
                                      </p:cBhvr>
                                      <p:to>
                                        <p:strVal val="visible"/>
                                      </p:to>
                                    </p:set>
                                  </p:childTnLst>
                                </p:cTn>
                              </p:par>
                              <p:par>
                                <p:cTn id="20" presetID="6" presetClass="emph" presetSubtype="0" accel="100000" autoRev="1" fill="hold" grpId="1" nodeType="withEffect">
                                  <p:stCondLst>
                                    <p:cond delay="200"/>
                                  </p:stCondLst>
                                  <p:childTnLst>
                                    <p:animScale>
                                      <p:cBhvr>
                                        <p:cTn id="21" dur="400" fill="hold"/>
                                        <p:tgtEl>
                                          <p:spTgt spid="215"/>
                                        </p:tgtEl>
                                      </p:cBhvr>
                                      <p:by x="0" y="0"/>
                                    </p:animScale>
                                  </p:childTnLst>
                                </p:cTn>
                              </p:par>
                              <p:par>
                                <p:cTn id="22" presetID="1" presetClass="entr" presetSubtype="0" fill="hold" grpId="0" nodeType="withEffect">
                                  <p:stCondLst>
                                    <p:cond delay="300"/>
                                  </p:stCondLst>
                                  <p:childTnLst>
                                    <p:set>
                                      <p:cBhvr>
                                        <p:cTn id="23" dur="1" fill="hold">
                                          <p:stCondLst>
                                            <p:cond delay="399"/>
                                          </p:stCondLst>
                                        </p:cTn>
                                        <p:tgtEl>
                                          <p:spTgt spid="222"/>
                                        </p:tgtEl>
                                        <p:attrNameLst>
                                          <p:attrName>style.visibility</p:attrName>
                                        </p:attrNameLst>
                                      </p:cBhvr>
                                      <p:to>
                                        <p:strVal val="visible"/>
                                      </p:to>
                                    </p:set>
                                  </p:childTnLst>
                                </p:cTn>
                              </p:par>
                              <p:par>
                                <p:cTn id="24" presetID="6" presetClass="emph" presetSubtype="0" accel="100000" autoRev="1" fill="hold" grpId="1" nodeType="withEffect">
                                  <p:stCondLst>
                                    <p:cond delay="300"/>
                                  </p:stCondLst>
                                  <p:childTnLst>
                                    <p:animScale>
                                      <p:cBhvr>
                                        <p:cTn id="25" dur="400" fill="hold"/>
                                        <p:tgtEl>
                                          <p:spTgt spid="222"/>
                                        </p:tgtEl>
                                      </p:cBhvr>
                                      <p:by x="0" y="0"/>
                                    </p:animScale>
                                  </p:childTnLst>
                                </p:cTn>
                              </p:par>
                              <p:par>
                                <p:cTn id="26" presetID="1" presetClass="entr" presetSubtype="0" fill="hold" grpId="0" nodeType="withEffect">
                                  <p:stCondLst>
                                    <p:cond delay="400"/>
                                  </p:stCondLst>
                                  <p:childTnLst>
                                    <p:set>
                                      <p:cBhvr>
                                        <p:cTn id="27" dur="1" fill="hold">
                                          <p:stCondLst>
                                            <p:cond delay="399"/>
                                          </p:stCondLst>
                                        </p:cTn>
                                        <p:tgtEl>
                                          <p:spTgt spid="221"/>
                                        </p:tgtEl>
                                        <p:attrNameLst>
                                          <p:attrName>style.visibility</p:attrName>
                                        </p:attrNameLst>
                                      </p:cBhvr>
                                      <p:to>
                                        <p:strVal val="visible"/>
                                      </p:to>
                                    </p:set>
                                  </p:childTnLst>
                                </p:cTn>
                              </p:par>
                              <p:par>
                                <p:cTn id="28" presetID="6" presetClass="emph" presetSubtype="0" accel="100000" autoRev="1" fill="hold" grpId="1" nodeType="withEffect">
                                  <p:stCondLst>
                                    <p:cond delay="400"/>
                                  </p:stCondLst>
                                  <p:childTnLst>
                                    <p:animScale>
                                      <p:cBhvr>
                                        <p:cTn id="29" dur="400" fill="hold"/>
                                        <p:tgtEl>
                                          <p:spTgt spid="221"/>
                                        </p:tgtEl>
                                      </p:cBhvr>
                                      <p:by x="0" y="0"/>
                                    </p:animScale>
                                  </p:childTnLst>
                                </p:cTn>
                              </p:par>
                              <p:par>
                                <p:cTn id="30" presetID="1" presetClass="entr" presetSubtype="0" fill="hold" grpId="0" nodeType="withEffect">
                                  <p:stCondLst>
                                    <p:cond delay="500"/>
                                  </p:stCondLst>
                                  <p:childTnLst>
                                    <p:set>
                                      <p:cBhvr>
                                        <p:cTn id="31" dur="1" fill="hold">
                                          <p:stCondLst>
                                            <p:cond delay="399"/>
                                          </p:stCondLst>
                                        </p:cTn>
                                        <p:tgtEl>
                                          <p:spTgt spid="216"/>
                                        </p:tgtEl>
                                        <p:attrNameLst>
                                          <p:attrName>style.visibility</p:attrName>
                                        </p:attrNameLst>
                                      </p:cBhvr>
                                      <p:to>
                                        <p:strVal val="visible"/>
                                      </p:to>
                                    </p:set>
                                  </p:childTnLst>
                                </p:cTn>
                              </p:par>
                              <p:par>
                                <p:cTn id="32" presetID="6" presetClass="emph" presetSubtype="0" accel="100000" autoRev="1" fill="hold" grpId="1" nodeType="withEffect">
                                  <p:stCondLst>
                                    <p:cond delay="500"/>
                                  </p:stCondLst>
                                  <p:childTnLst>
                                    <p:animScale>
                                      <p:cBhvr>
                                        <p:cTn id="33" dur="400" fill="hold"/>
                                        <p:tgtEl>
                                          <p:spTgt spid="216"/>
                                        </p:tgtEl>
                                      </p:cBhvr>
                                      <p:by x="0" y="0"/>
                                    </p:animScale>
                                  </p:childTnLst>
                                </p:cTn>
                              </p:par>
                              <p:par>
                                <p:cTn id="34" presetID="1" presetClass="entr" presetSubtype="0" fill="hold" grpId="0" nodeType="withEffect">
                                  <p:stCondLst>
                                    <p:cond delay="600"/>
                                  </p:stCondLst>
                                  <p:childTnLst>
                                    <p:set>
                                      <p:cBhvr>
                                        <p:cTn id="35" dur="1" fill="hold">
                                          <p:stCondLst>
                                            <p:cond delay="399"/>
                                          </p:stCondLst>
                                        </p:cTn>
                                        <p:tgtEl>
                                          <p:spTgt spid="214"/>
                                        </p:tgtEl>
                                        <p:attrNameLst>
                                          <p:attrName>style.visibility</p:attrName>
                                        </p:attrNameLst>
                                      </p:cBhvr>
                                      <p:to>
                                        <p:strVal val="visible"/>
                                      </p:to>
                                    </p:set>
                                  </p:childTnLst>
                                </p:cTn>
                              </p:par>
                              <p:par>
                                <p:cTn id="36" presetID="6" presetClass="emph" presetSubtype="0" accel="100000" autoRev="1" fill="hold" grpId="1" nodeType="withEffect">
                                  <p:stCondLst>
                                    <p:cond delay="600"/>
                                  </p:stCondLst>
                                  <p:childTnLst>
                                    <p:animScale>
                                      <p:cBhvr>
                                        <p:cTn id="37" dur="400" fill="hold"/>
                                        <p:tgtEl>
                                          <p:spTgt spid="214"/>
                                        </p:tgtEl>
                                      </p:cBhvr>
                                      <p:by x="0" y="0"/>
                                    </p:animScale>
                                  </p:childTnLst>
                                </p:cTn>
                              </p:par>
                              <p:par>
                                <p:cTn id="38" presetID="1" presetClass="entr" presetSubtype="0" fill="hold" grpId="0" nodeType="withEffect">
                                  <p:stCondLst>
                                    <p:cond delay="800"/>
                                  </p:stCondLst>
                                  <p:childTnLst>
                                    <p:set>
                                      <p:cBhvr>
                                        <p:cTn id="39" dur="1" fill="hold">
                                          <p:stCondLst>
                                            <p:cond delay="399"/>
                                          </p:stCondLst>
                                        </p:cTn>
                                        <p:tgtEl>
                                          <p:spTgt spid="220"/>
                                        </p:tgtEl>
                                        <p:attrNameLst>
                                          <p:attrName>style.visibility</p:attrName>
                                        </p:attrNameLst>
                                      </p:cBhvr>
                                      <p:to>
                                        <p:strVal val="visible"/>
                                      </p:to>
                                    </p:set>
                                  </p:childTnLst>
                                </p:cTn>
                              </p:par>
                              <p:par>
                                <p:cTn id="40" presetID="6" presetClass="emph" presetSubtype="0" accel="100000" autoRev="1" fill="hold" grpId="1" nodeType="withEffect">
                                  <p:stCondLst>
                                    <p:cond delay="800"/>
                                  </p:stCondLst>
                                  <p:childTnLst>
                                    <p:animScale>
                                      <p:cBhvr>
                                        <p:cTn id="41" dur="400" fill="hold"/>
                                        <p:tgtEl>
                                          <p:spTgt spid="220"/>
                                        </p:tgtEl>
                                      </p:cBhvr>
                                      <p:by x="0" y="0"/>
                                    </p:animScale>
                                  </p:childTnLst>
                                </p:cTn>
                              </p:par>
                              <p:par>
                                <p:cTn id="42" presetID="1" presetClass="entr" presetSubtype="0" fill="hold" grpId="0" nodeType="withEffect">
                                  <p:stCondLst>
                                    <p:cond delay="900"/>
                                  </p:stCondLst>
                                  <p:childTnLst>
                                    <p:set>
                                      <p:cBhvr>
                                        <p:cTn id="43" dur="1" fill="hold">
                                          <p:stCondLst>
                                            <p:cond delay="399"/>
                                          </p:stCondLst>
                                        </p:cTn>
                                        <p:tgtEl>
                                          <p:spTgt spid="218"/>
                                        </p:tgtEl>
                                        <p:attrNameLst>
                                          <p:attrName>style.visibility</p:attrName>
                                        </p:attrNameLst>
                                      </p:cBhvr>
                                      <p:to>
                                        <p:strVal val="visible"/>
                                      </p:to>
                                    </p:set>
                                  </p:childTnLst>
                                </p:cTn>
                              </p:par>
                              <p:par>
                                <p:cTn id="44" presetID="6" presetClass="emph" presetSubtype="0" accel="100000" autoRev="1" fill="hold" grpId="1" nodeType="withEffect">
                                  <p:stCondLst>
                                    <p:cond delay="900"/>
                                  </p:stCondLst>
                                  <p:childTnLst>
                                    <p:animScale>
                                      <p:cBhvr>
                                        <p:cTn id="45" dur="400" fill="hold"/>
                                        <p:tgtEl>
                                          <p:spTgt spid="218"/>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3" grpId="1"/>
      <p:bldP spid="214" grpId="0" animBg="1"/>
      <p:bldP spid="214" grpId="1" animBg="1"/>
      <p:bldP spid="215" grpId="0" animBg="1"/>
      <p:bldP spid="215" grpId="1" animBg="1"/>
      <p:bldP spid="216" grpId="0" animBg="1"/>
      <p:bldP spid="216" grpId="1" animBg="1"/>
      <p:bldP spid="217" grpId="0" animBg="1"/>
      <p:bldP spid="217" grpId="1" animBg="1"/>
      <p:bldP spid="218" grpId="0" animBg="1"/>
      <p:bldP spid="218" grpId="1" animBg="1"/>
      <p:bldP spid="219" grpId="0" animBg="1"/>
      <p:bldP spid="219" grpId="1" animBg="1"/>
      <p:bldP spid="220" grpId="0" animBg="1"/>
      <p:bldP spid="220" grpId="1" animBg="1"/>
      <p:bldP spid="221" grpId="0" animBg="1"/>
      <p:bldP spid="221" grpId="1" animBg="1"/>
      <p:bldP spid="222" grpId="0" animBg="1"/>
      <p:bldP spid="222"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erson sitting at a desk using a computer&#10;&#10;Description generated with high confidence">
            <a:extLst>
              <a:ext uri="{FF2B5EF4-FFF2-40B4-BE49-F238E27FC236}">
                <a16:creationId xmlns:a16="http://schemas.microsoft.com/office/drawing/2014/main" id="{510D7259-4125-4F6F-AC15-69AD5908E8D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2093659" y="-658686"/>
            <a:ext cx="8311896" cy="8311896"/>
          </a:xfrm>
          <a:prstGeom prst="ellipse">
            <a:avLst/>
          </a:prstGeom>
          <a:ln w="127000" cap="rnd">
            <a:solidFill>
              <a:schemeClr val="tx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6" name="TextBox 45">
            <a:extLst>
              <a:ext uri="{FF2B5EF4-FFF2-40B4-BE49-F238E27FC236}">
                <a16:creationId xmlns:a16="http://schemas.microsoft.com/office/drawing/2014/main" id="{FE33E4A6-3414-44D0-AFF5-B05A855A031C}"/>
              </a:ext>
            </a:extLst>
          </p:cNvPr>
          <p:cNvSpPr txBox="1"/>
          <p:nvPr/>
        </p:nvSpPr>
        <p:spPr>
          <a:xfrm>
            <a:off x="8504238" y="6732214"/>
            <a:ext cx="3863997" cy="215444"/>
          </a:xfrm>
          <a:prstGeom prst="rect">
            <a:avLst/>
          </a:prstGeom>
          <a:noFill/>
        </p:spPr>
        <p:txBody>
          <a:bodyPr wrap="square" rtlCol="0">
            <a:spAutoFit/>
          </a:bodyPr>
          <a:lstStyle/>
          <a:p>
            <a:pPr algn="r"/>
            <a:r>
              <a:rPr lang="en-US" sz="800"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*Supporting services, like storage and networking, may be charged separately.</a:t>
            </a:r>
          </a:p>
        </p:txBody>
      </p:sp>
      <p:grpSp>
        <p:nvGrpSpPr>
          <p:cNvPr id="18" name="Group 17">
            <a:extLst>
              <a:ext uri="{FF2B5EF4-FFF2-40B4-BE49-F238E27FC236}">
                <a16:creationId xmlns:a16="http://schemas.microsoft.com/office/drawing/2014/main" id="{4C3C31C8-4278-4DB1-B5E6-4E141A83B628}"/>
              </a:ext>
            </a:extLst>
          </p:cNvPr>
          <p:cNvGrpSpPr/>
          <p:nvPr/>
        </p:nvGrpSpPr>
        <p:grpSpPr>
          <a:xfrm>
            <a:off x="5614718" y="4333291"/>
            <a:ext cx="5345672" cy="991373"/>
            <a:chOff x="5641612" y="4333291"/>
            <a:chExt cx="5345672" cy="991373"/>
          </a:xfrm>
        </p:grpSpPr>
        <p:grpSp>
          <p:nvGrpSpPr>
            <p:cNvPr id="17" name="Group 16">
              <a:extLst>
                <a:ext uri="{FF2B5EF4-FFF2-40B4-BE49-F238E27FC236}">
                  <a16:creationId xmlns:a16="http://schemas.microsoft.com/office/drawing/2014/main" id="{10ED040F-08DA-4540-8BA3-408C2C19098D}"/>
                </a:ext>
              </a:extLst>
            </p:cNvPr>
            <p:cNvGrpSpPr/>
            <p:nvPr/>
          </p:nvGrpSpPr>
          <p:grpSpPr>
            <a:xfrm>
              <a:off x="5641612" y="4333291"/>
              <a:ext cx="5345672" cy="991373"/>
              <a:chOff x="5641612" y="4333291"/>
              <a:chExt cx="5345672" cy="991373"/>
            </a:xfrm>
          </p:grpSpPr>
          <p:grpSp>
            <p:nvGrpSpPr>
              <p:cNvPr id="10" name="Group 9">
                <a:extLst>
                  <a:ext uri="{FF2B5EF4-FFF2-40B4-BE49-F238E27FC236}">
                    <a16:creationId xmlns:a16="http://schemas.microsoft.com/office/drawing/2014/main" id="{1FBCF7CA-B811-4A67-B932-FDBC344EF3FF}"/>
                  </a:ext>
                </a:extLst>
              </p:cNvPr>
              <p:cNvGrpSpPr/>
              <p:nvPr/>
            </p:nvGrpSpPr>
            <p:grpSpPr>
              <a:xfrm>
                <a:off x="6689604" y="4333291"/>
                <a:ext cx="4297680" cy="991373"/>
                <a:chOff x="6635816" y="4329674"/>
                <a:chExt cx="4297680" cy="991373"/>
              </a:xfrm>
            </p:grpSpPr>
            <p:sp>
              <p:nvSpPr>
                <p:cNvPr id="34" name="TextBox 33">
                  <a:extLst>
                    <a:ext uri="{FF2B5EF4-FFF2-40B4-BE49-F238E27FC236}">
                      <a16:creationId xmlns:a16="http://schemas.microsoft.com/office/drawing/2014/main" id="{84B03DBA-93E2-493A-BF38-083D2F1D9500}"/>
                    </a:ext>
                  </a:extLst>
                </p:cNvPr>
                <p:cNvSpPr txBox="1"/>
                <p:nvPr/>
              </p:nvSpPr>
              <p:spPr>
                <a:xfrm>
                  <a:off x="6635816" y="4329674"/>
                  <a:ext cx="1299266" cy="338554"/>
                </a:xfrm>
                <a:prstGeom prst="rect">
                  <a:avLst/>
                </a:prstGeom>
                <a:noFill/>
              </p:spPr>
              <p:txBody>
                <a:bodyPr wrap="none" rtlCol="0">
                  <a:spAutoFit/>
                </a:bodyPr>
                <a:lstStyle/>
                <a:p>
                  <a:r>
                    <a:rPr lang="en-US" sz="1600"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Pay-per-use</a:t>
                  </a:r>
                </a:p>
              </p:txBody>
            </p:sp>
            <p:sp>
              <p:nvSpPr>
                <p:cNvPr id="35" name="TextBox 34">
                  <a:extLst>
                    <a:ext uri="{FF2B5EF4-FFF2-40B4-BE49-F238E27FC236}">
                      <a16:creationId xmlns:a16="http://schemas.microsoft.com/office/drawing/2014/main" id="{59680B86-A85B-46B5-B034-8D21016CFAB9}"/>
                    </a:ext>
                  </a:extLst>
                </p:cNvPr>
                <p:cNvSpPr txBox="1"/>
                <p:nvPr/>
              </p:nvSpPr>
              <p:spPr>
                <a:xfrm>
                  <a:off x="6635816" y="4582383"/>
                  <a:ext cx="4297680" cy="738664"/>
                </a:xfrm>
                <a:prstGeom prst="rect">
                  <a:avLst/>
                </a:prstGeom>
                <a:noFill/>
              </p:spPr>
              <p:txBody>
                <a:bodyPr wrap="square" rtlCol="0">
                  <a:spAutoFit/>
                </a:bodyPr>
                <a:lstStyle/>
                <a:p>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Only pay for what you use: billing is typically calculated on the number of function calls, </a:t>
                  </a:r>
                  <a:b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br>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code execution time, and memory used.*</a:t>
                  </a:r>
                </a:p>
              </p:txBody>
            </p:sp>
          </p:grpSp>
          <p:sp>
            <p:nvSpPr>
              <p:cNvPr id="31" name="Oval 30">
                <a:extLst>
                  <a:ext uri="{FF2B5EF4-FFF2-40B4-BE49-F238E27FC236}">
                    <a16:creationId xmlns:a16="http://schemas.microsoft.com/office/drawing/2014/main" id="{2BB641C0-CB8D-4BF3-886D-731F82BAC6B2}"/>
                  </a:ext>
                </a:extLst>
              </p:cNvPr>
              <p:cNvSpPr/>
              <p:nvPr/>
            </p:nvSpPr>
            <p:spPr>
              <a:xfrm>
                <a:off x="5641612" y="4371777"/>
                <a:ext cx="914400" cy="914400"/>
              </a:xfrm>
              <a:prstGeom prst="ellipse">
                <a:avLst/>
              </a:prstGeom>
              <a:solidFill>
                <a:srgbClr val="F2F2F2"/>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gradFill>
                    <a:gsLst>
                      <a:gs pos="1250">
                        <a:schemeClr val="tx1"/>
                      </a:gs>
                      <a:gs pos="100000">
                        <a:schemeClr val="tx1"/>
                      </a:gs>
                    </a:gsLst>
                    <a:lin ang="5400000" scaled="0"/>
                  </a:gradFill>
                </a:endParaRPr>
              </a:p>
            </p:txBody>
          </p:sp>
        </p:grpSp>
        <p:sp>
          <p:nvSpPr>
            <p:cNvPr id="55" name="Freeform 159">
              <a:extLst>
                <a:ext uri="{FF2B5EF4-FFF2-40B4-BE49-F238E27FC236}">
                  <a16:creationId xmlns:a16="http://schemas.microsoft.com/office/drawing/2014/main" id="{8ADFE60B-11A0-4AE7-9D13-8FA114526D1F}"/>
                </a:ext>
              </a:extLst>
            </p:cNvPr>
            <p:cNvSpPr>
              <a:spLocks noChangeAspect="1" noEditPoints="1"/>
            </p:cNvSpPr>
            <p:nvPr/>
          </p:nvSpPr>
          <p:spPr bwMode="black">
            <a:xfrm>
              <a:off x="5965076" y="4627809"/>
              <a:ext cx="267472" cy="402336"/>
            </a:xfrm>
            <a:custGeom>
              <a:avLst/>
              <a:gdLst>
                <a:gd name="T0" fmla="*/ 101 w 283"/>
                <a:gd name="T1" fmla="*/ 50 h 426"/>
                <a:gd name="T2" fmla="*/ 202 w 283"/>
                <a:gd name="T3" fmla="*/ 50 h 426"/>
                <a:gd name="T4" fmla="*/ 271 w 283"/>
                <a:gd name="T5" fmla="*/ 254 h 426"/>
                <a:gd name="T6" fmla="*/ 274 w 283"/>
                <a:gd name="T7" fmla="*/ 266 h 426"/>
                <a:gd name="T8" fmla="*/ 204 w 283"/>
                <a:gd name="T9" fmla="*/ 298 h 426"/>
                <a:gd name="T10" fmla="*/ 210 w 283"/>
                <a:gd name="T11" fmla="*/ 426 h 426"/>
                <a:gd name="T12" fmla="*/ 179 w 283"/>
                <a:gd name="T13" fmla="*/ 407 h 426"/>
                <a:gd name="T14" fmla="*/ 141 w 283"/>
                <a:gd name="T15" fmla="*/ 315 h 426"/>
                <a:gd name="T16" fmla="*/ 94 w 283"/>
                <a:gd name="T17" fmla="*/ 426 h 426"/>
                <a:gd name="T18" fmla="*/ 70 w 283"/>
                <a:gd name="T19" fmla="*/ 395 h 426"/>
                <a:gd name="T20" fmla="*/ 54 w 283"/>
                <a:gd name="T21" fmla="*/ 338 h 426"/>
                <a:gd name="T22" fmla="*/ 34 w 283"/>
                <a:gd name="T23" fmla="*/ 326 h 426"/>
                <a:gd name="T24" fmla="*/ 0 w 283"/>
                <a:gd name="T25" fmla="*/ 198 h 426"/>
                <a:gd name="T26" fmla="*/ 49 w 283"/>
                <a:gd name="T27" fmla="*/ 172 h 426"/>
                <a:gd name="T28" fmla="*/ 110 w 283"/>
                <a:gd name="T29" fmla="*/ 125 h 426"/>
                <a:gd name="T30" fmla="*/ 195 w 283"/>
                <a:gd name="T31" fmla="*/ 133 h 426"/>
                <a:gd name="T32" fmla="*/ 224 w 283"/>
                <a:gd name="T33" fmla="*/ 126 h 426"/>
                <a:gd name="T34" fmla="*/ 261 w 283"/>
                <a:gd name="T35" fmla="*/ 215 h 426"/>
                <a:gd name="T36" fmla="*/ 283 w 283"/>
                <a:gd name="T37" fmla="*/ 235 h 426"/>
                <a:gd name="T38" fmla="*/ 86 w 283"/>
                <a:gd name="T39" fmla="*/ 208 h 426"/>
                <a:gd name="T40" fmla="*/ 230 w 283"/>
                <a:gd name="T41" fmla="*/ 141 h 426"/>
                <a:gd name="T42" fmla="*/ 222 w 283"/>
                <a:gd name="T43" fmla="*/ 136 h 426"/>
                <a:gd name="T44" fmla="*/ 86 w 283"/>
                <a:gd name="T45" fmla="*/ 194 h 426"/>
                <a:gd name="T46" fmla="*/ 17 w 283"/>
                <a:gd name="T47" fmla="*/ 226 h 426"/>
                <a:gd name="T48" fmla="*/ 46 w 283"/>
                <a:gd name="T49" fmla="*/ 183 h 426"/>
                <a:gd name="T50" fmla="*/ 10 w 283"/>
                <a:gd name="T51" fmla="*/ 198 h 426"/>
                <a:gd name="T52" fmla="*/ 17 w 283"/>
                <a:gd name="T53" fmla="*/ 226 h 426"/>
                <a:gd name="T54" fmla="*/ 263 w 283"/>
                <a:gd name="T55" fmla="*/ 264 h 426"/>
                <a:gd name="T56" fmla="*/ 86 w 283"/>
                <a:gd name="T57" fmla="*/ 244 h 426"/>
                <a:gd name="T58" fmla="*/ 86 w 283"/>
                <a:gd name="T59" fmla="*/ 246 h 426"/>
                <a:gd name="T60" fmla="*/ 48 w 283"/>
                <a:gd name="T61" fmla="*/ 255 h 426"/>
                <a:gd name="T62" fmla="*/ 43 w 283"/>
                <a:gd name="T63" fmla="*/ 323 h 426"/>
                <a:gd name="T64" fmla="*/ 52 w 283"/>
                <a:gd name="T65" fmla="*/ 328 h 426"/>
                <a:gd name="T66" fmla="*/ 264 w 283"/>
                <a:gd name="T67" fmla="*/ 266 h 426"/>
                <a:gd name="T68" fmla="*/ 245 w 283"/>
                <a:gd name="T69" fmla="*/ 259 h 426"/>
                <a:gd name="T70" fmla="*/ 222 w 283"/>
                <a:gd name="T71" fmla="*/ 246 h 426"/>
                <a:gd name="T72" fmla="*/ 215 w 283"/>
                <a:gd name="T73" fmla="*/ 248 h 426"/>
                <a:gd name="T74" fmla="*/ 202 w 283"/>
                <a:gd name="T75" fmla="*/ 270 h 426"/>
                <a:gd name="T76" fmla="*/ 215 w 283"/>
                <a:gd name="T77" fmla="*/ 24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3" h="426">
                  <a:moveTo>
                    <a:pt x="151" y="100"/>
                  </a:moveTo>
                  <a:cubicBezTo>
                    <a:pt x="124" y="100"/>
                    <a:pt x="101" y="77"/>
                    <a:pt x="101" y="50"/>
                  </a:cubicBezTo>
                  <a:cubicBezTo>
                    <a:pt x="101" y="22"/>
                    <a:pt x="124" y="0"/>
                    <a:pt x="151" y="0"/>
                  </a:cubicBezTo>
                  <a:cubicBezTo>
                    <a:pt x="179" y="0"/>
                    <a:pt x="202" y="22"/>
                    <a:pt x="202" y="50"/>
                  </a:cubicBezTo>
                  <a:cubicBezTo>
                    <a:pt x="202" y="77"/>
                    <a:pt x="179" y="100"/>
                    <a:pt x="151" y="100"/>
                  </a:cubicBezTo>
                  <a:close/>
                  <a:moveTo>
                    <a:pt x="271" y="254"/>
                  </a:moveTo>
                  <a:cubicBezTo>
                    <a:pt x="273" y="262"/>
                    <a:pt x="273" y="262"/>
                    <a:pt x="273" y="262"/>
                  </a:cubicBezTo>
                  <a:cubicBezTo>
                    <a:pt x="273" y="263"/>
                    <a:pt x="274" y="265"/>
                    <a:pt x="274" y="266"/>
                  </a:cubicBezTo>
                  <a:cubicBezTo>
                    <a:pt x="274" y="274"/>
                    <a:pt x="269" y="280"/>
                    <a:pt x="261" y="282"/>
                  </a:cubicBezTo>
                  <a:cubicBezTo>
                    <a:pt x="204" y="298"/>
                    <a:pt x="204" y="298"/>
                    <a:pt x="204" y="298"/>
                  </a:cubicBezTo>
                  <a:cubicBezTo>
                    <a:pt x="228" y="395"/>
                    <a:pt x="228" y="395"/>
                    <a:pt x="228" y="395"/>
                  </a:cubicBezTo>
                  <a:cubicBezTo>
                    <a:pt x="231" y="409"/>
                    <a:pt x="223" y="422"/>
                    <a:pt x="210" y="426"/>
                  </a:cubicBezTo>
                  <a:cubicBezTo>
                    <a:pt x="208" y="426"/>
                    <a:pt x="206" y="426"/>
                    <a:pt x="204" y="426"/>
                  </a:cubicBezTo>
                  <a:cubicBezTo>
                    <a:pt x="192" y="426"/>
                    <a:pt x="182" y="419"/>
                    <a:pt x="179" y="407"/>
                  </a:cubicBezTo>
                  <a:cubicBezTo>
                    <a:pt x="155" y="311"/>
                    <a:pt x="155" y="311"/>
                    <a:pt x="155" y="311"/>
                  </a:cubicBezTo>
                  <a:cubicBezTo>
                    <a:pt x="141" y="315"/>
                    <a:pt x="141" y="315"/>
                    <a:pt x="141" y="315"/>
                  </a:cubicBezTo>
                  <a:cubicBezTo>
                    <a:pt x="118" y="407"/>
                    <a:pt x="118" y="407"/>
                    <a:pt x="118" y="407"/>
                  </a:cubicBezTo>
                  <a:cubicBezTo>
                    <a:pt x="116" y="419"/>
                    <a:pt x="105" y="426"/>
                    <a:pt x="94" y="426"/>
                  </a:cubicBezTo>
                  <a:cubicBezTo>
                    <a:pt x="92" y="426"/>
                    <a:pt x="90" y="426"/>
                    <a:pt x="88" y="426"/>
                  </a:cubicBezTo>
                  <a:cubicBezTo>
                    <a:pt x="75" y="422"/>
                    <a:pt x="67" y="409"/>
                    <a:pt x="70" y="395"/>
                  </a:cubicBezTo>
                  <a:cubicBezTo>
                    <a:pt x="86" y="329"/>
                    <a:pt x="86" y="329"/>
                    <a:pt x="86" y="329"/>
                  </a:cubicBezTo>
                  <a:cubicBezTo>
                    <a:pt x="54" y="338"/>
                    <a:pt x="54" y="338"/>
                    <a:pt x="54" y="338"/>
                  </a:cubicBezTo>
                  <a:cubicBezTo>
                    <a:pt x="53" y="338"/>
                    <a:pt x="51" y="338"/>
                    <a:pt x="50" y="338"/>
                  </a:cubicBezTo>
                  <a:cubicBezTo>
                    <a:pt x="42" y="338"/>
                    <a:pt x="36" y="334"/>
                    <a:pt x="34" y="326"/>
                  </a:cubicBezTo>
                  <a:cubicBezTo>
                    <a:pt x="0" y="202"/>
                    <a:pt x="0" y="202"/>
                    <a:pt x="0" y="202"/>
                  </a:cubicBezTo>
                  <a:cubicBezTo>
                    <a:pt x="0" y="201"/>
                    <a:pt x="0" y="200"/>
                    <a:pt x="0" y="198"/>
                  </a:cubicBezTo>
                  <a:cubicBezTo>
                    <a:pt x="0" y="191"/>
                    <a:pt x="5" y="184"/>
                    <a:pt x="12" y="182"/>
                  </a:cubicBezTo>
                  <a:cubicBezTo>
                    <a:pt x="49" y="172"/>
                    <a:pt x="49" y="172"/>
                    <a:pt x="49" y="172"/>
                  </a:cubicBezTo>
                  <a:cubicBezTo>
                    <a:pt x="106" y="127"/>
                    <a:pt x="106" y="127"/>
                    <a:pt x="106" y="127"/>
                  </a:cubicBezTo>
                  <a:cubicBezTo>
                    <a:pt x="107" y="126"/>
                    <a:pt x="109" y="125"/>
                    <a:pt x="110" y="125"/>
                  </a:cubicBezTo>
                  <a:cubicBezTo>
                    <a:pt x="117" y="119"/>
                    <a:pt x="130" y="116"/>
                    <a:pt x="149" y="116"/>
                  </a:cubicBezTo>
                  <a:cubicBezTo>
                    <a:pt x="175" y="116"/>
                    <a:pt x="189" y="123"/>
                    <a:pt x="195" y="133"/>
                  </a:cubicBezTo>
                  <a:cubicBezTo>
                    <a:pt x="219" y="126"/>
                    <a:pt x="219" y="126"/>
                    <a:pt x="219" y="126"/>
                  </a:cubicBezTo>
                  <a:cubicBezTo>
                    <a:pt x="221" y="126"/>
                    <a:pt x="222" y="126"/>
                    <a:pt x="224" y="126"/>
                  </a:cubicBezTo>
                  <a:cubicBezTo>
                    <a:pt x="231" y="126"/>
                    <a:pt x="238" y="131"/>
                    <a:pt x="240" y="138"/>
                  </a:cubicBezTo>
                  <a:cubicBezTo>
                    <a:pt x="261" y="215"/>
                    <a:pt x="261" y="215"/>
                    <a:pt x="261" y="215"/>
                  </a:cubicBezTo>
                  <a:cubicBezTo>
                    <a:pt x="263" y="215"/>
                    <a:pt x="263" y="215"/>
                    <a:pt x="263" y="215"/>
                  </a:cubicBezTo>
                  <a:cubicBezTo>
                    <a:pt x="275" y="215"/>
                    <a:pt x="283" y="224"/>
                    <a:pt x="283" y="235"/>
                  </a:cubicBezTo>
                  <a:cubicBezTo>
                    <a:pt x="283" y="244"/>
                    <a:pt x="278" y="251"/>
                    <a:pt x="271" y="254"/>
                  </a:cubicBezTo>
                  <a:close/>
                  <a:moveTo>
                    <a:pt x="86" y="208"/>
                  </a:moveTo>
                  <a:cubicBezTo>
                    <a:pt x="237" y="167"/>
                    <a:pt x="237" y="167"/>
                    <a:pt x="237" y="167"/>
                  </a:cubicBezTo>
                  <a:cubicBezTo>
                    <a:pt x="230" y="141"/>
                    <a:pt x="230" y="141"/>
                    <a:pt x="230" y="141"/>
                  </a:cubicBezTo>
                  <a:cubicBezTo>
                    <a:pt x="230" y="138"/>
                    <a:pt x="227" y="136"/>
                    <a:pt x="224" y="136"/>
                  </a:cubicBezTo>
                  <a:cubicBezTo>
                    <a:pt x="223" y="136"/>
                    <a:pt x="223" y="136"/>
                    <a:pt x="222" y="136"/>
                  </a:cubicBezTo>
                  <a:cubicBezTo>
                    <a:pt x="127" y="161"/>
                    <a:pt x="127" y="161"/>
                    <a:pt x="127" y="161"/>
                  </a:cubicBezTo>
                  <a:cubicBezTo>
                    <a:pt x="86" y="194"/>
                    <a:pt x="86" y="194"/>
                    <a:pt x="86" y="194"/>
                  </a:cubicBezTo>
                  <a:lnTo>
                    <a:pt x="86" y="208"/>
                  </a:lnTo>
                  <a:close/>
                  <a:moveTo>
                    <a:pt x="17" y="226"/>
                  </a:moveTo>
                  <a:cubicBezTo>
                    <a:pt x="46" y="219"/>
                    <a:pt x="46" y="219"/>
                    <a:pt x="46" y="219"/>
                  </a:cubicBezTo>
                  <a:cubicBezTo>
                    <a:pt x="46" y="183"/>
                    <a:pt x="46" y="183"/>
                    <a:pt x="46" y="183"/>
                  </a:cubicBezTo>
                  <a:cubicBezTo>
                    <a:pt x="15" y="191"/>
                    <a:pt x="15" y="191"/>
                    <a:pt x="15" y="191"/>
                  </a:cubicBezTo>
                  <a:cubicBezTo>
                    <a:pt x="12" y="192"/>
                    <a:pt x="10" y="195"/>
                    <a:pt x="10" y="198"/>
                  </a:cubicBezTo>
                  <a:cubicBezTo>
                    <a:pt x="10" y="199"/>
                    <a:pt x="10" y="199"/>
                    <a:pt x="10" y="200"/>
                  </a:cubicBezTo>
                  <a:lnTo>
                    <a:pt x="17" y="226"/>
                  </a:lnTo>
                  <a:close/>
                  <a:moveTo>
                    <a:pt x="264" y="266"/>
                  </a:moveTo>
                  <a:cubicBezTo>
                    <a:pt x="264" y="266"/>
                    <a:pt x="264" y="265"/>
                    <a:pt x="263" y="264"/>
                  </a:cubicBezTo>
                  <a:cubicBezTo>
                    <a:pt x="247" y="201"/>
                    <a:pt x="247" y="201"/>
                    <a:pt x="247" y="201"/>
                  </a:cubicBezTo>
                  <a:cubicBezTo>
                    <a:pt x="86" y="244"/>
                    <a:pt x="86" y="244"/>
                    <a:pt x="86" y="244"/>
                  </a:cubicBezTo>
                  <a:cubicBezTo>
                    <a:pt x="86" y="246"/>
                    <a:pt x="86" y="246"/>
                    <a:pt x="86" y="246"/>
                  </a:cubicBezTo>
                  <a:cubicBezTo>
                    <a:pt x="86" y="246"/>
                    <a:pt x="86" y="246"/>
                    <a:pt x="86" y="246"/>
                  </a:cubicBezTo>
                  <a:cubicBezTo>
                    <a:pt x="86" y="257"/>
                    <a:pt x="77" y="266"/>
                    <a:pt x="66" y="266"/>
                  </a:cubicBezTo>
                  <a:cubicBezTo>
                    <a:pt x="58" y="266"/>
                    <a:pt x="51" y="262"/>
                    <a:pt x="48" y="255"/>
                  </a:cubicBezTo>
                  <a:cubicBezTo>
                    <a:pt x="26" y="260"/>
                    <a:pt x="26" y="260"/>
                    <a:pt x="26" y="260"/>
                  </a:cubicBezTo>
                  <a:cubicBezTo>
                    <a:pt x="43" y="323"/>
                    <a:pt x="43" y="323"/>
                    <a:pt x="43" y="323"/>
                  </a:cubicBezTo>
                  <a:cubicBezTo>
                    <a:pt x="44" y="326"/>
                    <a:pt x="47" y="328"/>
                    <a:pt x="50" y="328"/>
                  </a:cubicBezTo>
                  <a:cubicBezTo>
                    <a:pt x="50" y="328"/>
                    <a:pt x="51" y="328"/>
                    <a:pt x="52" y="328"/>
                  </a:cubicBezTo>
                  <a:cubicBezTo>
                    <a:pt x="259" y="273"/>
                    <a:pt x="259" y="273"/>
                    <a:pt x="259" y="273"/>
                  </a:cubicBezTo>
                  <a:cubicBezTo>
                    <a:pt x="262" y="272"/>
                    <a:pt x="264" y="269"/>
                    <a:pt x="264" y="266"/>
                  </a:cubicBezTo>
                  <a:close/>
                  <a:moveTo>
                    <a:pt x="240" y="241"/>
                  </a:moveTo>
                  <a:cubicBezTo>
                    <a:pt x="245" y="259"/>
                    <a:pt x="245" y="259"/>
                    <a:pt x="245" y="259"/>
                  </a:cubicBezTo>
                  <a:cubicBezTo>
                    <a:pt x="227" y="264"/>
                    <a:pt x="227" y="264"/>
                    <a:pt x="227" y="264"/>
                  </a:cubicBezTo>
                  <a:cubicBezTo>
                    <a:pt x="222" y="246"/>
                    <a:pt x="222" y="246"/>
                    <a:pt x="222" y="246"/>
                  </a:cubicBezTo>
                  <a:lnTo>
                    <a:pt x="240" y="241"/>
                  </a:lnTo>
                  <a:close/>
                  <a:moveTo>
                    <a:pt x="215" y="248"/>
                  </a:moveTo>
                  <a:cubicBezTo>
                    <a:pt x="220" y="265"/>
                    <a:pt x="220" y="265"/>
                    <a:pt x="220" y="265"/>
                  </a:cubicBezTo>
                  <a:cubicBezTo>
                    <a:pt x="202" y="270"/>
                    <a:pt x="202" y="270"/>
                    <a:pt x="202" y="270"/>
                  </a:cubicBezTo>
                  <a:cubicBezTo>
                    <a:pt x="197" y="253"/>
                    <a:pt x="197" y="253"/>
                    <a:pt x="197" y="253"/>
                  </a:cubicBezTo>
                  <a:lnTo>
                    <a:pt x="215" y="248"/>
                  </a:lnTo>
                  <a:close/>
                </a:path>
              </a:pathLst>
            </a:custGeom>
            <a:solidFill>
              <a:srgbClr val="0078D7"/>
            </a:solidFill>
            <a:ln>
              <a:noFill/>
            </a:ln>
            <a:extLst/>
          </p:spPr>
          <p:txBody>
            <a:bodyPr vert="horz" wrap="square" lIns="82305" tIns="41153" rIns="82305" bIns="41153" numCol="1" anchor="t" anchorCtr="0" compatLnSpc="1">
              <a:prstTxWarp prst="textNoShape">
                <a:avLst/>
              </a:prstTxWarp>
            </a:bodyPr>
            <a:lstStyle/>
            <a:p>
              <a:endParaRPr lang="en-US" sz="1600" dirty="0">
                <a:gradFill>
                  <a:gsLst>
                    <a:gs pos="1250">
                      <a:schemeClr val="tx1"/>
                    </a:gs>
                    <a:gs pos="100000">
                      <a:schemeClr val="tx1"/>
                    </a:gs>
                  </a:gsLst>
                  <a:lin ang="5400000" scaled="0"/>
                </a:gradFill>
                <a:latin typeface="Segoe Pro" pitchFamily="34" charset="0"/>
              </a:endParaRPr>
            </a:p>
          </p:txBody>
        </p:sp>
      </p:grpSp>
      <p:grpSp>
        <p:nvGrpSpPr>
          <p:cNvPr id="13" name="Group 12">
            <a:extLst>
              <a:ext uri="{FF2B5EF4-FFF2-40B4-BE49-F238E27FC236}">
                <a16:creationId xmlns:a16="http://schemas.microsoft.com/office/drawing/2014/main" id="{E93FF254-52C9-44ED-8C12-DA06FE0F04EA}"/>
              </a:ext>
            </a:extLst>
          </p:cNvPr>
          <p:cNvGrpSpPr/>
          <p:nvPr/>
        </p:nvGrpSpPr>
        <p:grpSpPr>
          <a:xfrm>
            <a:off x="5807994" y="3001576"/>
            <a:ext cx="5108456" cy="991373"/>
            <a:chOff x="5807994" y="3005193"/>
            <a:chExt cx="5108456" cy="991373"/>
          </a:xfrm>
        </p:grpSpPr>
        <p:grpSp>
          <p:nvGrpSpPr>
            <p:cNvPr id="53" name="Group 52">
              <a:extLst>
                <a:ext uri="{FF2B5EF4-FFF2-40B4-BE49-F238E27FC236}">
                  <a16:creationId xmlns:a16="http://schemas.microsoft.com/office/drawing/2014/main" id="{642DC2F2-4654-4009-A99D-8E1600F75919}"/>
                </a:ext>
              </a:extLst>
            </p:cNvPr>
            <p:cNvGrpSpPr/>
            <p:nvPr/>
          </p:nvGrpSpPr>
          <p:grpSpPr>
            <a:xfrm>
              <a:off x="6844031" y="3005193"/>
              <a:ext cx="4072419" cy="991373"/>
              <a:chOff x="6844031" y="4084501"/>
              <a:chExt cx="4072419" cy="991373"/>
            </a:xfrm>
          </p:grpSpPr>
          <p:sp>
            <p:nvSpPr>
              <p:cNvPr id="28" name="TextBox 27">
                <a:extLst>
                  <a:ext uri="{FF2B5EF4-FFF2-40B4-BE49-F238E27FC236}">
                    <a16:creationId xmlns:a16="http://schemas.microsoft.com/office/drawing/2014/main" id="{57FBB326-0A26-477F-B60C-D953A24F2F8C}"/>
                  </a:ext>
                </a:extLst>
              </p:cNvPr>
              <p:cNvSpPr txBox="1"/>
              <p:nvPr/>
            </p:nvSpPr>
            <p:spPr>
              <a:xfrm>
                <a:off x="6844032" y="4084501"/>
                <a:ext cx="3081293" cy="338554"/>
              </a:xfrm>
              <a:prstGeom prst="rect">
                <a:avLst/>
              </a:prstGeom>
              <a:noFill/>
            </p:spPr>
            <p:txBody>
              <a:bodyPr wrap="none" rtlCol="0">
                <a:spAutoFit/>
              </a:bodyPr>
              <a:lstStyle/>
              <a:p>
                <a:r>
                  <a:rPr lang="en-US" sz="1600"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Instant, event-driven scalability</a:t>
                </a:r>
              </a:p>
            </p:txBody>
          </p:sp>
          <p:sp>
            <p:nvSpPr>
              <p:cNvPr id="29" name="TextBox 28">
                <a:extLst>
                  <a:ext uri="{FF2B5EF4-FFF2-40B4-BE49-F238E27FC236}">
                    <a16:creationId xmlns:a16="http://schemas.microsoft.com/office/drawing/2014/main" id="{5C507B6F-F229-4483-9763-071F5A7C5433}"/>
                  </a:ext>
                </a:extLst>
              </p:cNvPr>
              <p:cNvSpPr txBox="1"/>
              <p:nvPr/>
            </p:nvSpPr>
            <p:spPr>
              <a:xfrm>
                <a:off x="6844031" y="4337210"/>
                <a:ext cx="4072419" cy="738664"/>
              </a:xfrm>
              <a:prstGeom prst="rect">
                <a:avLst/>
              </a:prstGeom>
              <a:noFill/>
            </p:spPr>
            <p:txBody>
              <a:bodyPr wrap="square" rtlCol="0">
                <a:spAutoFit/>
              </a:bodyPr>
              <a:lstStyle/>
              <a:p>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Application components react to events and triggers in near real-time with virtually unlimited scalability; compute resources are used as needed.  </a:t>
                </a:r>
              </a:p>
            </p:txBody>
          </p:sp>
        </p:grpSp>
        <p:grpSp>
          <p:nvGrpSpPr>
            <p:cNvPr id="8" name="Group 7">
              <a:extLst>
                <a:ext uri="{FF2B5EF4-FFF2-40B4-BE49-F238E27FC236}">
                  <a16:creationId xmlns:a16="http://schemas.microsoft.com/office/drawing/2014/main" id="{208B97CA-FAA8-4CFB-96F5-138817E04524}"/>
                </a:ext>
              </a:extLst>
            </p:cNvPr>
            <p:cNvGrpSpPr/>
            <p:nvPr/>
          </p:nvGrpSpPr>
          <p:grpSpPr>
            <a:xfrm>
              <a:off x="5807994" y="3043679"/>
              <a:ext cx="914400" cy="914400"/>
              <a:chOff x="5846094" y="3085782"/>
              <a:chExt cx="914400" cy="914400"/>
            </a:xfrm>
          </p:grpSpPr>
          <p:sp>
            <p:nvSpPr>
              <p:cNvPr id="16" name="Oval 15">
                <a:extLst>
                  <a:ext uri="{FF2B5EF4-FFF2-40B4-BE49-F238E27FC236}">
                    <a16:creationId xmlns:a16="http://schemas.microsoft.com/office/drawing/2014/main" id="{C7E39427-6CE5-4E16-ABA9-5DDE11F51E19}"/>
                  </a:ext>
                </a:extLst>
              </p:cNvPr>
              <p:cNvSpPr/>
              <p:nvPr/>
            </p:nvSpPr>
            <p:spPr>
              <a:xfrm>
                <a:off x="5846094" y="3085782"/>
                <a:ext cx="914400" cy="914400"/>
              </a:xfrm>
              <a:prstGeom prst="ellipse">
                <a:avLst/>
              </a:prstGeom>
              <a:solidFill>
                <a:srgbClr val="F2F2F2"/>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gradFill>
                    <a:gsLst>
                      <a:gs pos="1250">
                        <a:schemeClr val="tx1"/>
                      </a:gs>
                      <a:gs pos="100000">
                        <a:schemeClr val="tx1"/>
                      </a:gs>
                    </a:gsLst>
                    <a:lin ang="5400000" scaled="0"/>
                  </a:gradFill>
                </a:endParaRPr>
              </a:p>
            </p:txBody>
          </p:sp>
          <p:sp>
            <p:nvSpPr>
              <p:cNvPr id="65" name="Freeform 70">
                <a:extLst>
                  <a:ext uri="{FF2B5EF4-FFF2-40B4-BE49-F238E27FC236}">
                    <a16:creationId xmlns:a16="http://schemas.microsoft.com/office/drawing/2014/main" id="{A35286E8-32AD-4A29-8BA9-4E33623F0D1E}"/>
                  </a:ext>
                </a:extLst>
              </p:cNvPr>
              <p:cNvSpPr>
                <a:spLocks noChangeAspect="1"/>
              </p:cNvSpPr>
              <p:nvPr/>
            </p:nvSpPr>
            <p:spPr bwMode="black">
              <a:xfrm>
                <a:off x="6220266" y="3379152"/>
                <a:ext cx="253463" cy="365760"/>
              </a:xfrm>
              <a:custGeom>
                <a:avLst/>
                <a:gdLst>
                  <a:gd name="T0" fmla="*/ 73 w 110"/>
                  <a:gd name="T1" fmla="*/ 6 h 144"/>
                  <a:gd name="T2" fmla="*/ 70 w 110"/>
                  <a:gd name="T3" fmla="*/ 0 h 144"/>
                  <a:gd name="T4" fmla="*/ 12 w 110"/>
                  <a:gd name="T5" fmla="*/ 0 h 144"/>
                  <a:gd name="T6" fmla="*/ 6 w 110"/>
                  <a:gd name="T7" fmla="*/ 6 h 144"/>
                  <a:gd name="T8" fmla="*/ 0 w 110"/>
                  <a:gd name="T9" fmla="*/ 69 h 144"/>
                  <a:gd name="T10" fmla="*/ 5 w 110"/>
                  <a:gd name="T11" fmla="*/ 75 h 144"/>
                  <a:gd name="T12" fmla="*/ 40 w 110"/>
                  <a:gd name="T13" fmla="*/ 75 h 144"/>
                  <a:gd name="T14" fmla="*/ 16 w 110"/>
                  <a:gd name="T15" fmla="*/ 136 h 144"/>
                  <a:gd name="T16" fmla="*/ 21 w 110"/>
                  <a:gd name="T17" fmla="*/ 140 h 144"/>
                  <a:gd name="T18" fmla="*/ 108 w 110"/>
                  <a:gd name="T19" fmla="*/ 57 h 144"/>
                  <a:gd name="T20" fmla="*/ 107 w 110"/>
                  <a:gd name="T21" fmla="*/ 53 h 144"/>
                  <a:gd name="T22" fmla="*/ 54 w 110"/>
                  <a:gd name="T23" fmla="*/ 53 h 144"/>
                  <a:gd name="T24" fmla="*/ 73 w 110"/>
                  <a:gd name="T25" fmla="*/ 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44">
                    <a:moveTo>
                      <a:pt x="73" y="6"/>
                    </a:moveTo>
                    <a:cubicBezTo>
                      <a:pt x="75" y="2"/>
                      <a:pt x="73" y="0"/>
                      <a:pt x="70" y="0"/>
                    </a:cubicBezTo>
                    <a:cubicBezTo>
                      <a:pt x="12" y="0"/>
                      <a:pt x="12" y="0"/>
                      <a:pt x="12" y="0"/>
                    </a:cubicBezTo>
                    <a:cubicBezTo>
                      <a:pt x="9" y="0"/>
                      <a:pt x="6" y="3"/>
                      <a:pt x="6" y="6"/>
                    </a:cubicBezTo>
                    <a:cubicBezTo>
                      <a:pt x="0" y="69"/>
                      <a:pt x="0" y="69"/>
                      <a:pt x="0" y="69"/>
                    </a:cubicBezTo>
                    <a:cubicBezTo>
                      <a:pt x="0" y="73"/>
                      <a:pt x="2" y="75"/>
                      <a:pt x="5" y="75"/>
                    </a:cubicBezTo>
                    <a:cubicBezTo>
                      <a:pt x="40" y="75"/>
                      <a:pt x="40" y="75"/>
                      <a:pt x="40" y="75"/>
                    </a:cubicBezTo>
                    <a:cubicBezTo>
                      <a:pt x="16" y="136"/>
                      <a:pt x="16" y="136"/>
                      <a:pt x="16" y="136"/>
                    </a:cubicBezTo>
                    <a:cubicBezTo>
                      <a:pt x="14" y="143"/>
                      <a:pt x="16" y="144"/>
                      <a:pt x="21" y="140"/>
                    </a:cubicBezTo>
                    <a:cubicBezTo>
                      <a:pt x="108" y="57"/>
                      <a:pt x="108" y="57"/>
                      <a:pt x="108" y="57"/>
                    </a:cubicBezTo>
                    <a:cubicBezTo>
                      <a:pt x="110" y="54"/>
                      <a:pt x="110" y="53"/>
                      <a:pt x="107" y="53"/>
                    </a:cubicBezTo>
                    <a:cubicBezTo>
                      <a:pt x="54" y="53"/>
                      <a:pt x="54" y="53"/>
                      <a:pt x="54" y="53"/>
                    </a:cubicBezTo>
                    <a:lnTo>
                      <a:pt x="73" y="6"/>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177" tIns="56942" rIns="71177" bIns="56942" numCol="1" spcCol="0" rtlCol="0" fromWordArt="0" anchor="t" anchorCtr="0" forceAA="0" compatLnSpc="1">
                <a:prstTxWarp prst="textNoShape">
                  <a:avLst/>
                </a:prstTxWarp>
                <a:noAutofit/>
              </a:bodyPr>
              <a:lstStyle/>
              <a:p>
                <a:pPr algn="ctr" defTabSz="362895" fontAlgn="base">
                  <a:lnSpc>
                    <a:spcPct val="90000"/>
                  </a:lnSpc>
                  <a:spcBef>
                    <a:spcPct val="0"/>
                  </a:spcBef>
                  <a:spcAft>
                    <a:spcPct val="0"/>
                  </a:spcAft>
                </a:pPr>
                <a:endParaRPr lang="en-US" sz="934" dirty="0">
                  <a:gradFill>
                    <a:gsLst>
                      <a:gs pos="1250">
                        <a:schemeClr val="tx1"/>
                      </a:gs>
                      <a:gs pos="100000">
                        <a:schemeClr val="tx1"/>
                      </a:gs>
                    </a:gsLst>
                    <a:lin ang="5400000" scaled="0"/>
                  </a:gradFill>
                  <a:ea typeface="Segoe UI" pitchFamily="34" charset="0"/>
                  <a:cs typeface="Segoe UI" pitchFamily="34" charset="0"/>
                </a:endParaRPr>
              </a:p>
            </p:txBody>
          </p:sp>
        </p:grpSp>
      </p:grpSp>
      <p:grpSp>
        <p:nvGrpSpPr>
          <p:cNvPr id="12" name="Group 11">
            <a:extLst>
              <a:ext uri="{FF2B5EF4-FFF2-40B4-BE49-F238E27FC236}">
                <a16:creationId xmlns:a16="http://schemas.microsoft.com/office/drawing/2014/main" id="{2DD05E3C-63E3-4084-8F05-9412E019E172}"/>
              </a:ext>
            </a:extLst>
          </p:cNvPr>
          <p:cNvGrpSpPr/>
          <p:nvPr/>
        </p:nvGrpSpPr>
        <p:grpSpPr>
          <a:xfrm>
            <a:off x="5614718" y="1678210"/>
            <a:ext cx="5335765" cy="977926"/>
            <a:chOff x="5641612" y="1705104"/>
            <a:chExt cx="5335765" cy="977926"/>
          </a:xfrm>
        </p:grpSpPr>
        <p:grpSp>
          <p:nvGrpSpPr>
            <p:cNvPr id="51" name="Group 50">
              <a:extLst>
                <a:ext uri="{FF2B5EF4-FFF2-40B4-BE49-F238E27FC236}">
                  <a16:creationId xmlns:a16="http://schemas.microsoft.com/office/drawing/2014/main" id="{B4CDE896-7AC0-40E9-9BE6-E0BF82767642}"/>
                </a:ext>
              </a:extLst>
            </p:cNvPr>
            <p:cNvGrpSpPr/>
            <p:nvPr/>
          </p:nvGrpSpPr>
          <p:grpSpPr>
            <a:xfrm>
              <a:off x="6679697" y="1705104"/>
              <a:ext cx="4297680" cy="977926"/>
              <a:chOff x="6693144" y="1375398"/>
              <a:chExt cx="4297680" cy="977926"/>
            </a:xfrm>
          </p:grpSpPr>
          <p:sp>
            <p:nvSpPr>
              <p:cNvPr id="22" name="TextBox 21">
                <a:extLst>
                  <a:ext uri="{FF2B5EF4-FFF2-40B4-BE49-F238E27FC236}">
                    <a16:creationId xmlns:a16="http://schemas.microsoft.com/office/drawing/2014/main" id="{7309BE19-ED4A-4EAD-8BF1-94BBE7C2553C}"/>
                  </a:ext>
                </a:extLst>
              </p:cNvPr>
              <p:cNvSpPr txBox="1"/>
              <p:nvPr/>
            </p:nvSpPr>
            <p:spPr>
              <a:xfrm>
                <a:off x="6693144" y="1375398"/>
                <a:ext cx="2568011" cy="338554"/>
              </a:xfrm>
              <a:prstGeom prst="rect">
                <a:avLst/>
              </a:prstGeom>
              <a:noFill/>
            </p:spPr>
            <p:txBody>
              <a:bodyPr wrap="none" rtlCol="0">
                <a:spAutoFit/>
              </a:bodyPr>
              <a:lstStyle/>
              <a:p>
                <a:r>
                  <a:rPr lang="en-US" sz="1600"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Full abstraction of servers</a:t>
                </a:r>
              </a:p>
            </p:txBody>
          </p:sp>
          <p:sp>
            <p:nvSpPr>
              <p:cNvPr id="23" name="TextBox 22">
                <a:extLst>
                  <a:ext uri="{FF2B5EF4-FFF2-40B4-BE49-F238E27FC236}">
                    <a16:creationId xmlns:a16="http://schemas.microsoft.com/office/drawing/2014/main" id="{4866DF49-D93E-4259-BB3B-2382D5A49AF7}"/>
                  </a:ext>
                </a:extLst>
              </p:cNvPr>
              <p:cNvSpPr txBox="1"/>
              <p:nvPr/>
            </p:nvSpPr>
            <p:spPr>
              <a:xfrm>
                <a:off x="6693144" y="1614660"/>
                <a:ext cx="4297680" cy="738664"/>
              </a:xfrm>
              <a:prstGeom prst="rect">
                <a:avLst/>
              </a:prstGeom>
              <a:noFill/>
            </p:spPr>
            <p:txBody>
              <a:bodyPr wrap="square" rtlCol="0">
                <a:spAutoFit/>
              </a:bodyPr>
              <a:lstStyle/>
              <a:p>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Developers can just focus on their code—there are </a:t>
                </a:r>
                <a:b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br>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no distractions around server management, capacity planning, or availability.</a:t>
                </a:r>
              </a:p>
            </p:txBody>
          </p:sp>
        </p:grpSp>
        <p:grpSp>
          <p:nvGrpSpPr>
            <p:cNvPr id="9" name="Group 8">
              <a:extLst>
                <a:ext uri="{FF2B5EF4-FFF2-40B4-BE49-F238E27FC236}">
                  <a16:creationId xmlns:a16="http://schemas.microsoft.com/office/drawing/2014/main" id="{DA0D48CB-FC14-4070-92ED-255335158B98}"/>
                </a:ext>
              </a:extLst>
            </p:cNvPr>
            <p:cNvGrpSpPr/>
            <p:nvPr/>
          </p:nvGrpSpPr>
          <p:grpSpPr>
            <a:xfrm>
              <a:off x="5641612" y="1736867"/>
              <a:ext cx="914400" cy="914400"/>
              <a:chOff x="5641612" y="1775609"/>
              <a:chExt cx="914400" cy="914400"/>
            </a:xfrm>
          </p:grpSpPr>
          <p:sp>
            <p:nvSpPr>
              <p:cNvPr id="19" name="Oval 18">
                <a:extLst>
                  <a:ext uri="{FF2B5EF4-FFF2-40B4-BE49-F238E27FC236}">
                    <a16:creationId xmlns:a16="http://schemas.microsoft.com/office/drawing/2014/main" id="{DD588AB5-3187-4E15-9E19-2FD6B4EC2232}"/>
                  </a:ext>
                </a:extLst>
              </p:cNvPr>
              <p:cNvSpPr/>
              <p:nvPr/>
            </p:nvSpPr>
            <p:spPr>
              <a:xfrm>
                <a:off x="5641612" y="1775609"/>
                <a:ext cx="914400" cy="914400"/>
              </a:xfrm>
              <a:prstGeom prst="ellipse">
                <a:avLst/>
              </a:prstGeom>
              <a:solidFill>
                <a:srgbClr val="F2F2F2"/>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gradFill>
                    <a:gsLst>
                      <a:gs pos="1250">
                        <a:schemeClr val="tx1"/>
                      </a:gs>
                      <a:gs pos="100000">
                        <a:schemeClr val="tx1"/>
                      </a:gs>
                    </a:gsLst>
                    <a:lin ang="5400000" scaled="0"/>
                  </a:gradFill>
                </a:endParaRPr>
              </a:p>
            </p:txBody>
          </p:sp>
          <p:pic>
            <p:nvPicPr>
              <p:cNvPr id="27" name="Picture 26">
                <a:extLst>
                  <a:ext uri="{FF2B5EF4-FFF2-40B4-BE49-F238E27FC236}">
                    <a16:creationId xmlns:a16="http://schemas.microsoft.com/office/drawing/2014/main" id="{C67E5C78-9F34-4787-9CCE-05368B4346F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30385" t="26021" r="30213" b="36403"/>
              <a:stretch/>
            </p:blipFill>
            <p:spPr>
              <a:xfrm>
                <a:off x="5926616" y="2062110"/>
                <a:ext cx="344393" cy="341398"/>
              </a:xfrm>
              <a:prstGeom prst="rect">
                <a:avLst/>
              </a:prstGeom>
            </p:spPr>
          </p:pic>
        </p:grpSp>
      </p:grpSp>
      <p:sp>
        <p:nvSpPr>
          <p:cNvPr id="2" name="Title 1">
            <a:extLst>
              <a:ext uri="{FF2B5EF4-FFF2-40B4-BE49-F238E27FC236}">
                <a16:creationId xmlns:a16="http://schemas.microsoft.com/office/drawing/2014/main" id="{A12575C8-051A-4AC6-B60D-2B77BB3ED463}"/>
              </a:ext>
            </a:extLst>
          </p:cNvPr>
          <p:cNvSpPr>
            <a:spLocks noGrp="1"/>
          </p:cNvSpPr>
          <p:nvPr>
            <p:ph type="title"/>
          </p:nvPr>
        </p:nvSpPr>
        <p:spPr>
          <a:xfrm>
            <a:off x="5761037" y="295276"/>
            <a:ext cx="6403165" cy="917575"/>
          </a:xfrm>
        </p:spPr>
        <p:txBody>
          <a:bodyPr/>
          <a:lstStyle/>
          <a:p>
            <a:r>
              <a:rPr lang="en-US" dirty="0"/>
              <a:t>What is serverless?</a:t>
            </a:r>
          </a:p>
        </p:txBody>
      </p:sp>
    </p:spTree>
    <p:extLst>
      <p:ext uri="{BB962C8B-B14F-4D97-AF65-F5344CB8AC3E}">
        <p14:creationId xmlns:p14="http://schemas.microsoft.com/office/powerpoint/2010/main" val="3893413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A person sitting at a desk using a computer&#10;&#10;Description generated with high confidence">
            <a:extLst>
              <a:ext uri="{FF2B5EF4-FFF2-40B4-BE49-F238E27FC236}">
                <a16:creationId xmlns:a16="http://schemas.microsoft.com/office/drawing/2014/main" id="{B02D654E-49D2-435C-AB83-3C5A439909E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15316" y="-658686"/>
            <a:ext cx="8311896" cy="8311896"/>
          </a:xfrm>
          <a:prstGeom prst="ellipse">
            <a:avLst/>
          </a:prstGeom>
          <a:ln w="127000" cap="rnd">
            <a:solidFill>
              <a:schemeClr val="tx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37" name="Group 36">
            <a:extLst>
              <a:ext uri="{FF2B5EF4-FFF2-40B4-BE49-F238E27FC236}">
                <a16:creationId xmlns:a16="http://schemas.microsoft.com/office/drawing/2014/main" id="{E45D4A64-622D-495F-9961-93531BD0B7F7}"/>
              </a:ext>
            </a:extLst>
          </p:cNvPr>
          <p:cNvGrpSpPr/>
          <p:nvPr/>
        </p:nvGrpSpPr>
        <p:grpSpPr>
          <a:xfrm>
            <a:off x="389963" y="1575401"/>
            <a:ext cx="5647861" cy="4584245"/>
            <a:chOff x="632009" y="1575401"/>
            <a:chExt cx="5647861" cy="4584245"/>
          </a:xfrm>
        </p:grpSpPr>
        <p:grpSp>
          <p:nvGrpSpPr>
            <p:cNvPr id="34" name="Group 33">
              <a:extLst>
                <a:ext uri="{FF2B5EF4-FFF2-40B4-BE49-F238E27FC236}">
                  <a16:creationId xmlns:a16="http://schemas.microsoft.com/office/drawing/2014/main" id="{E9AD55DE-4B7B-4CD7-BD21-D981E02A988A}"/>
                </a:ext>
              </a:extLst>
            </p:cNvPr>
            <p:cNvGrpSpPr/>
            <p:nvPr/>
          </p:nvGrpSpPr>
          <p:grpSpPr>
            <a:xfrm>
              <a:off x="869541" y="1575401"/>
              <a:ext cx="5401365" cy="822960"/>
              <a:chOff x="869541" y="1575401"/>
              <a:chExt cx="5401365" cy="822960"/>
            </a:xfrm>
          </p:grpSpPr>
          <p:cxnSp>
            <p:nvCxnSpPr>
              <p:cNvPr id="8" name="Straight Connector 7">
                <a:extLst>
                  <a:ext uri="{FF2B5EF4-FFF2-40B4-BE49-F238E27FC236}">
                    <a16:creationId xmlns:a16="http://schemas.microsoft.com/office/drawing/2014/main" id="{1A811E26-C2A0-4A05-9CC7-30FFCB63547F}"/>
                  </a:ext>
                </a:extLst>
              </p:cNvPr>
              <p:cNvCxnSpPr/>
              <p:nvPr/>
            </p:nvCxnSpPr>
            <p:spPr>
              <a:xfrm>
                <a:off x="1843909" y="1575401"/>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5338519-F1FA-4D99-A57D-7628009714B8}"/>
                  </a:ext>
                </a:extLst>
              </p:cNvPr>
              <p:cNvSpPr txBox="1"/>
              <p:nvPr/>
            </p:nvSpPr>
            <p:spPr>
              <a:xfrm>
                <a:off x="1973226" y="1725271"/>
                <a:ext cx="4297680" cy="523220"/>
              </a:xfrm>
              <a:prstGeom prst="rect">
                <a:avLst/>
              </a:prstGeom>
              <a:noFill/>
            </p:spPr>
            <p:txBody>
              <a:bodyPr wrap="square" rtlCol="0">
                <a:spAutoFit/>
              </a:bodyPr>
              <a:lstStyle/>
              <a:p>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Solve business problems—not technology </a:t>
                </a:r>
                <a:b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br>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problems related to undifferentiated heavy lifting</a:t>
                </a:r>
              </a:p>
            </p:txBody>
          </p:sp>
          <p:grpSp>
            <p:nvGrpSpPr>
              <p:cNvPr id="15" name="Group 14">
                <a:extLst>
                  <a:ext uri="{FF2B5EF4-FFF2-40B4-BE49-F238E27FC236}">
                    <a16:creationId xmlns:a16="http://schemas.microsoft.com/office/drawing/2014/main" id="{12257971-D1F0-4AFA-B156-679E77EE6429}"/>
                  </a:ext>
                </a:extLst>
              </p:cNvPr>
              <p:cNvGrpSpPr/>
              <p:nvPr/>
            </p:nvGrpSpPr>
            <p:grpSpPr>
              <a:xfrm>
                <a:off x="869541" y="1677453"/>
                <a:ext cx="713657" cy="618857"/>
                <a:chOff x="853125" y="1556351"/>
                <a:chExt cx="713657" cy="618857"/>
              </a:xfrm>
            </p:grpSpPr>
            <p:sp>
              <p:nvSpPr>
                <p:cNvPr id="14" name="TextBox 13">
                  <a:extLst>
                    <a:ext uri="{FF2B5EF4-FFF2-40B4-BE49-F238E27FC236}">
                      <a16:creationId xmlns:a16="http://schemas.microsoft.com/office/drawing/2014/main" id="{8C777C34-7BE6-47C5-A45B-B34307CC22FC}"/>
                    </a:ext>
                  </a:extLst>
                </p:cNvPr>
                <p:cNvSpPr txBox="1"/>
                <p:nvPr/>
              </p:nvSpPr>
              <p:spPr>
                <a:xfrm>
                  <a:off x="853125" y="1836654"/>
                  <a:ext cx="713657" cy="338554"/>
                </a:xfrm>
                <a:prstGeom prst="rect">
                  <a:avLst/>
                </a:prstGeom>
                <a:noFill/>
              </p:spPr>
              <p:txBody>
                <a:bodyPr wrap="none" rtlCol="0">
                  <a:spAutoFit/>
                </a:bodyPr>
                <a:lstStyle/>
                <a:p>
                  <a:pPr algn="ctr"/>
                  <a:r>
                    <a:rPr lang="en-US" sz="1600"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Focus</a:t>
                  </a:r>
                </a:p>
              </p:txBody>
            </p:sp>
            <p:sp>
              <p:nvSpPr>
                <p:cNvPr id="33" name="Freeform 118">
                  <a:extLst>
                    <a:ext uri="{FF2B5EF4-FFF2-40B4-BE49-F238E27FC236}">
                      <a16:creationId xmlns:a16="http://schemas.microsoft.com/office/drawing/2014/main" id="{2CE069B2-BA97-469A-8865-D16CBF5F0774}"/>
                    </a:ext>
                  </a:extLst>
                </p:cNvPr>
                <p:cNvSpPr>
                  <a:spLocks noChangeAspect="1" noEditPoints="1"/>
                </p:cNvSpPr>
                <p:nvPr/>
              </p:nvSpPr>
              <p:spPr bwMode="black">
                <a:xfrm>
                  <a:off x="1027073" y="1556351"/>
                  <a:ext cx="365760" cy="253008"/>
                </a:xfrm>
                <a:custGeom>
                  <a:avLst/>
                  <a:gdLst>
                    <a:gd name="T0" fmla="*/ 40 w 80"/>
                    <a:gd name="T1" fmla="*/ 0 h 56"/>
                    <a:gd name="T2" fmla="*/ 0 w 80"/>
                    <a:gd name="T3" fmla="*/ 28 h 56"/>
                    <a:gd name="T4" fmla="*/ 40 w 80"/>
                    <a:gd name="T5" fmla="*/ 56 h 56"/>
                    <a:gd name="T6" fmla="*/ 80 w 80"/>
                    <a:gd name="T7" fmla="*/ 28 h 56"/>
                    <a:gd name="T8" fmla="*/ 40 w 80"/>
                    <a:gd name="T9" fmla="*/ 0 h 56"/>
                    <a:gd name="T10" fmla="*/ 40 w 80"/>
                    <a:gd name="T11" fmla="*/ 48 h 56"/>
                    <a:gd name="T12" fmla="*/ 20 w 80"/>
                    <a:gd name="T13" fmla="*/ 28 h 56"/>
                    <a:gd name="T14" fmla="*/ 40 w 80"/>
                    <a:gd name="T15" fmla="*/ 8 h 56"/>
                    <a:gd name="T16" fmla="*/ 60 w 80"/>
                    <a:gd name="T17" fmla="*/ 28 h 56"/>
                    <a:gd name="T18" fmla="*/ 40 w 80"/>
                    <a:gd name="T19" fmla="*/ 48 h 56"/>
                    <a:gd name="T20" fmla="*/ 52 w 80"/>
                    <a:gd name="T21" fmla="*/ 28 h 56"/>
                    <a:gd name="T22" fmla="*/ 40 w 80"/>
                    <a:gd name="T23" fmla="*/ 40 h 56"/>
                    <a:gd name="T24" fmla="*/ 28 w 80"/>
                    <a:gd name="T25" fmla="*/ 28 h 56"/>
                    <a:gd name="T26" fmla="*/ 40 w 80"/>
                    <a:gd name="T27" fmla="*/ 16 h 56"/>
                    <a:gd name="T28" fmla="*/ 52 w 80"/>
                    <a:gd name="T29"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56">
                      <a:moveTo>
                        <a:pt x="40" y="0"/>
                      </a:moveTo>
                      <a:cubicBezTo>
                        <a:pt x="15" y="0"/>
                        <a:pt x="0" y="28"/>
                        <a:pt x="0" y="28"/>
                      </a:cubicBezTo>
                      <a:cubicBezTo>
                        <a:pt x="0" y="28"/>
                        <a:pt x="15" y="56"/>
                        <a:pt x="40" y="56"/>
                      </a:cubicBezTo>
                      <a:cubicBezTo>
                        <a:pt x="65" y="56"/>
                        <a:pt x="80" y="28"/>
                        <a:pt x="80" y="28"/>
                      </a:cubicBezTo>
                      <a:cubicBezTo>
                        <a:pt x="80" y="28"/>
                        <a:pt x="65" y="0"/>
                        <a:pt x="40" y="0"/>
                      </a:cubicBezTo>
                      <a:close/>
                      <a:moveTo>
                        <a:pt x="40" y="48"/>
                      </a:moveTo>
                      <a:cubicBezTo>
                        <a:pt x="29" y="48"/>
                        <a:pt x="20" y="39"/>
                        <a:pt x="20" y="28"/>
                      </a:cubicBezTo>
                      <a:cubicBezTo>
                        <a:pt x="20" y="17"/>
                        <a:pt x="29" y="8"/>
                        <a:pt x="40" y="8"/>
                      </a:cubicBezTo>
                      <a:cubicBezTo>
                        <a:pt x="51" y="8"/>
                        <a:pt x="60" y="17"/>
                        <a:pt x="60" y="28"/>
                      </a:cubicBezTo>
                      <a:cubicBezTo>
                        <a:pt x="60" y="39"/>
                        <a:pt x="51" y="48"/>
                        <a:pt x="40" y="48"/>
                      </a:cubicBezTo>
                      <a:close/>
                      <a:moveTo>
                        <a:pt x="52" y="28"/>
                      </a:moveTo>
                      <a:cubicBezTo>
                        <a:pt x="52" y="35"/>
                        <a:pt x="46" y="40"/>
                        <a:pt x="40" y="40"/>
                      </a:cubicBezTo>
                      <a:cubicBezTo>
                        <a:pt x="33" y="40"/>
                        <a:pt x="28" y="35"/>
                        <a:pt x="28" y="28"/>
                      </a:cubicBezTo>
                      <a:cubicBezTo>
                        <a:pt x="28" y="22"/>
                        <a:pt x="33" y="16"/>
                        <a:pt x="40" y="16"/>
                      </a:cubicBezTo>
                      <a:cubicBezTo>
                        <a:pt x="46" y="16"/>
                        <a:pt x="52" y="22"/>
                        <a:pt x="52" y="28"/>
                      </a:cubicBezTo>
                    </a:path>
                  </a:pathLst>
                </a:custGeom>
                <a:solidFill>
                  <a:srgbClr val="0078D7"/>
                </a:solidFill>
                <a:ln>
                  <a:noFill/>
                </a:ln>
                <a:extLst/>
              </p:spPr>
              <p:txBody>
                <a:bodyPr vert="horz" wrap="square" lIns="69953" tIns="34976" rIns="69953" bIns="34976" numCol="1" anchor="t" anchorCtr="0" compatLnSpc="1">
                  <a:prstTxWarp prst="textNoShape">
                    <a:avLst/>
                  </a:prstTxWarp>
                </a:bodyPr>
                <a:lstStyle/>
                <a:p>
                  <a:endParaRPr lang="en-US" sz="1350" dirty="0">
                    <a:solidFill>
                      <a:srgbClr val="000000"/>
                    </a:solidFill>
                  </a:endParaRPr>
                </a:p>
              </p:txBody>
            </p:sp>
          </p:grpSp>
        </p:grpSp>
        <p:grpSp>
          <p:nvGrpSpPr>
            <p:cNvPr id="35" name="Group 34">
              <a:extLst>
                <a:ext uri="{FF2B5EF4-FFF2-40B4-BE49-F238E27FC236}">
                  <a16:creationId xmlns:a16="http://schemas.microsoft.com/office/drawing/2014/main" id="{0B66BB63-7A92-4CFE-B817-78088F36353C}"/>
                </a:ext>
              </a:extLst>
            </p:cNvPr>
            <p:cNvGrpSpPr/>
            <p:nvPr/>
          </p:nvGrpSpPr>
          <p:grpSpPr>
            <a:xfrm>
              <a:off x="632009" y="2955564"/>
              <a:ext cx="5643379" cy="1323439"/>
              <a:chOff x="632009" y="2965089"/>
              <a:chExt cx="5643379" cy="1323439"/>
            </a:xfrm>
          </p:grpSpPr>
          <p:cxnSp>
            <p:nvCxnSpPr>
              <p:cNvPr id="20" name="Straight Connector 19">
                <a:extLst>
                  <a:ext uri="{FF2B5EF4-FFF2-40B4-BE49-F238E27FC236}">
                    <a16:creationId xmlns:a16="http://schemas.microsoft.com/office/drawing/2014/main" id="{327686FC-6D6A-4AD4-941E-DB9231F28246}"/>
                  </a:ext>
                </a:extLst>
              </p:cNvPr>
              <p:cNvCxnSpPr/>
              <p:nvPr/>
            </p:nvCxnSpPr>
            <p:spPr>
              <a:xfrm>
                <a:off x="1843909" y="3215328"/>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7B9D4CD-6EE7-498E-B29D-6954A7DD85E1}"/>
                  </a:ext>
                </a:extLst>
              </p:cNvPr>
              <p:cNvSpPr txBox="1"/>
              <p:nvPr/>
            </p:nvSpPr>
            <p:spPr>
              <a:xfrm>
                <a:off x="1977708" y="2965089"/>
                <a:ext cx="4297680" cy="1323439"/>
              </a:xfrm>
              <a:prstGeom prst="rect">
                <a:avLst/>
              </a:prstGeom>
              <a:noFill/>
            </p:spPr>
            <p:txBody>
              <a:bodyPr wrap="square" rtlCol="0">
                <a:spAutoFit/>
              </a:bodyPr>
              <a:lstStyle/>
              <a:p>
                <a:pPr>
                  <a:spcAft>
                    <a:spcPts val="300"/>
                  </a:spcAft>
                </a:pPr>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Shorter time to market</a:t>
                </a:r>
              </a:p>
              <a:p>
                <a:pPr>
                  <a:spcAft>
                    <a:spcPts val="300"/>
                  </a:spcAft>
                </a:pPr>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Fixed costs converted to variable costs</a:t>
                </a:r>
              </a:p>
              <a:p>
                <a:pPr>
                  <a:spcAft>
                    <a:spcPts val="300"/>
                  </a:spcAft>
                </a:pPr>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Better service stability</a:t>
                </a:r>
              </a:p>
              <a:p>
                <a:pPr>
                  <a:spcAft>
                    <a:spcPts val="300"/>
                  </a:spcAft>
                </a:pPr>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Better development and testing management</a:t>
                </a:r>
              </a:p>
              <a:p>
                <a:pPr>
                  <a:spcAft>
                    <a:spcPts val="300"/>
                  </a:spcAft>
                </a:pPr>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Less waste</a:t>
                </a:r>
              </a:p>
            </p:txBody>
          </p:sp>
          <p:grpSp>
            <p:nvGrpSpPr>
              <p:cNvPr id="17" name="Group 16">
                <a:extLst>
                  <a:ext uri="{FF2B5EF4-FFF2-40B4-BE49-F238E27FC236}">
                    <a16:creationId xmlns:a16="http://schemas.microsoft.com/office/drawing/2014/main" id="{738274E8-12A3-4BA4-A638-7E1EC8C7DDBE}"/>
                  </a:ext>
                </a:extLst>
              </p:cNvPr>
              <p:cNvGrpSpPr/>
              <p:nvPr/>
            </p:nvGrpSpPr>
            <p:grpSpPr>
              <a:xfrm>
                <a:off x="632009" y="3232910"/>
                <a:ext cx="1188720" cy="787796"/>
                <a:chOff x="578221" y="3008289"/>
                <a:chExt cx="1188720" cy="787796"/>
              </a:xfrm>
            </p:grpSpPr>
            <p:sp>
              <p:nvSpPr>
                <p:cNvPr id="16" name="TextBox 15">
                  <a:extLst>
                    <a:ext uri="{FF2B5EF4-FFF2-40B4-BE49-F238E27FC236}">
                      <a16:creationId xmlns:a16="http://schemas.microsoft.com/office/drawing/2014/main" id="{8B598C7A-1FB3-443B-A012-57F96FA12A73}"/>
                    </a:ext>
                  </a:extLst>
                </p:cNvPr>
                <p:cNvSpPr txBox="1"/>
                <p:nvPr/>
              </p:nvSpPr>
              <p:spPr>
                <a:xfrm>
                  <a:off x="578221" y="3457531"/>
                  <a:ext cx="1188720" cy="338554"/>
                </a:xfrm>
                <a:prstGeom prst="rect">
                  <a:avLst/>
                </a:prstGeom>
                <a:noFill/>
              </p:spPr>
              <p:txBody>
                <a:bodyPr wrap="square" rtlCol="0">
                  <a:spAutoFit/>
                </a:bodyPr>
                <a:lstStyle/>
                <a:p>
                  <a:pPr algn="ctr"/>
                  <a:r>
                    <a:rPr lang="en-US" sz="1600"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Efficiency</a:t>
                  </a:r>
                </a:p>
              </p:txBody>
            </p:sp>
            <p:pic>
              <p:nvPicPr>
                <p:cNvPr id="2" name="Picture 1">
                  <a:extLst>
                    <a:ext uri="{FF2B5EF4-FFF2-40B4-BE49-F238E27FC236}">
                      <a16:creationId xmlns:a16="http://schemas.microsoft.com/office/drawing/2014/main" id="{3160EB0E-D6AC-49FB-9606-9DD6D46251D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98845" y="3008289"/>
                  <a:ext cx="347472" cy="419010"/>
                </a:xfrm>
                <a:prstGeom prst="rect">
                  <a:avLst/>
                </a:prstGeom>
              </p:spPr>
            </p:pic>
          </p:grpSp>
        </p:grpSp>
        <p:grpSp>
          <p:nvGrpSpPr>
            <p:cNvPr id="36" name="Group 35">
              <a:extLst>
                <a:ext uri="{FF2B5EF4-FFF2-40B4-BE49-F238E27FC236}">
                  <a16:creationId xmlns:a16="http://schemas.microsoft.com/office/drawing/2014/main" id="{9A3CC4A5-FA8C-4D33-83F7-EB33BB28689F}"/>
                </a:ext>
              </a:extLst>
            </p:cNvPr>
            <p:cNvGrpSpPr/>
            <p:nvPr/>
          </p:nvGrpSpPr>
          <p:grpSpPr>
            <a:xfrm>
              <a:off x="632009" y="4836207"/>
              <a:ext cx="5647861" cy="1323439"/>
              <a:chOff x="632009" y="4836207"/>
              <a:chExt cx="5647861" cy="1323439"/>
            </a:xfrm>
          </p:grpSpPr>
          <p:cxnSp>
            <p:nvCxnSpPr>
              <p:cNvPr id="21" name="Straight Connector 20">
                <a:extLst>
                  <a:ext uri="{FF2B5EF4-FFF2-40B4-BE49-F238E27FC236}">
                    <a16:creationId xmlns:a16="http://schemas.microsoft.com/office/drawing/2014/main" id="{5CAE478D-1F5D-4325-9E64-D139926F3947}"/>
                  </a:ext>
                </a:extLst>
              </p:cNvPr>
              <p:cNvCxnSpPr/>
              <p:nvPr/>
            </p:nvCxnSpPr>
            <p:spPr>
              <a:xfrm>
                <a:off x="1843909" y="5086446"/>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5CC4A2A-8E27-4733-81DF-D2669477AAC1}"/>
                  </a:ext>
                </a:extLst>
              </p:cNvPr>
              <p:cNvSpPr txBox="1"/>
              <p:nvPr/>
            </p:nvSpPr>
            <p:spPr>
              <a:xfrm>
                <a:off x="1982190" y="4836207"/>
                <a:ext cx="4297680" cy="1323439"/>
              </a:xfrm>
              <a:prstGeom prst="rect">
                <a:avLst/>
              </a:prstGeom>
              <a:noFill/>
            </p:spPr>
            <p:txBody>
              <a:bodyPr wrap="square" rtlCol="0">
                <a:spAutoFit/>
              </a:bodyPr>
              <a:lstStyle/>
              <a:p>
                <a:pPr>
                  <a:spcAft>
                    <a:spcPts val="300"/>
                  </a:spcAft>
                </a:pPr>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Simplified starting experience</a:t>
                </a:r>
              </a:p>
              <a:p>
                <a:pPr>
                  <a:spcAft>
                    <a:spcPts val="300"/>
                  </a:spcAft>
                </a:pPr>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Easier pivoting means more flexibility</a:t>
                </a:r>
              </a:p>
              <a:p>
                <a:pPr>
                  <a:spcAft>
                    <a:spcPts val="300"/>
                  </a:spcAft>
                </a:pPr>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Easier experimentation</a:t>
                </a:r>
              </a:p>
              <a:p>
                <a:pPr>
                  <a:spcAft>
                    <a:spcPts val="300"/>
                  </a:spcAft>
                </a:pPr>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Scale at your pace—don’t bet the farm on Day 1</a:t>
                </a:r>
              </a:p>
              <a:p>
                <a:pPr>
                  <a:spcAft>
                    <a:spcPts val="300"/>
                  </a:spcAft>
                </a:pPr>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Natural fit for microservices</a:t>
                </a:r>
              </a:p>
            </p:txBody>
          </p:sp>
          <p:grpSp>
            <p:nvGrpSpPr>
              <p:cNvPr id="18" name="Group 17">
                <a:extLst>
                  <a:ext uri="{FF2B5EF4-FFF2-40B4-BE49-F238E27FC236}">
                    <a16:creationId xmlns:a16="http://schemas.microsoft.com/office/drawing/2014/main" id="{3AF3D7A2-CA5D-4807-AD9A-5CC8F2625F86}"/>
                  </a:ext>
                </a:extLst>
              </p:cNvPr>
              <p:cNvGrpSpPr/>
              <p:nvPr/>
            </p:nvGrpSpPr>
            <p:grpSpPr>
              <a:xfrm>
                <a:off x="632009" y="5127145"/>
                <a:ext cx="1188720" cy="741562"/>
                <a:chOff x="578221" y="4925641"/>
                <a:chExt cx="1188720" cy="741562"/>
              </a:xfrm>
            </p:grpSpPr>
            <p:sp>
              <p:nvSpPr>
                <p:cNvPr id="19" name="TextBox 18">
                  <a:extLst>
                    <a:ext uri="{FF2B5EF4-FFF2-40B4-BE49-F238E27FC236}">
                      <a16:creationId xmlns:a16="http://schemas.microsoft.com/office/drawing/2014/main" id="{3E682C7D-7D98-43A2-BF90-3957D3FA05AC}"/>
                    </a:ext>
                  </a:extLst>
                </p:cNvPr>
                <p:cNvSpPr txBox="1"/>
                <p:nvPr/>
              </p:nvSpPr>
              <p:spPr>
                <a:xfrm>
                  <a:off x="578221" y="5328649"/>
                  <a:ext cx="1188720" cy="338554"/>
                </a:xfrm>
                <a:prstGeom prst="rect">
                  <a:avLst/>
                </a:prstGeom>
                <a:noFill/>
              </p:spPr>
              <p:txBody>
                <a:bodyPr wrap="square" rtlCol="0">
                  <a:spAutoFit/>
                </a:bodyPr>
                <a:lstStyle/>
                <a:p>
                  <a:pPr algn="ctr"/>
                  <a:r>
                    <a:rPr lang="en-US" sz="1600"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Flexibility</a:t>
                  </a:r>
                </a:p>
              </p:txBody>
            </p:sp>
            <p:pic>
              <p:nvPicPr>
                <p:cNvPr id="9" name="Picture 8">
                  <a:extLst>
                    <a:ext uri="{FF2B5EF4-FFF2-40B4-BE49-F238E27FC236}">
                      <a16:creationId xmlns:a16="http://schemas.microsoft.com/office/drawing/2014/main" id="{60783A7C-7178-4B44-85C5-6847422046E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8469" y="4925641"/>
                  <a:ext cx="348224" cy="365760"/>
                </a:xfrm>
                <a:prstGeom prst="rect">
                  <a:avLst/>
                </a:prstGeom>
              </p:spPr>
            </p:pic>
          </p:grpSp>
        </p:grpSp>
      </p:grpSp>
      <p:sp>
        <p:nvSpPr>
          <p:cNvPr id="3" name="Title 2">
            <a:extLst>
              <a:ext uri="{FF2B5EF4-FFF2-40B4-BE49-F238E27FC236}">
                <a16:creationId xmlns:a16="http://schemas.microsoft.com/office/drawing/2014/main" id="{3C6F1FD6-9A5F-45E4-90C3-75F3C3197F0D}"/>
              </a:ext>
            </a:extLst>
          </p:cNvPr>
          <p:cNvSpPr>
            <a:spLocks noGrp="1"/>
          </p:cNvSpPr>
          <p:nvPr>
            <p:ph type="title"/>
          </p:nvPr>
        </p:nvSpPr>
        <p:spPr/>
        <p:txBody>
          <a:bodyPr/>
          <a:lstStyle/>
          <a:p>
            <a:r>
              <a:rPr lang="en-US" dirty="0"/>
              <a:t>What are the benefits?</a:t>
            </a:r>
          </a:p>
        </p:txBody>
      </p:sp>
    </p:spTree>
    <p:extLst>
      <p:ext uri="{BB962C8B-B14F-4D97-AF65-F5344CB8AC3E}">
        <p14:creationId xmlns:p14="http://schemas.microsoft.com/office/powerpoint/2010/main" val="3676876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
            <a:extLst>
              <a:ext uri="{FF2B5EF4-FFF2-40B4-BE49-F238E27FC236}">
                <a16:creationId xmlns:a16="http://schemas.microsoft.com/office/drawing/2014/main" id="{0A5C4915-D33C-4846-9003-CE0020AA428E}"/>
              </a:ext>
            </a:extLst>
          </p:cNvPr>
          <p:cNvSpPr txBox="1">
            <a:spLocks/>
          </p:cNvSpPr>
          <p:nvPr/>
        </p:nvSpPr>
        <p:spPr>
          <a:xfrm>
            <a:off x="274639" y="237321"/>
            <a:ext cx="11889564" cy="917575"/>
          </a:xfrm>
          <a:prstGeom prst="rect">
            <a:avLst/>
          </a:prstGeom>
        </p:spPr>
        <p:txBody>
          <a:bodyPr vert="horz" wrap="square" lIns="146304" tIns="91440" rIns="146304" bIns="91440" rtlCol="0" anchor="t">
            <a:noAutofit/>
          </a:bodyPr>
          <a:lstStyle>
            <a:lvl1pPr algn="l" defTabSz="932384" rtl="0" eaLnBrk="1" latinLnBrk="0" hangingPunct="1">
              <a:lnSpc>
                <a:spcPct val="90000"/>
              </a:lnSpc>
              <a:spcBef>
                <a:spcPct val="0"/>
              </a:spcBef>
              <a:buNone/>
              <a:defRPr lang="en-US" sz="4798" b="0" kern="1200" cap="none" spc="-102" baseline="0">
                <a:ln w="3175">
                  <a:noFill/>
                </a:ln>
                <a:solidFill>
                  <a:schemeClr val="bg1"/>
                </a:solidFill>
                <a:effectLst/>
                <a:latin typeface="+mj-lt"/>
                <a:ea typeface="+mn-ea"/>
                <a:cs typeface="Segoe UI" pitchFamily="34" charset="0"/>
              </a:defRPr>
            </a:lvl1pPr>
          </a:lstStyle>
          <a:p>
            <a:r>
              <a:rPr lang="en-US" dirty="0" err="1">
                <a:gradFill>
                  <a:gsLst>
                    <a:gs pos="1250">
                      <a:srgbClr val="505050"/>
                    </a:gs>
                    <a:gs pos="100000">
                      <a:srgbClr val="505050"/>
                    </a:gs>
                  </a:gsLst>
                  <a:lin ang="5400000" scaled="0"/>
                </a:gradFill>
              </a:rPr>
              <a:t>FaaS</a:t>
            </a:r>
            <a:r>
              <a:rPr lang="en-US" dirty="0">
                <a:gradFill>
                  <a:gsLst>
                    <a:gs pos="1250">
                      <a:srgbClr val="505050"/>
                    </a:gs>
                    <a:gs pos="100000">
                      <a:srgbClr val="505050"/>
                    </a:gs>
                  </a:gsLst>
                  <a:lin ang="5400000" scaled="0"/>
                </a:gradFill>
              </a:rPr>
              <a:t> is at the center of serverless</a:t>
            </a:r>
            <a:br>
              <a:rPr lang="en-US" dirty="0">
                <a:gradFill>
                  <a:gsLst>
                    <a:gs pos="1250">
                      <a:srgbClr val="505050"/>
                    </a:gs>
                    <a:gs pos="100000">
                      <a:srgbClr val="505050"/>
                    </a:gs>
                  </a:gsLst>
                  <a:lin ang="5400000" scaled="0"/>
                </a:gradFill>
              </a:rPr>
            </a:br>
            <a:r>
              <a:rPr lang="en-US" sz="1800"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Functions-as-a-Service programming model use functions to achieve true serverless compute</a:t>
            </a:r>
          </a:p>
          <a:p>
            <a:endParaRPr lang="en-US" dirty="0"/>
          </a:p>
        </p:txBody>
      </p:sp>
      <p:cxnSp>
        <p:nvCxnSpPr>
          <p:cNvPr id="10" name="Straight Connector 9">
            <a:extLst>
              <a:ext uri="{FF2B5EF4-FFF2-40B4-BE49-F238E27FC236}">
                <a16:creationId xmlns:a16="http://schemas.microsoft.com/office/drawing/2014/main" id="{FD24725B-AF3B-4D58-9661-038B1E35C1C4}"/>
              </a:ext>
            </a:extLst>
          </p:cNvPr>
          <p:cNvCxnSpPr>
            <a:cxnSpLocks/>
          </p:cNvCxnSpPr>
          <p:nvPr/>
        </p:nvCxnSpPr>
        <p:spPr>
          <a:xfrm>
            <a:off x="2987555" y="3363406"/>
            <a:ext cx="0" cy="182880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D06520FE-5C18-40B1-A07E-CA0406327A21}"/>
              </a:ext>
            </a:extLst>
          </p:cNvPr>
          <p:cNvGrpSpPr/>
          <p:nvPr/>
        </p:nvGrpSpPr>
        <p:grpSpPr>
          <a:xfrm>
            <a:off x="337916" y="3052876"/>
            <a:ext cx="2194560" cy="1833619"/>
            <a:chOff x="452199" y="1979172"/>
            <a:chExt cx="2194560" cy="1833619"/>
          </a:xfrm>
        </p:grpSpPr>
        <p:sp>
          <p:nvSpPr>
            <p:cNvPr id="3" name="Rectangle 2">
              <a:extLst>
                <a:ext uri="{FF2B5EF4-FFF2-40B4-BE49-F238E27FC236}">
                  <a16:creationId xmlns:a16="http://schemas.microsoft.com/office/drawing/2014/main" id="{D46F2403-348B-411E-A986-F93DE002D1FD}"/>
                </a:ext>
              </a:extLst>
            </p:cNvPr>
            <p:cNvSpPr/>
            <p:nvPr/>
          </p:nvSpPr>
          <p:spPr>
            <a:xfrm>
              <a:off x="452199" y="2646318"/>
              <a:ext cx="2194560" cy="1166473"/>
            </a:xfrm>
            <a:prstGeom prst="rect">
              <a:avLst/>
            </a:prstGeom>
          </p:spPr>
          <p:txBody>
            <a:bodyPr wrap="square">
              <a:spAutoFit/>
            </a:bodyPr>
            <a:lstStyle/>
            <a:p>
              <a:pPr>
                <a:lnSpc>
                  <a:spcPct val="90000"/>
                </a:lnSpc>
                <a:spcAft>
                  <a:spcPts val="600"/>
                </a:spcAft>
              </a:pPr>
              <a:r>
                <a:rPr lang="en-US" sz="1600"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Single responsibility</a:t>
              </a:r>
            </a:p>
            <a:p>
              <a:pPr>
                <a:lnSpc>
                  <a:spcPct val="90000"/>
                </a:lnSpc>
                <a:spcAft>
                  <a:spcPts val="300"/>
                </a:spcAft>
              </a:pPr>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Functions are single-purposed, reusable pieces of code that process an input and return a result</a:t>
              </a:r>
            </a:p>
          </p:txBody>
        </p:sp>
        <p:sp>
          <p:nvSpPr>
            <p:cNvPr id="13" name="people_4" title="Icon of a person">
              <a:extLst>
                <a:ext uri="{FF2B5EF4-FFF2-40B4-BE49-F238E27FC236}">
                  <a16:creationId xmlns:a16="http://schemas.microsoft.com/office/drawing/2014/main" id="{C4A21A1E-7BBA-428A-A42E-CA9B6F16510C}"/>
                </a:ext>
              </a:extLst>
            </p:cNvPr>
            <p:cNvSpPr>
              <a:spLocks noChangeAspect="1" noEditPoints="1"/>
            </p:cNvSpPr>
            <p:nvPr/>
          </p:nvSpPr>
          <p:spPr bwMode="auto">
            <a:xfrm>
              <a:off x="1361502" y="1979172"/>
              <a:ext cx="375954" cy="42030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 name="Group 6">
            <a:extLst>
              <a:ext uri="{FF2B5EF4-FFF2-40B4-BE49-F238E27FC236}">
                <a16:creationId xmlns:a16="http://schemas.microsoft.com/office/drawing/2014/main" id="{3B84A97E-35AA-456E-AAF1-B39796AF3DEA}"/>
              </a:ext>
            </a:extLst>
          </p:cNvPr>
          <p:cNvGrpSpPr/>
          <p:nvPr/>
        </p:nvGrpSpPr>
        <p:grpSpPr>
          <a:xfrm>
            <a:off x="3482847" y="2991460"/>
            <a:ext cx="2395107" cy="1895035"/>
            <a:chOff x="3520362" y="2291270"/>
            <a:chExt cx="2395107" cy="1895035"/>
          </a:xfrm>
        </p:grpSpPr>
        <p:sp>
          <p:nvSpPr>
            <p:cNvPr id="5" name="Rectangle 4">
              <a:extLst>
                <a:ext uri="{FF2B5EF4-FFF2-40B4-BE49-F238E27FC236}">
                  <a16:creationId xmlns:a16="http://schemas.microsoft.com/office/drawing/2014/main" id="{51878D97-F437-46AD-9964-AEDDFAF08319}"/>
                </a:ext>
              </a:extLst>
            </p:cNvPr>
            <p:cNvSpPr/>
            <p:nvPr/>
          </p:nvSpPr>
          <p:spPr>
            <a:xfrm>
              <a:off x="3520362" y="3019832"/>
              <a:ext cx="2395107" cy="1166473"/>
            </a:xfrm>
            <a:prstGeom prst="rect">
              <a:avLst/>
            </a:prstGeom>
          </p:spPr>
          <p:txBody>
            <a:bodyPr wrap="square">
              <a:spAutoFit/>
            </a:bodyPr>
            <a:lstStyle/>
            <a:p>
              <a:pPr>
                <a:lnSpc>
                  <a:spcPct val="90000"/>
                </a:lnSpc>
                <a:spcAft>
                  <a:spcPts val="600"/>
                </a:spcAft>
              </a:pPr>
              <a:r>
                <a:rPr lang="en-US" sz="1600"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Short lived</a:t>
              </a:r>
            </a:p>
            <a:p>
              <a:pPr>
                <a:lnSpc>
                  <a:spcPct val="90000"/>
                </a:lnSpc>
                <a:spcAft>
                  <a:spcPts val="300"/>
                </a:spcAft>
              </a:pPr>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Functions don’t stick around when finished executing, freeing up resources for further executions</a:t>
              </a:r>
            </a:p>
          </p:txBody>
        </p:sp>
        <p:sp>
          <p:nvSpPr>
            <p:cNvPr id="14" name="algorithm" title="Icon of a heartbeat">
              <a:extLst>
                <a:ext uri="{FF2B5EF4-FFF2-40B4-BE49-F238E27FC236}">
                  <a16:creationId xmlns:a16="http://schemas.microsoft.com/office/drawing/2014/main" id="{58A9BF1B-19C4-4DDD-AADA-74CB70E6601A}"/>
                </a:ext>
              </a:extLst>
            </p:cNvPr>
            <p:cNvSpPr>
              <a:spLocks noChangeAspect="1" noEditPoints="1"/>
            </p:cNvSpPr>
            <p:nvPr/>
          </p:nvSpPr>
          <p:spPr bwMode="auto">
            <a:xfrm>
              <a:off x="4342589" y="2291270"/>
              <a:ext cx="556698" cy="481932"/>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 name="Group 11">
            <a:extLst>
              <a:ext uri="{FF2B5EF4-FFF2-40B4-BE49-F238E27FC236}">
                <a16:creationId xmlns:a16="http://schemas.microsoft.com/office/drawing/2014/main" id="{3FB862C6-2205-4179-87BB-22735D127660}"/>
              </a:ext>
            </a:extLst>
          </p:cNvPr>
          <p:cNvGrpSpPr/>
          <p:nvPr/>
        </p:nvGrpSpPr>
        <p:grpSpPr>
          <a:xfrm>
            <a:off x="9772712" y="2914544"/>
            <a:ext cx="2325847" cy="1971951"/>
            <a:chOff x="9755078" y="2309759"/>
            <a:chExt cx="2325847" cy="1971951"/>
          </a:xfrm>
        </p:grpSpPr>
        <p:sp>
          <p:nvSpPr>
            <p:cNvPr id="6" name="Rectangle 5">
              <a:extLst>
                <a:ext uri="{FF2B5EF4-FFF2-40B4-BE49-F238E27FC236}">
                  <a16:creationId xmlns:a16="http://schemas.microsoft.com/office/drawing/2014/main" id="{FA4BCE56-7DE7-458E-9F0B-7768C7B0C318}"/>
                </a:ext>
              </a:extLst>
            </p:cNvPr>
            <p:cNvSpPr/>
            <p:nvPr/>
          </p:nvSpPr>
          <p:spPr>
            <a:xfrm>
              <a:off x="9755078" y="3111278"/>
              <a:ext cx="2325847" cy="1170432"/>
            </a:xfrm>
            <a:prstGeom prst="rect">
              <a:avLst/>
            </a:prstGeom>
          </p:spPr>
          <p:txBody>
            <a:bodyPr wrap="square">
              <a:spAutoFit/>
            </a:bodyPr>
            <a:lstStyle/>
            <a:p>
              <a:pPr>
                <a:lnSpc>
                  <a:spcPct val="90000"/>
                </a:lnSpc>
                <a:spcAft>
                  <a:spcPts val="600"/>
                </a:spcAft>
              </a:pPr>
              <a:r>
                <a:rPr lang="en-US" sz="1600"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Event driven &amp; scalable</a:t>
              </a:r>
            </a:p>
            <a:p>
              <a:pPr>
                <a:lnSpc>
                  <a:spcPct val="90000"/>
                </a:lnSpc>
                <a:spcAft>
                  <a:spcPts val="300"/>
                </a:spcAft>
              </a:pPr>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Functions respond to predefined events, and are instantly replicated as many times as needed</a:t>
              </a:r>
            </a:p>
          </p:txBody>
        </p:sp>
        <p:sp>
          <p:nvSpPr>
            <p:cNvPr id="15" name="Org_ECA6" title="Icon of three boxes in a bracket chart">
              <a:extLst>
                <a:ext uri="{FF2B5EF4-FFF2-40B4-BE49-F238E27FC236}">
                  <a16:creationId xmlns:a16="http://schemas.microsoft.com/office/drawing/2014/main" id="{7C5AC9E3-0CA8-4A27-A12D-6DC8D4AA8B82}"/>
                </a:ext>
              </a:extLst>
            </p:cNvPr>
            <p:cNvSpPr>
              <a:spLocks noChangeAspect="1" noEditPoints="1"/>
            </p:cNvSpPr>
            <p:nvPr/>
          </p:nvSpPr>
          <p:spPr bwMode="auto">
            <a:xfrm>
              <a:off x="10678290" y="2309759"/>
              <a:ext cx="479424" cy="479658"/>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9" name="Group 8">
            <a:extLst>
              <a:ext uri="{FF2B5EF4-FFF2-40B4-BE49-F238E27FC236}">
                <a16:creationId xmlns:a16="http://schemas.microsoft.com/office/drawing/2014/main" id="{9AADB224-0CC3-4111-AF2A-07167A4FA9C3}"/>
              </a:ext>
            </a:extLst>
          </p:cNvPr>
          <p:cNvGrpSpPr/>
          <p:nvPr/>
        </p:nvGrpSpPr>
        <p:grpSpPr>
          <a:xfrm>
            <a:off x="6627780" y="2896055"/>
            <a:ext cx="2194560" cy="1994399"/>
            <a:chOff x="6665295" y="2298427"/>
            <a:chExt cx="2194560" cy="1994399"/>
          </a:xfrm>
        </p:grpSpPr>
        <p:sp>
          <p:nvSpPr>
            <p:cNvPr id="4" name="Rectangle 3">
              <a:extLst>
                <a:ext uri="{FF2B5EF4-FFF2-40B4-BE49-F238E27FC236}">
                  <a16:creationId xmlns:a16="http://schemas.microsoft.com/office/drawing/2014/main" id="{00F9E7DD-CF9A-4894-A7B2-42FB60867AEB}"/>
                </a:ext>
              </a:extLst>
            </p:cNvPr>
            <p:cNvSpPr/>
            <p:nvPr/>
          </p:nvSpPr>
          <p:spPr>
            <a:xfrm>
              <a:off x="6665295" y="3122394"/>
              <a:ext cx="2194560" cy="1170432"/>
            </a:xfrm>
            <a:prstGeom prst="rect">
              <a:avLst/>
            </a:prstGeom>
          </p:spPr>
          <p:txBody>
            <a:bodyPr wrap="square">
              <a:spAutoFit/>
            </a:bodyPr>
            <a:lstStyle/>
            <a:p>
              <a:pPr>
                <a:lnSpc>
                  <a:spcPct val="90000"/>
                </a:lnSpc>
                <a:spcAft>
                  <a:spcPts val="600"/>
                </a:spcAft>
              </a:pPr>
              <a:r>
                <a:rPr lang="en-US" sz="1600"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Stateless</a:t>
              </a:r>
            </a:p>
            <a:p>
              <a:pPr>
                <a:lnSpc>
                  <a:spcPct val="90000"/>
                </a:lnSpc>
                <a:spcAft>
                  <a:spcPts val="300"/>
                </a:spcAft>
              </a:pPr>
              <a:r>
                <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Functions don’t hold any persistent state and don’t rely on the state of any other processes</a:t>
              </a:r>
            </a:p>
          </p:txBody>
        </p:sp>
        <p:sp>
          <p:nvSpPr>
            <p:cNvPr id="16" name="IoT" title="Icon of five circles that all connect to a center circle">
              <a:extLst>
                <a:ext uri="{FF2B5EF4-FFF2-40B4-BE49-F238E27FC236}">
                  <a16:creationId xmlns:a16="http://schemas.microsoft.com/office/drawing/2014/main" id="{425DE283-85FC-43C7-8CCE-AB12ED0BAB76}"/>
                </a:ext>
              </a:extLst>
            </p:cNvPr>
            <p:cNvSpPr>
              <a:spLocks noChangeAspect="1" noEditPoints="1"/>
            </p:cNvSpPr>
            <p:nvPr/>
          </p:nvSpPr>
          <p:spPr bwMode="auto">
            <a:xfrm>
              <a:off x="7504670" y="2298427"/>
              <a:ext cx="515810" cy="51663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cxnSp>
        <p:nvCxnSpPr>
          <p:cNvPr id="18" name="Straight Connector 17">
            <a:extLst>
              <a:ext uri="{FF2B5EF4-FFF2-40B4-BE49-F238E27FC236}">
                <a16:creationId xmlns:a16="http://schemas.microsoft.com/office/drawing/2014/main" id="{73467155-90ED-41E5-9B1D-DAEAD10B2140}"/>
              </a:ext>
            </a:extLst>
          </p:cNvPr>
          <p:cNvCxnSpPr>
            <a:cxnSpLocks/>
          </p:cNvCxnSpPr>
          <p:nvPr/>
        </p:nvCxnSpPr>
        <p:spPr>
          <a:xfrm>
            <a:off x="6203047" y="3363406"/>
            <a:ext cx="0" cy="182880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6DA3EDF-2913-4680-8E05-6150EF3AF25E}"/>
              </a:ext>
            </a:extLst>
          </p:cNvPr>
          <p:cNvCxnSpPr>
            <a:cxnSpLocks/>
          </p:cNvCxnSpPr>
          <p:nvPr/>
        </p:nvCxnSpPr>
        <p:spPr>
          <a:xfrm>
            <a:off x="9243955" y="3363406"/>
            <a:ext cx="0" cy="182880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00305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2.xml><?xml version="1.0" encoding="utf-8"?>
<a:theme xmlns:a="http://schemas.openxmlformats.org/drawingml/2006/main" name="1_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i1b478372f814787abd313030b81fcb2 xmlns="230e9df3-be65-4c73-a93b-d1236ebd677e">
      <Terms xmlns="http://schemas.microsoft.com/office/infopath/2007/PartnerControls"/>
    </i1b478372f814787abd313030b81fcb2>
    <ef109fd36bcf4bcd9dd945731030600b xmlns="230e9df3-be65-4c73-a93b-d1236ebd677e">
      <Terms xmlns="http://schemas.microsoft.com/office/infopath/2007/PartnerControls"/>
    </ef109fd36bcf4bcd9dd945731030600b>
    <DocumentDescription xmlns="230e9df3-be65-4c73-a93b-d1236ebd677e">Customer-facing pitch deck for Azure Functions. Find out our a serverless pattern might be useful for your scenario.</DocumentDescription>
    <k21a64daf20d4502b2796a1c6b8ce6c8 xmlns="230e9df3-be65-4c73-a93b-d1236ebd677e">
      <Terms xmlns="http://schemas.microsoft.com/office/infopath/2007/PartnerControls"/>
    </k21a64daf20d4502b2796a1c6b8ce6c8>
    <Coowner xmlns="230e9df3-be65-4c73-a93b-d1236ebd677e">
      <UserInfo>
        <DisplayName>i:0#.f|membership|v-caicha@microsoft.com</DisplayName>
        <AccountId>637</AccountId>
        <AccountType/>
      </UserInfo>
      <UserInfo>
        <DisplayName>i:0#.f|membership|v-anmarv@microsoft.com</DisplayName>
        <AccountId>45</AccountId>
        <AccountType/>
      </UserInfo>
    </Coowner>
    <Expire_x0020_Review xmlns="230e9df3-be65-4c73-a93b-d1236ebd677e">2019-07-31T07:00:00+00:00</Expire_x0020_Review>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customer presentations</TermName>
          <TermId xmlns="http://schemas.microsoft.com/office/infopath/2007/PartnerControls">18e9ae94-e321-4eea-82d2-ad5b2f470f3c</TermId>
        </TermInfo>
      </Terms>
    </hd9637eefc984b85b6097c6374e15725>
    <_dlc_DocId xmlns="230e9df3-be65-4c73-a93b-d1236ebd677e">G01KC-99682991-18842</_dlc_DocId>
    <Thumbnail1 xmlns="230e9df3-be65-4c73-a93b-d1236ebd677e">
      <Url>https://microsoft.sharepoint.com/sites/Infopedia_G01KC/Media/Thumbnails/G01KC-1-18835/Azurefunctions.jpg</Url>
      <Description>https://microsoft.sharepoint.com/sites/Infopedia_G01KC/Media/Thumbnails/G01KC-1-18835/Azurefunctions.jpg</Description>
    </Thumbnail1>
    <ga0c0bf70a6644469c61b3efa7025301 xmlns="230e9df3-be65-4c73-a93b-d1236ebd677e">
      <Terms xmlns="http://schemas.microsoft.com/office/infopath/2007/PartnerControls"/>
    </ga0c0bf70a6644469c61b3efa7025301>
    <FolderExtensions xmlns="230e9df3-be65-4c73-a93b-d1236ebd677e" xsi:nil="true"/>
    <_dlc_ExpireDateSaved xmlns="http://schemas.microsoft.com/sharepoint/v3" xsi:nil="true"/>
    <TaxKeywordTaxHTField xmlns="230e9df3-be65-4c73-a93b-d1236ebd677e">
      <Terms xmlns="http://schemas.microsoft.com/office/infopath/2007/PartnerControls"/>
    </TaxKeywordTaxHTField>
    <dkll xmlns="b3bc04a5-d503-43b1-b98c-a8cf663329d9" xsi:nil="true"/>
    <PublishDate xmlns="230E9DF3-BE65-4C73-A93B-D1236EBD677E">2018-07-11T07:00:00+00:00</PublishDate>
    <ContentID xmlns="230e9df3-be65-4c73-a93b-d1236ebd677e" xsi:nil="true"/>
    <b4224c12c78d42ea9b214de0badf8358 xmlns="230e9df3-be65-4c73-a93b-d1236ebd677e">
      <Terms xmlns="http://schemas.microsoft.com/office/infopath/2007/PartnerControls"/>
    </b4224c12c78d42ea9b214de0badf8358>
    <RoutingRuleDescription xmlns="http://schemas.microsoft.com/sharepoint/v3" xsi:nil="true"/>
    <GenericText2 xmlns="230e9df3-be65-4c73-a93b-d1236ebd677e" xsi:nil="true"/>
    <Owner xmlns="230e9df3-be65-4c73-a93b-d1236ebd677e">
      <UserInfo>
        <DisplayName>Jeremy Thake</DisplayName>
        <AccountId>25586</AccountId>
        <AccountType/>
      </UserInfo>
    </Owner>
    <k20e0dfa74bf4e44818db03027b0ccd8 xmlns="230e9df3-be65-4c73-a93b-d1236ebd677e">
      <Terms xmlns="http://schemas.microsoft.com/office/infopath/2007/PartnerControls"/>
    </k20e0dfa74bf4e44818db03027b0ccd8>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s>
    </eb54ac91059940029a3cc8a4ff5af673>
    <PublishingPageContent xmlns="http://schemas.microsoft.com/sharepoint/v3" xsi:nil="true"/>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Microsoft Azure Marketing</TermName>
          <TermId xmlns="http://schemas.microsoft.com/office/infopath/2007/PartnerControls">0958c357-5252-473f-8b4e-42f27525a99d</TermId>
        </TermInfo>
        <TermInfo xmlns="http://schemas.microsoft.com/office/infopath/2007/PartnerControls">
          <TermName xmlns="http://schemas.microsoft.com/office/infopath/2007/PartnerControls">Worldwide Readiness</TermName>
          <TermId xmlns="http://schemas.microsoft.com/office/infopath/2007/PartnerControls">c6595b84-b463-470a-bb46-2a47364645be</TermId>
        </TermInfo>
        <TermInfo xmlns="http://schemas.microsoft.com/office/infopath/2007/PartnerControls">
          <TermName xmlns="http://schemas.microsoft.com/office/infopath/2007/PartnerControls">Intelligent Cloud Marketing Group</TermName>
          <TermId xmlns="http://schemas.microsoft.com/office/infopath/2007/PartnerControls">4f75e184-e5aa-4234-a07f-b032d60df254</TermId>
        </TermInfo>
      </Terms>
    </l3c3ea61849e4288a8acc49bb5388e8c>
    <GenericHTML1 xmlns="230e9df3-be65-4c73-a93b-d1236ebd677e" xsi:nil="true"/>
    <ParentID1 xmlns="230e9df3-be65-4c73-a93b-d1236ebd677e">G01KC-1-18835</ParentID1>
    <Update_x0020_Expiration_x0020_Date_x0020_For_x0020_Docset xmlns="b3bc04a5-d503-43b1-b98c-a8cf663329d9">
      <Url xsi:nil="true"/>
      <Description xsi:nil="true"/>
    </Update_x0020_Expiration_x0020_Date_x0020_For_x0020_Docset>
    <mb88723863e1404388ba3733387d48df xmlns="230e9df3-be65-4c73-a93b-d1236ebd677e">
      <Terms xmlns="http://schemas.microsoft.com/office/infopath/2007/PartnerControls"/>
    </mb88723863e1404388ba3733387d48df>
    <od9986d31974458fb3007746ec0bce5f xmlns="230e9df3-be65-4c73-a93b-d1236ebd677e">
      <Terms xmlns="http://schemas.microsoft.com/office/infopath/2007/PartnerControls"/>
    </od9986d31974458fb3007746ec0bce5f>
    <kf34bcdc8fc34e479d3f94c6210e8e27 xmlns="230e9df3-be65-4c73-a93b-d1236ebd677e">
      <Terms xmlns="http://schemas.microsoft.com/office/infopath/2007/PartnerControls"/>
    </kf34bcdc8fc34e479d3f94c6210e8e27>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applications</TermName>
          <TermId xmlns="http://schemas.microsoft.com/office/infopath/2007/PartnerControls">9aef2011-c167-449d-82f4-36727df3ac32</TermId>
        </TermInfo>
        <TermInfo xmlns="http://schemas.microsoft.com/office/infopath/2007/PartnerControls">
          <TermName xmlns="http://schemas.microsoft.com/office/infopath/2007/PartnerControls">software development tools</TermName>
          <TermId xmlns="http://schemas.microsoft.com/office/infopath/2007/PartnerControls">24853bda-fb66-4716-8bc8-88d26fdb57cb</TermId>
        </TermInfo>
      </Terms>
    </bf80e81150e248c48aa8cffdf0021a1f>
    <ApplyWorkflowRules xmlns="230E9DF3-BE65-4C73-A93B-D1236EBD677E">Yes</ApplyWorkflowRules>
    <TaxCatchAll xmlns="230e9df3-be65-4c73-a93b-d1236ebd677e">
      <Value>16</Value>
      <Value>14</Value>
      <Value>29</Value>
      <Value>31</Value>
      <Value>42</Value>
      <Value>475</Value>
      <Value>346</Value>
      <Value>21</Value>
      <Value>20</Value>
      <Value>34</Value>
    </TaxCatchAll>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features</TermName>
          <TermId xmlns="http://schemas.microsoft.com/office/infopath/2007/PartnerControls">94b87768-f145-4764-adbd-fec700e47348</TermId>
        </TermInfo>
      </Terms>
    </m6c7b4717b6346e6a075a59dd47eac69>
    <_dlc_ExpireDate xmlns="http://schemas.microsoft.com/sharepoint/v3">2019-07-31T07:00:00+00:00</_dlc_ExpireDate>
    <Blog_x0020_Name xmlns="230e9df3-be65-4c73-a93b-d1236ebd677e" xsi:nil="true"/>
    <m6d26e40ac264097a006193f92232ece xmlns="230e9df3-be65-4c73-a93b-d1236ebd677e">
      <Terms xmlns="http://schemas.microsoft.com/office/infopath/2007/PartnerControls"/>
    </m6d26e40ac264097a006193f92232ece>
    <AverageRating xmlns="http://schemas.microsoft.com/sharepoint/v3" xsi:nil="true"/>
    <i0d941ee1e744ffea7aeee9924c91cbb xmlns="230e9df3-be65-4c73-a93b-d1236ebd677e">
      <Terms xmlns="http://schemas.microsoft.com/office/infopath/2007/PartnerControls"/>
    </i0d941ee1e744ffea7aeee9924c91cbb>
    <lbla xmlns="b3bc04a5-d503-43b1-b98c-a8cf663329d9">
      <UserInfo>
        <DisplayName/>
        <AccountId xsi:nil="true"/>
        <AccountType/>
      </UserInfo>
    </lbla>
    <ec5b2ad5c27b45fb8a00a1f27c7ce1ae xmlns="230e9df3-be65-4c73-a93b-d1236ebd677e">
      <Terms xmlns="http://schemas.microsoft.com/office/infopath/2007/PartnerControls"/>
    </ec5b2ad5c27b45fb8a00a1f27c7ce1ae>
    <PublishingExpirationDate xmlns="http://schemas.microsoft.com/sharepoint/v3" xsi:nil="true"/>
    <b60f8d2dbb984f349d80d8196897f4d3 xmlns="230e9df3-be65-4c73-a93b-d1236ebd677e">
      <Terms xmlns="http://schemas.microsoft.com/office/infopath/2007/PartnerControls"/>
    </b60f8d2dbb984f349d80d8196897f4d3>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RatingCount xmlns="http://schemas.microsoft.com/sharepoint/v3" xsi:nil="true"/>
    <_dlc_DocIdUrl xmlns="230e9df3-be65-4c73-a93b-d1236ebd677e">
      <Url>https://microsoft.sharepoint.com/sites/Infopedia_G01KC/_layouts/15/DocIdRedir.aspx?ID=G01KC-99682991-18842</Url>
      <Description>G01KC-99682991-18842</Description>
    </_dlc_DocIdUrl>
    <ReportOwner xmlns="http://schemas.microsoft.com/sharepoint/v3">
      <UserInfo>
        <DisplayName/>
        <AccountId xsi:nil="true"/>
        <AccountType/>
      </UserInfo>
    </ReportOwner>
  </documentManagement>
</p:properties>
</file>

<file path=customXml/item3.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4.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36" ma:contentTypeDescription="" ma:contentTypeScope="" ma:versionID="0b489177b0329d17d5d97b2f4c0e8ab3">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29daeae9aaf247f1193c3bac423afd02"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GenericText2" minOccurs="0"/>
                <xsd:element ref="ns2:GenericHTML1" minOccurs="0"/>
                <xsd:element ref="ns2:FolderExtensions"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Coowner"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ParentID1" minOccurs="0"/>
                <xsd:element ref="ns4:dkll" minOccurs="0"/>
                <xsd:element ref="ns4:Update_x0020_Expiration_x0020_Date_x0020_For_x0020_Docset" minOccurs="0"/>
                <xsd:element ref="ns1:_dlc_Exempt" minOccurs="0"/>
                <xsd:element ref="ns1:_dlc_ExpireDateSaved" minOccurs="0"/>
                <xsd:element ref="ns1:_dlc_ExpireDate" minOccurs="0"/>
                <xsd:element ref="ns4:lbla" minOccurs="0"/>
                <xsd:element ref="ns4:MediaServiceOCR" minOccurs="0"/>
                <xsd:element ref="ns4:MediaServiceEventHashCode" minOccurs="0"/>
                <xsd:element ref="ns4: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10"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4" nillable="true" ma:displayName="Rating (0-5)" ma:decimals="2" ma:description="Average value of all the ratings that have been submitted" ma:internalName="AverageRating" ma:readOnly="true">
      <xsd:simpleType>
        <xsd:restriction base="dms:Number"/>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PublishingExpirationDate" ma:index="18"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6" nillable="true" ma:displayName="Expiration" ma:format="DateOnly" ma:internalName="Expire_x0020_Review" ma:readOnly="false">
      <xsd:simpleType>
        <xsd:restriction base="dms:DateTime"/>
      </xsd:simpleType>
    </xsd:element>
    <xsd:element name="Thumbnail1" ma:index="11"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0" nillable="true" ma:displayName="ContentID" ma:indexed="true" ma:internalName="ContentID" ma:readOnly="false">
      <xsd:simpleType>
        <xsd:restriction base="dms:Text">
          <xsd:maxLength value="255"/>
        </xsd:restriction>
      </xsd:simpleType>
    </xsd:element>
    <xsd:element name="Blog_x0020_Name" ma:index="21" nillable="true" ma:displayName="Blog Name" ma:description="Title of an Infopedia Blog" ma:internalName="Blog_x0020_Name">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FolderExtensions" ma:index="38" nillable="true" ma:displayName="Folder Extensions" ma:description="On-DocSet sub folder to support inactive documents views." ma:internalName="FolderExtensions">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Coowner" ma:index="67"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ParentID1" ma:index="74" nillable="true" ma:displayName="ParentID" ma:description="Used to maintain the parent-child relationship within Document Set and Documents" ma:indexed="true" ma:internalName="ParentID1">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xsd:simpleType>
        <xsd:restriction base="dms:DateTime"/>
      </xsd:simpleType>
    </xsd:element>
    <xsd:element name="ApplyWorkflowRules" ma:index="19"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dkll" ma:index="75" nillable="true" ma:displayName="SMSG Topics" ma:internalName="dkll">
      <xsd:simpleType>
        <xsd:restriction base="dms:Text"/>
      </xsd:simpleType>
    </xsd:element>
    <xsd:element name="Update_x0020_Expiration_x0020_Date_x0020_For_x0020_Docset" ma:index="76"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80"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FormTemplates xmlns="http://schemas.microsoft.com/sharepoint/v3/contenttype/forms">
  <Display>DocumentLibraryForm</Display>
  <Edit>DocumentLibraryForm</Edit>
  <New>DocumentLibraryForm</New>
</FormTemplates>
</file>

<file path=customXml/item6.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Props1.xml><?xml version="1.0" encoding="utf-8"?>
<ds:datastoreItem xmlns:ds="http://schemas.openxmlformats.org/officeDocument/2006/customXml" ds:itemID="{306696C5-A9AA-4DFD-9807-F1EFFB975F55}">
  <ds:schemaRefs>
    <ds:schemaRef ds:uri="http://schemas.microsoft.com/sharepoint/events"/>
  </ds:schemaRefs>
</ds:datastoreItem>
</file>

<file path=customXml/itemProps2.xml><?xml version="1.0" encoding="utf-8"?>
<ds:datastoreItem xmlns:ds="http://schemas.openxmlformats.org/officeDocument/2006/customXml" ds:itemID="{5B133215-2AE3-4E70-AA7E-FE0D7D84B8BA}">
  <ds:schemaRefs>
    <ds:schemaRef ds:uri="http://schemas.microsoft.com/sharepoint/v3"/>
    <ds:schemaRef ds:uri="http://purl.org/dc/terms/"/>
    <ds:schemaRef ds:uri="http://schemas.microsoft.com/office/infopath/2007/PartnerControls"/>
    <ds:schemaRef ds:uri="http://schemas.openxmlformats.org/package/2006/metadata/core-properties"/>
    <ds:schemaRef ds:uri="http://schemas.microsoft.com/office/2006/documentManagement/types"/>
    <ds:schemaRef ds:uri="b3bc04a5-d503-43b1-b98c-a8cf663329d9"/>
    <ds:schemaRef ds:uri="http://schemas.microsoft.com/office/2006/metadata/properties"/>
    <ds:schemaRef ds:uri="230E9DF3-BE65-4C73-A93B-D1236EBD677E"/>
    <ds:schemaRef ds:uri="http://purl.org/dc/elements/1.1/"/>
    <ds:schemaRef ds:uri="230e9df3-be65-4c73-a93b-d1236ebd677e"/>
    <ds:schemaRef ds:uri="http://www.w3.org/XML/1998/namespace"/>
    <ds:schemaRef ds:uri="http://purl.org/dc/dcmitype/"/>
  </ds:schemaRefs>
</ds:datastoreItem>
</file>

<file path=customXml/itemProps3.xml><?xml version="1.0" encoding="utf-8"?>
<ds:datastoreItem xmlns:ds="http://schemas.openxmlformats.org/officeDocument/2006/customXml" ds:itemID="{BD624884-FB41-4115-A84D-F250E4EB6698}">
  <ds:schemaRefs>
    <ds:schemaRef ds:uri="Microsoft.SharePoint.Taxonomy.ContentTypeSync"/>
  </ds:schemaRefs>
</ds:datastoreItem>
</file>

<file path=customXml/itemProps4.xml><?xml version="1.0" encoding="utf-8"?>
<ds:datastoreItem xmlns:ds="http://schemas.openxmlformats.org/officeDocument/2006/customXml" ds:itemID="{5D6A347B-4B52-4FDC-9512-0CB15BDF8A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43CAA4AD-DE0A-4A40-BA39-0ADAAEC83B80}">
  <ds:schemaRefs>
    <ds:schemaRef ds:uri="http://schemas.microsoft.com/sharepoint/v3/contenttype/forms"/>
  </ds:schemaRefs>
</ds:datastoreItem>
</file>

<file path=customXml/itemProps6.xml><?xml version="1.0" encoding="utf-8"?>
<ds:datastoreItem xmlns:ds="http://schemas.openxmlformats.org/officeDocument/2006/customXml" ds:itemID="{8C5D601F-C032-4FD2-9081-7A07E677B1ED}">
  <ds:schemaRefs>
    <ds:schemaRef ds:uri="office.server.policy"/>
  </ds:schemaRefs>
</ds:datastoreItem>
</file>

<file path=docProps/app.xml><?xml version="1.0" encoding="utf-8"?>
<Properties xmlns="http://schemas.openxmlformats.org/officeDocument/2006/extended-properties" xmlns:vt="http://schemas.openxmlformats.org/officeDocument/2006/docPropsVTypes">
  <Template>Azure Functions Customer Presentation - gorkma review_v06-QC</Template>
  <TotalTime>118</TotalTime>
  <Words>2738</Words>
  <Application>Microsoft Office PowerPoint</Application>
  <PresentationFormat>Custom</PresentationFormat>
  <Paragraphs>388</Paragraphs>
  <Slides>34</Slides>
  <Notes>33</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34</vt:i4>
      </vt:variant>
    </vt:vector>
  </HeadingPairs>
  <TitlesOfParts>
    <vt:vector size="46" baseType="lpstr">
      <vt:lpstr>Arial</vt:lpstr>
      <vt:lpstr>Calibri</vt:lpstr>
      <vt:lpstr>Segoe Pro</vt:lpstr>
      <vt:lpstr>Segoe UI</vt:lpstr>
      <vt:lpstr>Segoe UI Black</vt:lpstr>
      <vt:lpstr>Segoe UI Light</vt:lpstr>
      <vt:lpstr>Segoe UI Semibold</vt:lpstr>
      <vt:lpstr>Segoe UI Semilight</vt:lpstr>
      <vt:lpstr>Times New Roman</vt:lpstr>
      <vt:lpstr>EBC_2017</vt:lpstr>
      <vt:lpstr>1_EBC_2017</vt:lpstr>
      <vt:lpstr>think-cell Slide</vt:lpstr>
      <vt:lpstr>PowerPoint Presentation</vt:lpstr>
      <vt:lpstr>History of cloud development</vt:lpstr>
      <vt:lpstr>Before cloud…</vt:lpstr>
      <vt:lpstr>…then IaaS set the table stakes for digital business…</vt:lpstr>
      <vt:lpstr>…then PaaS, critical for digital transformation</vt:lpstr>
      <vt:lpstr>Serverless: the platform for next gen apps, today</vt:lpstr>
      <vt:lpstr>What is serverless?</vt:lpstr>
      <vt:lpstr>What are the benefits?</vt:lpstr>
      <vt:lpstr>PowerPoint Presentation</vt:lpstr>
      <vt:lpstr>What is Azure Functions? An event-based, serverless compute experience that accelerates app development</vt:lpstr>
      <vt:lpstr>PowerPoint Presentation</vt:lpstr>
      <vt:lpstr>PowerPoint Presentation</vt:lpstr>
      <vt:lpstr>PowerPoint Presentation</vt:lpstr>
      <vt:lpstr>PowerPoint Presentation</vt:lpstr>
      <vt:lpstr>PowerPoint Presentation</vt:lpstr>
      <vt:lpstr>Sample scenarios for Functions</vt:lpstr>
      <vt:lpstr>Web application backends </vt:lpstr>
      <vt:lpstr>Mobile application backends</vt:lpstr>
      <vt:lpstr>IoT-connected backends </vt:lpstr>
      <vt:lpstr>Conversational bot processing </vt:lpstr>
      <vt:lpstr>Real-time file processing </vt:lpstr>
      <vt:lpstr>Real-time stream processing </vt:lpstr>
      <vt:lpstr>Automation of scheduled tasks </vt:lpstr>
      <vt:lpstr>Extending SaaS applications</vt:lpstr>
      <vt:lpstr>What makes Functions unique?</vt:lpstr>
      <vt:lpstr>Azure Functions is an open-source project Functions runtime and all extensions are fully open source</vt:lpstr>
      <vt:lpstr>Full integration with Azure ecosystem Functions is the center piece of the Serverless platform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Functions - Pitch deck</dc:title>
  <dc:creator>Brandon Conboy</dc:creator>
  <cp:lastModifiedBy>Oded Dvoskin</cp:lastModifiedBy>
  <cp:revision>2</cp:revision>
  <dcterms:created xsi:type="dcterms:W3CDTF">2018-06-22T22:55:25Z</dcterms:created>
  <dcterms:modified xsi:type="dcterms:W3CDTF">2018-09-17T22:27:44Z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gorkma@microsoft.com</vt:lpwstr>
  </property>
  <property fmtid="{D5CDD505-2E9C-101B-9397-08002B2CF9AE}" pid="5" name="MSIP_Label_f42aa342-8706-4288-bd11-ebb85995028c_SetDate">
    <vt:lpwstr>2018-06-13T00:57:51.9336899Z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TaxKeyword">
    <vt:lpwstr/>
  </property>
  <property fmtid="{D5CDD505-2E9C-101B-9397-08002B2CF9AE}" pid="11" name="NewsType">
    <vt:lpwstr/>
  </property>
  <property fmtid="{D5CDD505-2E9C-101B-9397-08002B2CF9AE}" pid="12" name="Update Parent Child Relation(1)0">
    <vt:lpwstr>, </vt:lpwstr>
  </property>
  <property fmtid="{D5CDD505-2E9C-101B-9397-08002B2CF9AE}" pid="13" name="LastSharedByUser">
    <vt:lpwstr>SHAREPOINT\system</vt:lpwstr>
  </property>
  <property fmtid="{D5CDD505-2E9C-101B-9397-08002B2CF9AE}" pid="14" name="_dlc_policyId">
    <vt:lpwstr>0x0101000E4CB7077FEE4FF7AE86D4A500EEC780030016C849C62B10EB41ACA8C7EEDEF40BB20099ECF64382448D48A56095091C66B1A9|-661092312</vt:lpwstr>
  </property>
  <property fmtid="{D5CDD505-2E9C-101B-9397-08002B2CF9AE}" pid="15" name="Region">
    <vt:lpwstr/>
  </property>
  <property fmtid="{D5CDD505-2E9C-101B-9397-08002B2CF9AE}" pid="16" name="Confidentiality">
    <vt:lpwstr>14;#customer ready|8986c41d-21c5-4f8f-8a12-ea4625b46858</vt:lpwstr>
  </property>
  <property fmtid="{D5CDD505-2E9C-101B-9397-08002B2CF9AE}" pid="17" name="ItemType">
    <vt:lpwstr>16;#customer presentations|18e9ae94-e321-4eea-82d2-ad5b2f470f3c</vt:lpwstr>
  </property>
  <property fmtid="{D5CDD505-2E9C-101B-9397-08002B2CF9AE}" pid="18" name="ODSWF1">
    <vt:lpwstr>, </vt:lpwstr>
  </property>
  <property fmtid="{D5CDD505-2E9C-101B-9397-08002B2CF9AE}" pid="19" name="ContentTypeId">
    <vt:lpwstr>0x0101000E4CB7077FEE4FF7AE86D4A500EEC780030016C849C62B10EB41ACA8C7EEDEF40BB20099ECF64382448D48A56095091C66B1A9</vt:lpwstr>
  </property>
  <property fmtid="{D5CDD505-2E9C-101B-9397-08002B2CF9AE}" pid="20" name="ODSWF(1)0">
    <vt:lpwstr>, </vt:lpwstr>
  </property>
  <property fmtid="{D5CDD505-2E9C-101B-9397-08002B2CF9AE}" pid="21" name="Industries">
    <vt:lpwstr/>
  </property>
  <property fmtid="{D5CDD505-2E9C-101B-9397-08002B2CF9AE}" pid="22" name="MSProducts">
    <vt:lpwstr/>
  </property>
  <property fmtid="{D5CDD505-2E9C-101B-9397-08002B2CF9AE}" pid="23" name="Competitors">
    <vt:lpwstr/>
  </property>
  <property fmtid="{D5CDD505-2E9C-101B-9397-08002B2CF9AE}" pid="24" name="SMSGDomain">
    <vt:lpwstr>21;#Intelligent Cloud|adc2fe87-c79a-4ded-a449-3f86b954069d;#20;#Microsoft Azure Domain|d600a391-d529-4311-892b-2c05c1ab2538</vt:lpwstr>
  </property>
  <property fmtid="{D5CDD505-2E9C-101B-9397-08002B2CF9AE}" pid="25" name="ExperienceContentType">
    <vt:lpwstr/>
  </property>
  <property fmtid="{D5CDD505-2E9C-101B-9397-08002B2CF9AE}" pid="26" name="Update Parent Child Relation(1)1">
    <vt:lpwstr>, </vt:lpwstr>
  </property>
  <property fmtid="{D5CDD505-2E9C-101B-9397-08002B2CF9AE}" pid="27" name="LastSharedByTime">
    <vt:filetime>2016-10-26T02:14:35Z</vt:filetime>
  </property>
  <property fmtid="{D5CDD505-2E9C-101B-9397-08002B2CF9AE}" pid="28" name="BusinessArchitecture">
    <vt:lpwstr/>
  </property>
  <property fmtid="{D5CDD505-2E9C-101B-9397-08002B2CF9AE}" pid="29" name="Products">
    <vt:lpwstr>475;#applications|9aef2011-c167-449d-82f4-36727df3ac32;#346;#software development tools|24853bda-fb66-4716-8bc8-88d26fdb57cb</vt:lpwstr>
  </property>
  <property fmtid="{D5CDD505-2E9C-101B-9397-08002B2CF9AE}" pid="30" name="ODSWF(1)1">
    <vt:lpwstr>, </vt:lpwstr>
  </property>
  <property fmtid="{D5CDD505-2E9C-101B-9397-08002B2CF9AE}" pid="31" name="ODSWF2">
    <vt:lpwstr>, </vt:lpwstr>
  </property>
  <property fmtid="{D5CDD505-2E9C-101B-9397-08002B2CF9AE}" pid="32" name="l6f004f21209409da86a713c0f24627d">
    <vt:lpwstr/>
  </property>
  <property fmtid="{D5CDD505-2E9C-101B-9397-08002B2CF9AE}" pid="33" name="MSProductsTaxHTField0">
    <vt:lpwstr/>
  </property>
  <property fmtid="{D5CDD505-2E9C-101B-9397-08002B2CF9AE}" pid="34" name="e8080b0481964c759b2c36ae49591b31">
    <vt:lpwstr/>
  </property>
  <property fmtid="{D5CDD505-2E9C-101B-9397-08002B2CF9AE}" pid="35" name="_docset_NoMedatataSyncRequired">
    <vt:lpwstr>False</vt:lpwstr>
  </property>
  <property fmtid="{D5CDD505-2E9C-101B-9397-08002B2CF9AE}" pid="36" name="TechnicalLevel">
    <vt:lpwstr/>
  </property>
  <property fmtid="{D5CDD505-2E9C-101B-9397-08002B2CF9AE}" pid="37" name="Audiences">
    <vt:lpwstr/>
  </property>
  <property fmtid="{D5CDD505-2E9C-101B-9397-08002B2CF9AE}" pid="38" name="ldac8aee9d1f469e8cd8c3f8d6a615f2">
    <vt:lpwstr/>
  </property>
  <property fmtid="{D5CDD505-2E9C-101B-9397-08002B2CF9AE}" pid="39" name="EmployeeRole">
    <vt:lpwstr/>
  </property>
  <property fmtid="{D5CDD505-2E9C-101B-9397-08002B2CF9AE}" pid="40" name="NewsTopic">
    <vt:lpwstr/>
  </property>
  <property fmtid="{D5CDD505-2E9C-101B-9397-08002B2CF9AE}" pid="41" name="Roles">
    <vt:lpwstr/>
  </property>
  <property fmtid="{D5CDD505-2E9C-101B-9397-08002B2CF9AE}" pid="42" name="ODSWF2(1)">
    <vt:lpwstr>, </vt:lpwstr>
  </property>
  <property fmtid="{D5CDD505-2E9C-101B-9397-08002B2CF9AE}" pid="43"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44" name="NewsSource">
    <vt:lpwstr/>
  </property>
  <property fmtid="{D5CDD505-2E9C-101B-9397-08002B2CF9AE}" pid="45" name="SMSGTags">
    <vt:lpwstr/>
  </property>
  <property fmtid="{D5CDD505-2E9C-101B-9397-08002B2CF9AE}" pid="46" name="ODSWF2(1)0">
    <vt:lpwstr>, </vt:lpwstr>
  </property>
  <property fmtid="{D5CDD505-2E9C-101B-9397-08002B2CF9AE}" pid="47" name="_dlc_DocIdItemGuid">
    <vt:lpwstr>d7cb5187-7108-45d2-9d59-03215b5559d3</vt:lpwstr>
  </property>
  <property fmtid="{D5CDD505-2E9C-101B-9397-08002B2CF9AE}" pid="48" name="MSPhysicalGeography">
    <vt:lpwstr/>
  </property>
  <property fmtid="{D5CDD505-2E9C-101B-9397-08002B2CF9AE}" pid="49" name="j3562c58ee414e028925bc902cfc01a1">
    <vt:lpwstr/>
  </property>
  <property fmtid="{D5CDD505-2E9C-101B-9397-08002B2CF9AE}" pid="50" name="EnterpriseDomainTags">
    <vt:lpwstr/>
  </property>
  <property fmtid="{D5CDD505-2E9C-101B-9397-08002B2CF9AE}" pid="51" name="ActivitiesAndPrograms">
    <vt:lpwstr/>
  </property>
  <property fmtid="{D5CDD505-2E9C-101B-9397-08002B2CF9AE}" pid="52" name="Segments">
    <vt:lpwstr/>
  </property>
  <property fmtid="{D5CDD505-2E9C-101B-9397-08002B2CF9AE}" pid="53" name="Partners">
    <vt:lpwstr/>
  </property>
  <property fmtid="{D5CDD505-2E9C-101B-9397-08002B2CF9AE}" pid="54" name="la4444b61d19467597d63190b69ac227">
    <vt:lpwstr/>
  </property>
  <property fmtid="{D5CDD505-2E9C-101B-9397-08002B2CF9AE}" pid="55" name="ODSWF(1)">
    <vt:lpwstr>, </vt:lpwstr>
  </property>
  <property fmtid="{D5CDD505-2E9C-101B-9397-08002B2CF9AE}" pid="56" name="Topics">
    <vt:lpwstr>29;#features|94b87768-f145-4764-adbd-fec700e47348</vt:lpwstr>
  </property>
  <property fmtid="{D5CDD505-2E9C-101B-9397-08002B2CF9AE}" pid="57" name="Groups">
    <vt:lpwstr>31;#Microsoft Azure Marketing|0958c357-5252-473f-8b4e-42f27525a99d;#34;#Worldwide Readiness|c6595b84-b463-470a-bb46-2a47364645be;#42;#Intelligent Cloud Marketing Group|4f75e184-e5aa-4234-a07f-b032d60df254</vt:lpwstr>
  </property>
  <property fmtid="{D5CDD505-2E9C-101B-9397-08002B2CF9AE}" pid="58" name="Languages">
    <vt:lpwstr/>
  </property>
  <property fmtid="{D5CDD505-2E9C-101B-9397-08002B2CF9AE}" pid="59" name="of67e5d4b76f4a9db8769983fda9cec0">
    <vt:lpwstr/>
  </property>
</Properties>
</file>